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57" r:id="rId4"/>
    <p:sldId id="298" r:id="rId5"/>
    <p:sldId id="258" r:id="rId6"/>
    <p:sldId id="259" r:id="rId7"/>
    <p:sldId id="260" r:id="rId8"/>
    <p:sldId id="261" r:id="rId9"/>
    <p:sldId id="262" r:id="rId10"/>
    <p:sldId id="279" r:id="rId11"/>
    <p:sldId id="263" r:id="rId12"/>
    <p:sldId id="264" r:id="rId13"/>
    <p:sldId id="265" r:id="rId14"/>
    <p:sldId id="293" r:id="rId15"/>
    <p:sldId id="295" r:id="rId16"/>
    <p:sldId id="268" r:id="rId17"/>
    <p:sldId id="269" r:id="rId18"/>
    <p:sldId id="270" r:id="rId19"/>
    <p:sldId id="278" r:id="rId20"/>
    <p:sldId id="291" r:id="rId21"/>
    <p:sldId id="292" r:id="rId22"/>
    <p:sldId id="271" r:id="rId23"/>
    <p:sldId id="272" r:id="rId24"/>
    <p:sldId id="266" r:id="rId25"/>
    <p:sldId id="273" r:id="rId26"/>
    <p:sldId id="276" r:id="rId27"/>
    <p:sldId id="280" r:id="rId28"/>
    <p:sldId id="296" r:id="rId29"/>
    <p:sldId id="297" r:id="rId30"/>
    <p:sldId id="302" r:id="rId31"/>
    <p:sldId id="305" r:id="rId32"/>
    <p:sldId id="303" r:id="rId33"/>
    <p:sldId id="306" r:id="rId34"/>
    <p:sldId id="307" r:id="rId35"/>
    <p:sldId id="304" r:id="rId36"/>
    <p:sldId id="277" r:id="rId37"/>
    <p:sldId id="274" r:id="rId38"/>
    <p:sldId id="275" r:id="rId39"/>
    <p:sldId id="281" r:id="rId40"/>
    <p:sldId id="282" r:id="rId41"/>
    <p:sldId id="283" r:id="rId42"/>
    <p:sldId id="284" r:id="rId43"/>
    <p:sldId id="285" r:id="rId44"/>
    <p:sldId id="289" r:id="rId45"/>
    <p:sldId id="290" r:id="rId46"/>
    <p:sldId id="286" r:id="rId47"/>
    <p:sldId id="301" r:id="rId48"/>
    <p:sldId id="300" r:id="rId49"/>
    <p:sldId id="294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40" d="100"/>
          <a:sy n="140" d="100"/>
        </p:scale>
        <p:origin x="258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675D50-A103-4B6D-9139-630632A8CF84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1CA435-DF1B-40FF-B9F8-E9F39444E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1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8130"/>
            <a:ext cx="10515600" cy="95255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789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16095"/>
            <a:ext cx="2628900" cy="546086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16095"/>
            <a:ext cx="7734300" cy="546086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605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2198"/>
            <a:ext cx="10515600" cy="9084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801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064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4231"/>
            <a:ext cx="10515600" cy="8864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516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27113"/>
            <a:ext cx="10515600" cy="9635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565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3214"/>
            <a:ext cx="10515600" cy="8974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895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16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71180"/>
            <a:ext cx="3932237" cy="128621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1181"/>
            <a:ext cx="6172200" cy="508987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25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71180"/>
            <a:ext cx="3932237" cy="128621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771181"/>
            <a:ext cx="6172200" cy="50898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98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>
            <a:off x="-19049" y="1545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339933"/>
              </a:gs>
              <a:gs pos="80000">
                <a:srgbClr val="339933"/>
              </a:gs>
              <a:gs pos="100000">
                <a:srgbClr val="3399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10800000">
            <a:off x="-10364" y="213478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D6D6D6"/>
              </a:gs>
              <a:gs pos="80000">
                <a:srgbClr val="D6D6D6"/>
              </a:gs>
              <a:gs pos="100000">
                <a:srgbClr val="D6D6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-10364" y="429665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42318C"/>
              </a:gs>
              <a:gs pos="80000">
                <a:srgbClr val="42318C"/>
              </a:gs>
              <a:gs pos="100000">
                <a:srgbClr val="4231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5628"/>
            <a:ext cx="2794000" cy="66237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898947" y="6217185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339933"/>
              </a:gs>
              <a:gs pos="80000">
                <a:srgbClr val="339933"/>
              </a:gs>
              <a:gs pos="100000">
                <a:srgbClr val="3399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907632" y="6429118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D6D6D6"/>
              </a:gs>
              <a:gs pos="80000">
                <a:srgbClr val="D6D6D6"/>
              </a:gs>
              <a:gs pos="100000">
                <a:srgbClr val="D6D6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907632" y="6645305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42318C"/>
              </a:gs>
              <a:gs pos="80000">
                <a:srgbClr val="42318C"/>
              </a:gs>
              <a:gs pos="100000">
                <a:srgbClr val="4231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6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nsophy.jlab.org/pansophy/index.cfm" TargetMode="External"/><Relationship Id="rId2" Type="http://schemas.openxmlformats.org/officeDocument/2006/relationships/hyperlink" Target="https://jlabdoc.jlab.org/docushare/dsweb/HomeP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labdoc.jlab.org/docushare/dsweb/View/Collection-45135" TargetMode="External"/><Relationship Id="rId5" Type="http://schemas.openxmlformats.org/officeDocument/2006/relationships/hyperlink" Target="https://jlabdoc.jlab.org/docushare/dsweb/View/Collection-25723" TargetMode="External"/><Relationship Id="rId4" Type="http://schemas.openxmlformats.org/officeDocument/2006/relationships/hyperlink" Target="https://jlabdoc.jlab.org/docushare/dsweb/View/Collection-20769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Traveler/Procedure Authorship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Pansophy Team</a:t>
            </a:r>
          </a:p>
          <a:p>
            <a:r>
              <a:rPr lang="en-US" dirty="0"/>
              <a:t>Valerie Bookwalter, Megan McDonald, Mike Dickey, Allen Samuels</a:t>
            </a:r>
            <a:r>
              <a:rPr lang="en-US"/>
              <a:t>, Matthew Menia</a:t>
            </a:r>
            <a:endParaRPr lang="en-US" dirty="0"/>
          </a:p>
          <a:p>
            <a:r>
              <a:rPr lang="en-US" dirty="0"/>
              <a:t>Contact us at Pansophy@jlab.org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F21816-5B85-4284-A57C-D13245DC2473}"/>
              </a:ext>
            </a:extLst>
          </p:cNvPr>
          <p:cNvSpPr txBox="1"/>
          <p:nvPr/>
        </p:nvSpPr>
        <p:spPr>
          <a:xfrm>
            <a:off x="4872892" y="6361723"/>
            <a:ext cx="2446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Revised 5/1/2023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2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Pansophy Ribbon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289A67-DF2A-4279-8206-1B14C6CDC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04" y="1464377"/>
            <a:ext cx="11065792" cy="1455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Pansophy Ribbon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00254"/>
            <a:ext cx="10515600" cy="331738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Entry Fields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Page Mods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User Sets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Part SN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6739" y="2600144"/>
            <a:ext cx="415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07296" y="2519402"/>
            <a:ext cx="415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69060" y="244201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68331" y="2610808"/>
            <a:ext cx="515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41048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Pansophy Ribbon: Entry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Entry Fields are the ONLY valid data inputs for travelers</a:t>
            </a:r>
          </a:p>
          <a:p>
            <a:pPr lvl="1"/>
            <a:r>
              <a:rPr lang="en-US" dirty="0"/>
              <a:t>Collects entered data for the traveler</a:t>
            </a:r>
          </a:p>
          <a:p>
            <a:r>
              <a:rPr lang="en-US" dirty="0"/>
              <a:t>Formats:</a:t>
            </a:r>
          </a:p>
          <a:p>
            <a:pPr lvl="1"/>
            <a:r>
              <a:rPr lang="en-US" dirty="0"/>
              <a:t>[[</a:t>
            </a:r>
            <a:r>
              <a:rPr lang="en-US" dirty="0" err="1"/>
              <a:t>FieldName</a:t>
            </a:r>
            <a:r>
              <a:rPr lang="en-US" dirty="0"/>
              <a:t>]] &lt;&lt;FIELDTYPE&gt;&gt;</a:t>
            </a:r>
          </a:p>
          <a:p>
            <a:pPr lvl="1"/>
            <a:r>
              <a:rPr lang="en-US" dirty="0"/>
              <a:t>[[</a:t>
            </a:r>
            <a:r>
              <a:rPr lang="en-US" dirty="0" err="1"/>
              <a:t>FieldName</a:t>
            </a:r>
            <a:r>
              <a:rPr lang="en-US" dirty="0"/>
              <a:t>]] {{CHOICE1,CHOICE2,…}} &lt;&lt;FIELDTYPE&gt;&gt;</a:t>
            </a:r>
          </a:p>
          <a:p>
            <a:r>
              <a:rPr lang="en-US" dirty="0" err="1"/>
              <a:t>FieldName</a:t>
            </a:r>
            <a:r>
              <a:rPr lang="en-US" dirty="0"/>
              <a:t> is the variable name for the entry field</a:t>
            </a:r>
          </a:p>
          <a:p>
            <a:pPr lvl="1"/>
            <a:r>
              <a:rPr lang="en-US" dirty="0"/>
              <a:t>Displayed in the traveler and labels the field in the database</a:t>
            </a:r>
          </a:p>
          <a:p>
            <a:r>
              <a:rPr lang="en-US" dirty="0" err="1"/>
              <a:t>FieldType</a:t>
            </a:r>
            <a:r>
              <a:rPr lang="en-US" dirty="0"/>
              <a:t> is the type of input</a:t>
            </a:r>
          </a:p>
          <a:p>
            <a:r>
              <a:rPr lang="en-US" dirty="0"/>
              <a:t>{{CHOICE1,CHOICE2,…}} is for fields that have multiple selection options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100" y="977900"/>
            <a:ext cx="2324100" cy="8477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2668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Pansophy Ribbon: Entry Fields Dictionary</a:t>
            </a:r>
          </a:p>
        </p:txBody>
      </p:sp>
      <p:graphicFrame>
        <p:nvGraphicFramePr>
          <p:cNvPr id="4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991774"/>
              </p:ext>
            </p:extLst>
          </p:nvPr>
        </p:nvGraphicFramePr>
        <p:xfrm>
          <a:off x="947057" y="2665211"/>
          <a:ext cx="10297886" cy="30784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74321">
                  <a:extLst>
                    <a:ext uri="{9D8B030D-6E8A-4147-A177-3AD203B41FA5}">
                      <a16:colId xmlns:a16="http://schemas.microsoft.com/office/drawing/2014/main" val="1984192658"/>
                    </a:ext>
                  </a:extLst>
                </a:gridCol>
                <a:gridCol w="3853543">
                  <a:extLst>
                    <a:ext uri="{9D8B030D-6E8A-4147-A177-3AD203B41FA5}">
                      <a16:colId xmlns:a16="http://schemas.microsoft.com/office/drawing/2014/main" val="3590638594"/>
                    </a:ext>
                  </a:extLst>
                </a:gridCol>
                <a:gridCol w="5070022">
                  <a:extLst>
                    <a:ext uri="{9D8B030D-6E8A-4147-A177-3AD203B41FA5}">
                      <a16:colId xmlns:a16="http://schemas.microsoft.com/office/drawing/2014/main" val="768728266"/>
                    </a:ext>
                  </a:extLst>
                </a:gridCol>
              </a:tblGrid>
              <a:tr h="195790">
                <a:tc>
                  <a:txBody>
                    <a:bodyPr/>
                    <a:lstStyle/>
                    <a:p>
                      <a:r>
                        <a:rPr lang="en-US" sz="1600" dirty="0"/>
                        <a:t>Ribbon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Traveler</a:t>
                      </a:r>
                      <a:r>
                        <a:rPr lang="en-US" sz="1600" baseline="0" dirty="0"/>
                        <a:t> Code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52302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 err="1"/>
                        <a:t>CheckBox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&lt;&lt;CHECKBOX&gt;&gt;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 checkbox</a:t>
                      </a:r>
                      <a:r>
                        <a:rPr lang="en-US" sz="1200" baseline="0" dirty="0"/>
                        <a:t> that indicates the answer to a question is “yes”.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786276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/>
                        <a:t>Comment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&lt;&lt;COMMENT&gt;&gt;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Allows you to collect comments in a large input box.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928571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 err="1"/>
                        <a:t>FileUpload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&lt;&lt;FILEUPLOAD&gt;&gt;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Allows you to upload any type of file to the server. File name</a:t>
                      </a:r>
                      <a:r>
                        <a:rPr lang="en-US" sz="1200" baseline="0" dirty="0"/>
                        <a:t> must contain ONLY letters, numbers and underscores.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155603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/>
                        <a:t>Float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&lt;&lt;FLOAT&gt;&gt;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Creates in input</a:t>
                      </a:r>
                      <a:r>
                        <a:rPr lang="en-US" sz="1200" baseline="0" dirty="0"/>
                        <a:t> box that accepts numbers containing a decimal point.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018430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/>
                        <a:t>SN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&lt;&lt;SN&gt;&gt;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Provides</a:t>
                      </a:r>
                      <a:r>
                        <a:rPr lang="en-US" sz="1200" baseline="0" dirty="0"/>
                        <a:t> a text box that accepts serial numbers (both numbers and letters). A Part SN is preferred over an SN Field.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249406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/>
                        <a:t>Integer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&lt;&lt;INTEGER&gt;&gt;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Creates an</a:t>
                      </a:r>
                      <a:r>
                        <a:rPr lang="en-US" sz="1200" baseline="0" dirty="0"/>
                        <a:t> input box that accepts whole numbers only.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719321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/>
                        <a:t>Note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&lt;&lt;NOTE&gt;&gt;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 to alert</a:t>
                      </a:r>
                      <a:r>
                        <a:rPr lang="en-US" sz="1200" baseline="0" dirty="0"/>
                        <a:t> programmers of special traveler requirements (ex: calculations).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219291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/>
                        <a:t>Radio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</a:t>
                      </a:r>
                      <a:r>
                        <a:rPr lang="en-US" sz="1200" baseline="0" dirty="0"/>
                        <a:t> {{Choice1,Choice2,Choice3}} &lt;&lt;RADIO&gt;&gt;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Creates a series of radio buttons (only one can be selected) base on the author</a:t>
                      </a:r>
                      <a:r>
                        <a:rPr lang="en-US" sz="1200" baseline="0" dirty="0"/>
                        <a:t> supplied list of choices.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4060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623" y="1483908"/>
            <a:ext cx="2324100" cy="8477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6165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Pansophy Ribbon: Entry Fields Dictionary Cont.</a:t>
            </a:r>
          </a:p>
        </p:txBody>
      </p:sp>
      <p:graphicFrame>
        <p:nvGraphicFramePr>
          <p:cNvPr id="4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396105"/>
              </p:ext>
            </p:extLst>
          </p:nvPr>
        </p:nvGraphicFramePr>
        <p:xfrm>
          <a:off x="947057" y="2665211"/>
          <a:ext cx="10297886" cy="26212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74321">
                  <a:extLst>
                    <a:ext uri="{9D8B030D-6E8A-4147-A177-3AD203B41FA5}">
                      <a16:colId xmlns:a16="http://schemas.microsoft.com/office/drawing/2014/main" val="1984192658"/>
                    </a:ext>
                  </a:extLst>
                </a:gridCol>
                <a:gridCol w="3853543">
                  <a:extLst>
                    <a:ext uri="{9D8B030D-6E8A-4147-A177-3AD203B41FA5}">
                      <a16:colId xmlns:a16="http://schemas.microsoft.com/office/drawing/2014/main" val="3590638594"/>
                    </a:ext>
                  </a:extLst>
                </a:gridCol>
                <a:gridCol w="5070022">
                  <a:extLst>
                    <a:ext uri="{9D8B030D-6E8A-4147-A177-3AD203B41FA5}">
                      <a16:colId xmlns:a16="http://schemas.microsoft.com/office/drawing/2014/main" val="768728266"/>
                    </a:ext>
                  </a:extLst>
                </a:gridCol>
              </a:tblGrid>
              <a:tr h="195790">
                <a:tc>
                  <a:txBody>
                    <a:bodyPr/>
                    <a:lstStyle/>
                    <a:p>
                      <a:r>
                        <a:rPr lang="en-US" sz="1600" dirty="0"/>
                        <a:t>Ribbon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Traveler</a:t>
                      </a:r>
                      <a:r>
                        <a:rPr lang="en-US" sz="1600" baseline="0" dirty="0"/>
                        <a:t> Code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52302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 err="1"/>
                        <a:t>SciNot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</a:t>
                      </a:r>
                      <a:r>
                        <a:rPr lang="en-US" sz="1200" baseline="0" dirty="0"/>
                        <a:t> &lt;&lt;SCINOT&gt;&gt;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Allows for</a:t>
                      </a:r>
                      <a:r>
                        <a:rPr lang="en-US" sz="1200" baseline="0" dirty="0"/>
                        <a:t> the numbers in scientific notation.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786276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/>
                        <a:t>Select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</a:t>
                      </a:r>
                      <a:r>
                        <a:rPr lang="en-US" sz="1200" baseline="0" dirty="0"/>
                        <a:t> {{Choice1,Choice2,Choice3}} &lt;&lt;SELECT&gt;&gt;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Creates an author defined pull-down menu.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928571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&lt;&lt;TEXT&gt;&gt;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Creates a</a:t>
                      </a:r>
                      <a:r>
                        <a:rPr lang="en-US" sz="1200" baseline="0" dirty="0"/>
                        <a:t> input box for text entries. Smaller than a Comment box, just one line.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155603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/>
                        <a:t>Timestamp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&lt;&lt;TIMESTAMP&gt;&gt;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Provides</a:t>
                      </a:r>
                      <a:r>
                        <a:rPr lang="en-US" sz="1200" baseline="0" dirty="0"/>
                        <a:t> an input box which accepts date &amp; time. Also supplies a “Now” button which will automatically enter the current date &amp; time.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018430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 err="1"/>
                        <a:t>YesNo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&lt;&lt;YESNO&gt;&gt;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Creates radio buttons that answer</a:t>
                      </a:r>
                      <a:r>
                        <a:rPr lang="en-US" sz="1200" baseline="0" dirty="0"/>
                        <a:t> a yes/no question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249406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 err="1"/>
                        <a:t>Holdpoint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{{Username1,Username2}}</a:t>
                      </a:r>
                      <a:r>
                        <a:rPr lang="en-US" sz="1200" baseline="0" dirty="0"/>
                        <a:t> &lt;&lt;HOLDPOINT&gt;&gt;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Creates a hold point in the traveler,</a:t>
                      </a:r>
                      <a:r>
                        <a:rPr lang="en-US" sz="1200" baseline="0" dirty="0"/>
                        <a:t> preventing any further data entry.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719321"/>
                  </a:ext>
                </a:extLst>
              </a:tr>
              <a:tr h="195790">
                <a:tc>
                  <a:txBody>
                    <a:bodyPr/>
                    <a:lstStyle/>
                    <a:p>
                      <a:r>
                        <a:rPr lang="en-US" sz="1200" dirty="0"/>
                        <a:t>Emails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 {{Username1,Username2}} &lt;&lt;EMAIL&gt;&gt;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[[</a:t>
                      </a:r>
                      <a:r>
                        <a:rPr lang="en-US" sz="1200" dirty="0" err="1"/>
                        <a:t>FieldName</a:t>
                      </a:r>
                      <a:r>
                        <a:rPr lang="en-US" sz="1200" dirty="0"/>
                        <a:t>]]</a:t>
                      </a:r>
                      <a:r>
                        <a:rPr lang="en-US" sz="1200" baseline="0" dirty="0"/>
                        <a:t> {{Subject Line}} &lt;&lt;EMAILSUBJ&gt;&gt;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Send an email</a:t>
                      </a:r>
                      <a:r>
                        <a:rPr lang="en-US" sz="1200" baseline="0" dirty="0"/>
                        <a:t> to author specified users when a page is submitted. Must use the same Field Name for both lines of Entry Fields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21929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623" y="1483908"/>
            <a:ext cx="2324100" cy="8477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0146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Pansophy Ribbon: Special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sz="2400" dirty="0"/>
              <a:t>Sometimes a traveler will require special coding beyond what entry fields offer</a:t>
            </a:r>
          </a:p>
          <a:p>
            <a:pPr lvl="1"/>
            <a:r>
              <a:rPr lang="en-US" sz="2000" dirty="0"/>
              <a:t>If this is required, use the &lt;&lt;NOTE&gt;&gt; field</a:t>
            </a:r>
          </a:p>
          <a:p>
            <a:pPr lvl="1"/>
            <a:endParaRPr lang="en-US" sz="2000" dirty="0"/>
          </a:p>
          <a:p>
            <a:r>
              <a:rPr lang="en-US" sz="2400" dirty="0"/>
              <a:t>A &lt;&lt;HOLDPOINT&gt;&gt; is used to pause the traveler process until cleared by an authorized person</a:t>
            </a:r>
          </a:p>
          <a:p>
            <a:pPr lvl="1"/>
            <a:r>
              <a:rPr lang="en-US" sz="2000" dirty="0"/>
              <a:t>Data can be submitted on the page as the </a:t>
            </a:r>
            <a:r>
              <a:rPr lang="en-US" sz="2000" dirty="0" err="1"/>
              <a:t>holdpoint</a:t>
            </a:r>
            <a:r>
              <a:rPr lang="en-US" sz="2000" dirty="0"/>
              <a:t>, but not subsequent pages until cleared.</a:t>
            </a:r>
          </a:p>
          <a:p>
            <a:pPr lvl="1"/>
            <a:r>
              <a:rPr lang="en-US" sz="2000" dirty="0"/>
              <a:t>If the </a:t>
            </a:r>
            <a:r>
              <a:rPr lang="en-US" sz="2000" dirty="0" err="1"/>
              <a:t>holdpoint</a:t>
            </a:r>
            <a:r>
              <a:rPr lang="en-US" sz="2000" dirty="0"/>
              <a:t> is on the last page, it prevents the traveler from being closed until cleared</a:t>
            </a:r>
          </a:p>
          <a:p>
            <a:pPr lvl="1"/>
            <a:r>
              <a:rPr lang="en-US" sz="2000" dirty="0"/>
              <a:t>IMPORTANT: Only one </a:t>
            </a:r>
            <a:r>
              <a:rPr lang="en-US" sz="2000" dirty="0" err="1"/>
              <a:t>holdpoint</a:t>
            </a:r>
            <a:r>
              <a:rPr lang="en-US" sz="2000" dirty="0"/>
              <a:t> per traveler page</a:t>
            </a:r>
          </a:p>
          <a:p>
            <a:pPr lvl="1"/>
            <a:endParaRPr lang="en-US" sz="2000" dirty="0"/>
          </a:p>
          <a:p>
            <a:r>
              <a:rPr lang="en-US" sz="2400" dirty="0"/>
              <a:t>&lt;&lt;EMAIL&gt;&gt; and &lt;&lt;EMAILSUBJ&gt;&gt; sends an email to traveler author specified users</a:t>
            </a:r>
          </a:p>
          <a:p>
            <a:pPr lvl="1"/>
            <a:r>
              <a:rPr lang="en-US" sz="2000" dirty="0"/>
              <a:t>Must use the same Field Name for both lines of Entry Fields</a:t>
            </a:r>
          </a:p>
          <a:p>
            <a:pPr lvl="2"/>
            <a:r>
              <a:rPr lang="en-US" sz="1800" dirty="0"/>
              <a:t>Can use spaces in the subject line, no other special characters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439" y="6015569"/>
            <a:ext cx="4268932" cy="3744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752" y="4311055"/>
            <a:ext cx="5014306" cy="2057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114558-2B96-4E7E-9EFC-4BD22AB5B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688" y="2094375"/>
            <a:ext cx="2844434" cy="7178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9510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Pansophy Ribbon: Page Mods</a:t>
            </a:r>
          </a:p>
        </p:txBody>
      </p:sp>
      <p:graphicFrame>
        <p:nvGraphicFramePr>
          <p:cNvPr id="4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340624"/>
              </p:ext>
            </p:extLst>
          </p:nvPr>
        </p:nvGraphicFramePr>
        <p:xfrm>
          <a:off x="838200" y="1825625"/>
          <a:ext cx="10515600" cy="19253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26057237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0867319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1880002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Ribbon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Definition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084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NewPage at EOF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Inserts a page break at the End Of the File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016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NewTable at EOF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Inserts</a:t>
                      </a:r>
                      <a:r>
                        <a:rPr lang="en-US" baseline="0" dirty="0"/>
                        <a:t> a page break and a table for steps, instructions and data input at the End Of the File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5594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982" y="2173922"/>
            <a:ext cx="154305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12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Pansophy Ribbon: User Sets</a:t>
            </a:r>
          </a:p>
        </p:txBody>
      </p:sp>
      <p:graphicFrame>
        <p:nvGraphicFramePr>
          <p:cNvPr id="4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615684"/>
              </p:ext>
            </p:extLst>
          </p:nvPr>
        </p:nvGraphicFramePr>
        <p:xfrm>
          <a:off x="838200" y="1825625"/>
          <a:ext cx="10510157" cy="24942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03948">
                  <a:extLst>
                    <a:ext uri="{9D8B030D-6E8A-4147-A177-3AD203B41FA5}">
                      <a16:colId xmlns:a16="http://schemas.microsoft.com/office/drawing/2014/main" val="2161220563"/>
                    </a:ext>
                  </a:extLst>
                </a:gridCol>
                <a:gridCol w="4030052">
                  <a:extLst>
                    <a:ext uri="{9D8B030D-6E8A-4147-A177-3AD203B41FA5}">
                      <a16:colId xmlns:a16="http://schemas.microsoft.com/office/drawing/2014/main" val="989599514"/>
                    </a:ext>
                  </a:extLst>
                </a:gridCol>
                <a:gridCol w="3355521">
                  <a:extLst>
                    <a:ext uri="{9D8B030D-6E8A-4147-A177-3AD203B41FA5}">
                      <a16:colId xmlns:a16="http://schemas.microsoft.com/office/drawing/2014/main" val="3433275878"/>
                    </a:ext>
                  </a:extLst>
                </a:gridCol>
                <a:gridCol w="1820636">
                  <a:extLst>
                    <a:ext uri="{9D8B030D-6E8A-4147-A177-3AD203B41FA5}">
                      <a16:colId xmlns:a16="http://schemas.microsoft.com/office/drawing/2014/main" val="38831693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Ribbon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Traveler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Definition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6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157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[[SRF_FIELDNAME]]</a:t>
                      </a:r>
                      <a:r>
                        <a:rPr lang="en-US" baseline="0" dirty="0"/>
                        <a:t> &lt;&lt;SRF&gt;&gt;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SRF User Set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99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SRF_CMP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[[SRFCMP_FIELDNAME]]</a:t>
                      </a:r>
                      <a:r>
                        <a:rPr lang="en-US" baseline="0" dirty="0"/>
                        <a:t> &lt;&lt;SRFCMP&gt;&gt;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SRF </a:t>
                      </a:r>
                      <a:r>
                        <a:rPr lang="en-US" dirty="0" err="1"/>
                        <a:t>Cryomodule</a:t>
                      </a:r>
                      <a:r>
                        <a:rPr lang="en-US" dirty="0"/>
                        <a:t> User</a:t>
                      </a:r>
                      <a:r>
                        <a:rPr lang="en-US" baseline="0" dirty="0"/>
                        <a:t> Set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103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SRF_CVP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[[SRFCVP_FIELDNAME]]</a:t>
                      </a:r>
                      <a:r>
                        <a:rPr lang="en-US" baseline="0" dirty="0"/>
                        <a:t> &lt;&lt;SRFCVP&gt;&gt;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SRF Cavity User Set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196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SRF_FAB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[[SRFFAB_FIELDNAME]]</a:t>
                      </a:r>
                      <a:r>
                        <a:rPr lang="en-US" baseline="0" dirty="0"/>
                        <a:t> &lt;&lt;SRFFAB&gt;&gt;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SRF Fabrication User Set</a:t>
                      </a:r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629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[[RAD_FIELDNAME]]</a:t>
                      </a:r>
                      <a:r>
                        <a:rPr lang="en-US" baseline="0" dirty="0"/>
                        <a:t> &lt;&lt;RAD&gt;&gt;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Radcon</a:t>
                      </a:r>
                      <a:r>
                        <a:rPr lang="en-US" dirty="0"/>
                        <a:t> User</a:t>
                      </a:r>
                      <a:r>
                        <a:rPr lang="en-US" baseline="0" dirty="0"/>
                        <a:t> Set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4418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609" y="2101215"/>
            <a:ext cx="1200150" cy="1943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5E2B0B-FFEA-4378-9925-B3941631E066}"/>
              </a:ext>
            </a:extLst>
          </p:cNvPr>
          <p:cNvSpPr txBox="1"/>
          <p:nvPr/>
        </p:nvSpPr>
        <p:spPr>
          <a:xfrm>
            <a:off x="1224793" y="4723002"/>
            <a:ext cx="3363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a username does not appear online, contact pansophy to add them in.</a:t>
            </a:r>
          </a:p>
        </p:txBody>
      </p:sp>
    </p:spTree>
    <p:extLst>
      <p:ext uri="{BB962C8B-B14F-4D97-AF65-F5344CB8AC3E}">
        <p14:creationId xmlns:p14="http://schemas.microsoft.com/office/powerpoint/2010/main" val="1736066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Pansophy Ribbon: Part SNs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dropdown lists the different Part SNs available for use in alphabetic order</a:t>
            </a:r>
          </a:p>
          <a:p>
            <a:r>
              <a:rPr lang="en-US" dirty="0"/>
              <a:t>E.G. [[OMAGSN]] &lt;&lt;OMAGSN&gt;&gt;</a:t>
            </a:r>
          </a:p>
          <a:p>
            <a:r>
              <a:rPr lang="en-US" dirty="0"/>
              <a:t>A &lt;&lt;SN&gt;&gt; field may be used if no acronym is</a:t>
            </a:r>
          </a:p>
          <a:p>
            <a:pPr marL="0" indent="0">
              <a:buNone/>
            </a:pPr>
            <a:r>
              <a:rPr lang="en-US" dirty="0"/>
              <a:t>   available yet.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698" y="812580"/>
            <a:ext cx="3057525" cy="8477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722" y="2316134"/>
            <a:ext cx="3419475" cy="3771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8727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Authoring a Traveler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92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sz="2400" dirty="0"/>
              <a:t>Sign in to Pansophy and DocuShare</a:t>
            </a:r>
          </a:p>
          <a:p>
            <a:pPr lvl="1"/>
            <a:r>
              <a:rPr lang="en-US" sz="2000" dirty="0">
                <a:hlinkClick r:id="rId2"/>
              </a:rPr>
              <a:t>DocuShare link</a:t>
            </a:r>
            <a:endParaRPr lang="en-US" sz="2000" dirty="0"/>
          </a:p>
          <a:p>
            <a:pPr lvl="1"/>
            <a:r>
              <a:rPr lang="en-US" sz="2000" dirty="0">
                <a:hlinkClick r:id="rId3"/>
              </a:rPr>
              <a:t>Pansophy link</a:t>
            </a:r>
            <a:endParaRPr lang="en-US" sz="2000" dirty="0"/>
          </a:p>
          <a:p>
            <a:r>
              <a:rPr lang="en-US" sz="2400" dirty="0"/>
              <a:t>DocuShare Directory of Training Slides and Referenced Material</a:t>
            </a:r>
          </a:p>
          <a:p>
            <a:pPr lvl="1"/>
            <a:r>
              <a:rPr lang="en-US" sz="2000" dirty="0"/>
              <a:t>SRF Institute &gt; 01 - SRF Projects &gt; </a:t>
            </a:r>
            <a:r>
              <a:rPr lang="en-US" sz="2000" dirty="0">
                <a:hlinkClick r:id="rId4"/>
              </a:rPr>
              <a:t>06- For Reference, Additional Template and Processes</a:t>
            </a:r>
            <a:endParaRPr lang="en-US" sz="2000" dirty="0"/>
          </a:p>
          <a:p>
            <a:r>
              <a:rPr lang="en-US" sz="2400" dirty="0"/>
              <a:t>Training Slides:</a:t>
            </a:r>
          </a:p>
          <a:p>
            <a:pPr lvl="1"/>
            <a:r>
              <a:rPr lang="en-US" sz="2000" dirty="0"/>
              <a:t>SRF Institute &gt; 01 - SRF Projects &gt; 06- For Reference, Additional Template and Processes &gt; </a:t>
            </a:r>
            <a:r>
              <a:rPr lang="en-US" sz="2000" dirty="0">
                <a:hlinkClick r:id="rId5"/>
              </a:rPr>
              <a:t>Pansophy Related Training</a:t>
            </a:r>
            <a:endParaRPr lang="en-US" sz="2000" dirty="0"/>
          </a:p>
          <a:p>
            <a:r>
              <a:rPr lang="en-US" sz="2400" dirty="0"/>
              <a:t>Pansophy Help</a:t>
            </a:r>
          </a:p>
          <a:p>
            <a:pPr lvl="1"/>
            <a:r>
              <a:rPr lang="en-US" sz="2000" dirty="0"/>
              <a:t>Pansophy Home &gt; Main Menu dropdown &gt; Help</a:t>
            </a:r>
          </a:p>
          <a:p>
            <a:r>
              <a:rPr lang="en-US" sz="2400" dirty="0">
                <a:hlinkClick r:id="rId6"/>
              </a:rPr>
              <a:t>QMS Documents Users</a:t>
            </a:r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75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an Old Traveler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Older travelers can be used as starting points for new revisions or new versions in different projects.</a:t>
            </a:r>
          </a:p>
          <a:p>
            <a:r>
              <a:rPr lang="en-US" dirty="0"/>
              <a:t>All files for in production travelers can be found in a project's Approved Travelers folder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3527832"/>
            <a:ext cx="9925050" cy="311945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28553" y="4671753"/>
            <a:ext cx="1188720" cy="16625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41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an Old Traveler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Ensure that the traveler is in the current template</a:t>
            </a:r>
          </a:p>
          <a:p>
            <a:pPr lvl="1"/>
            <a:r>
              <a:rPr lang="en-US" dirty="0"/>
              <a:t>If the first page is missing the NCR informative and D3 emails rows, it is in the old template</a:t>
            </a:r>
          </a:p>
          <a:p>
            <a:pPr lvl="1"/>
            <a:r>
              <a:rPr lang="en-US" dirty="0"/>
              <a:t>If this happens, create a new traveler in the current template and transfer the information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267" y="3699164"/>
            <a:ext cx="5977466" cy="274926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192087" y="4505759"/>
            <a:ext cx="2668386" cy="174306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10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208926BF-01E0-43E6-B583-E227D1A1B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85519"/>
            <a:ext cx="7955354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Out a Traveler: Header Page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58049" y="1605706"/>
            <a:ext cx="864524" cy="18041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957173" y="1371600"/>
            <a:ext cx="4137845" cy="5486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5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50" dirty="0"/>
              <a:t>Traveler title is different from Traveler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50" dirty="0"/>
              <a:t>Traveler ID format: Project-Work Center Area-Component-Action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50" dirty="0"/>
              <a:t>This will be the filename, along with the revision number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50" dirty="0"/>
              <a:t>Discuss Traveler ID with Project Coordinator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50" dirty="0"/>
              <a:t>Ensure Traveler ID is listed in the Work Control Document (WCD) register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50" dirty="0"/>
              <a:t>Acronyms can be found on the pansophy website &gt; Traveler Tools &gt; TP Acronyms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50" dirty="0"/>
              <a:t>NCR/D3 format: USERNAME1,USERNAME2,USERNAME3,etc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50" dirty="0"/>
              <a:t>No spaces, between emails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50" dirty="0"/>
              <a:t>No duplicates usernames between NCR categories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550" dirty="0"/>
              <a:t>NCR Informative get email alerts about NCRs. NCR </a:t>
            </a:r>
            <a:r>
              <a:rPr lang="en-US" sz="1550" dirty="0" err="1"/>
              <a:t>Dispositioners</a:t>
            </a:r>
            <a:r>
              <a:rPr lang="en-US" sz="1550" dirty="0"/>
              <a:t> can go in and address them.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550" dirty="0"/>
          </a:p>
        </p:txBody>
      </p:sp>
      <p:sp>
        <p:nvSpPr>
          <p:cNvPr id="8" name="Rounded Rectangle 7"/>
          <p:cNvSpPr/>
          <p:nvPr/>
        </p:nvSpPr>
        <p:spPr>
          <a:xfrm>
            <a:off x="2416636" y="2718033"/>
            <a:ext cx="2750982" cy="55367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416636" y="1970785"/>
            <a:ext cx="1735913" cy="20196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cxnSpLocks/>
            <a:endCxn id="6" idx="3"/>
          </p:cNvCxnSpPr>
          <p:nvPr/>
        </p:nvCxnSpPr>
        <p:spPr>
          <a:xfrm flipH="1">
            <a:off x="3322573" y="1510018"/>
            <a:ext cx="4965750" cy="18589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endCxn id="9" idx="3"/>
          </p:cNvCxnSpPr>
          <p:nvPr/>
        </p:nvCxnSpPr>
        <p:spPr>
          <a:xfrm flipH="1">
            <a:off x="4152549" y="1753299"/>
            <a:ext cx="4135774" cy="3184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endCxn id="8" idx="3"/>
          </p:cNvCxnSpPr>
          <p:nvPr/>
        </p:nvCxnSpPr>
        <p:spPr>
          <a:xfrm flipH="1" flipV="1">
            <a:off x="5167618" y="2994870"/>
            <a:ext cx="3120705" cy="160229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778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041346-CDA1-4335-949A-2493F6225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15779"/>
            <a:ext cx="7955354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Out a Traveler: Header Page Cont.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38200" y="4530436"/>
            <a:ext cx="6099495" cy="64839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067755" y="1438101"/>
            <a:ext cx="3614400" cy="4181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/>
              <a:t>Hyperlink any files the author deems necessary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50" dirty="0"/>
              <a:t>Ensure the links work and go to in production 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/>
              <a:t>Once a traveler is in production, a new revision is needed for any modifications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50" dirty="0"/>
              <a:t>Update the revision number and add a description of changes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50" dirty="0"/>
              <a:t>Make sure the revision numbers match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/>
              <a:t>Be sure a page break is at the end of the header page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96836" y="2271544"/>
            <a:ext cx="448888" cy="19950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38200" y="5399398"/>
            <a:ext cx="3658986" cy="50645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H="1">
            <a:off x="5192785" y="1770611"/>
            <a:ext cx="3178132" cy="275982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endCxn id="8" idx="3"/>
          </p:cNvCxnSpPr>
          <p:nvPr/>
        </p:nvCxnSpPr>
        <p:spPr>
          <a:xfrm flipH="1" flipV="1">
            <a:off x="2845724" y="2371297"/>
            <a:ext cx="5525192" cy="65551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834045" y="5908943"/>
            <a:ext cx="1842043" cy="158174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Elbow Connector 20"/>
          <p:cNvCxnSpPr/>
          <p:nvPr/>
        </p:nvCxnSpPr>
        <p:spPr>
          <a:xfrm rot="10800000" flipV="1">
            <a:off x="4508270" y="4530436"/>
            <a:ext cx="4319846" cy="893834"/>
          </a:xfrm>
          <a:prstGeom prst="bentConnector3">
            <a:avLst>
              <a:gd name="adj1" fmla="val 28832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cxnSpLocks/>
            <a:endCxn id="12" idx="3"/>
          </p:cNvCxnSpPr>
          <p:nvPr/>
        </p:nvCxnSpPr>
        <p:spPr>
          <a:xfrm rot="10800000" flipV="1">
            <a:off x="2676088" y="5041782"/>
            <a:ext cx="5704514" cy="946247"/>
          </a:xfrm>
          <a:prstGeom prst="bentConnector3">
            <a:avLst>
              <a:gd name="adj1" fmla="val 7500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295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out a Traveler: Entry Fields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Fieldnames must be unique and descriptive</a:t>
            </a:r>
          </a:p>
          <a:p>
            <a:pPr lvl="1"/>
            <a:r>
              <a:rPr lang="en-US" sz="1800" dirty="0"/>
              <a:t>Travelers with duplicate fieldnames names will result in errors during upload</a:t>
            </a:r>
          </a:p>
          <a:p>
            <a:pPr lvl="1"/>
            <a:r>
              <a:rPr lang="en-US" sz="1800" dirty="0"/>
              <a:t>[[Technician]] does not describe what is being done. [[</a:t>
            </a:r>
            <a:r>
              <a:rPr lang="en-US" sz="1800" dirty="0" err="1"/>
              <a:t>VacuumTech</a:t>
            </a:r>
            <a:r>
              <a:rPr lang="en-US" sz="1800" dirty="0"/>
              <a:t>]] or [[</a:t>
            </a:r>
            <a:r>
              <a:rPr lang="en-US" sz="1800" dirty="0" err="1"/>
              <a:t>VacTech</a:t>
            </a:r>
            <a:r>
              <a:rPr lang="en-US" sz="1800" dirty="0"/>
              <a:t>]] is more descriptive</a:t>
            </a:r>
          </a:p>
          <a:p>
            <a:r>
              <a:rPr lang="en-US" sz="2000" dirty="0"/>
              <a:t>Fieldnames must be </a:t>
            </a:r>
            <a:r>
              <a:rPr lang="en-US" sz="2000" dirty="0" err="1"/>
              <a:t>nonsequential</a:t>
            </a:r>
            <a:r>
              <a:rPr lang="en-US" sz="2000" dirty="0"/>
              <a:t> (E.G. [[FieldName1]], [[FieldName2]], etc. is not preferred)</a:t>
            </a:r>
          </a:p>
          <a:p>
            <a:pPr lvl="1"/>
            <a:r>
              <a:rPr lang="en-US" sz="1800" dirty="0"/>
              <a:t>The exception is within an individual step and with Part SNs</a:t>
            </a:r>
          </a:p>
          <a:p>
            <a:pPr lvl="1"/>
            <a:r>
              <a:rPr lang="en-US" sz="1800" dirty="0"/>
              <a:t>Don't label them based on the step (E.G. [[FIELDNAME4 in step 4]])</a:t>
            </a:r>
          </a:p>
          <a:p>
            <a:r>
              <a:rPr lang="en-US" sz="2000" dirty="0"/>
              <a:t>Camel Case is preferred (E.G. [[</a:t>
            </a:r>
            <a:r>
              <a:rPr lang="en-US" sz="2000" dirty="0" err="1"/>
              <a:t>CamelCase</a:t>
            </a:r>
            <a:r>
              <a:rPr lang="en-US" sz="2000" dirty="0"/>
              <a:t>]], [[</a:t>
            </a:r>
            <a:r>
              <a:rPr lang="en-US" sz="2000" dirty="0" err="1"/>
              <a:t>SRFCamelCase</a:t>
            </a:r>
            <a:r>
              <a:rPr lang="en-US" sz="2000" dirty="0"/>
              <a:t>]])</a:t>
            </a:r>
          </a:p>
          <a:p>
            <a:r>
              <a:rPr lang="en-US" sz="2000" dirty="0"/>
              <a:t>Fieldname character limit is 40 characters</a:t>
            </a:r>
          </a:p>
          <a:p>
            <a:r>
              <a:rPr lang="en-US" sz="2000" dirty="0"/>
              <a:t>Fieldnames cannot start with a number</a:t>
            </a:r>
          </a:p>
          <a:p>
            <a:r>
              <a:rPr lang="en-US" sz="2000" dirty="0"/>
              <a:t>No spaces or special characters in fieldname except for underscore _</a:t>
            </a:r>
          </a:p>
          <a:p>
            <a:r>
              <a:rPr lang="en-US" sz="2000" dirty="0"/>
              <a:t>1 field and fieldname per line.</a:t>
            </a:r>
          </a:p>
          <a:p>
            <a:r>
              <a:rPr lang="en-US" sz="2000" dirty="0"/>
              <a:t>No more than 1 </a:t>
            </a:r>
            <a:r>
              <a:rPr lang="en-US" sz="2000" dirty="0" err="1"/>
              <a:t>holdpoint</a:t>
            </a:r>
            <a:r>
              <a:rPr lang="en-US" sz="2000" dirty="0"/>
              <a:t> per page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11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Traveler Page Example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7106646" cy="435133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019660" y="2145622"/>
            <a:ext cx="4039985" cy="34414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first work page (P1) needs at minimum: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Part SN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SRF User Group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Timestamp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Valid SNs can be found under the Pansophy tab &gt; Part SNs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your component is not listed, verify on the pansophy webpage &gt; Traveler Tools &gt; SN List</a:t>
            </a:r>
          </a:p>
        </p:txBody>
      </p:sp>
    </p:spTree>
    <p:extLst>
      <p:ext uri="{BB962C8B-B14F-4D97-AF65-F5344CB8AC3E}">
        <p14:creationId xmlns:p14="http://schemas.microsoft.com/office/powerpoint/2010/main" val="3203717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in a Traveler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Travelers can have images</a:t>
            </a:r>
          </a:p>
          <a:p>
            <a:r>
              <a:rPr lang="en-US" dirty="0"/>
              <a:t>Arrows and other symbols must be part of the image, and cannot be in the word document</a:t>
            </a:r>
          </a:p>
          <a:p>
            <a:pPr lvl="1"/>
            <a:r>
              <a:rPr lang="en-US" dirty="0"/>
              <a:t>To add, edit an image in word and screenshot using the snipping tool, then replace image and symbols with new image</a:t>
            </a:r>
          </a:p>
          <a:p>
            <a:pPr lvl="1"/>
            <a:r>
              <a:rPr lang="en-US" dirty="0"/>
              <a:t>Alternatively use PowerPoint to the same effect.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329" y="3657599"/>
            <a:ext cx="3290787" cy="22440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5382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6892"/>
            <a:ext cx="10515600" cy="4351338"/>
          </a:xfrm>
        </p:spPr>
        <p:txBody>
          <a:bodyPr/>
          <a:lstStyle/>
          <a:p>
            <a:r>
              <a:rPr lang="en-US" dirty="0"/>
              <a:t>Using extra lines to line up instructions and fields does not work</a:t>
            </a:r>
          </a:p>
          <a:p>
            <a:r>
              <a:rPr lang="en-US" dirty="0"/>
              <a:t>If needed, split the steps up into different cells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331" y="2285382"/>
            <a:ext cx="9525529" cy="1840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330" y="4175379"/>
            <a:ext cx="9525529" cy="1212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5508997"/>
            <a:ext cx="6960658" cy="12349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069" y="2759825"/>
            <a:ext cx="5971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068" y="4426361"/>
            <a:ext cx="5971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068" y="5607390"/>
            <a:ext cx="8641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6448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Breaks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9387"/>
            <a:ext cx="10515600" cy="4351338"/>
          </a:xfrm>
        </p:spPr>
        <p:txBody>
          <a:bodyPr/>
          <a:lstStyle/>
          <a:p>
            <a:r>
              <a:rPr lang="en-US" sz="2400" dirty="0"/>
              <a:t>Travelers are preferred to be on multiple pages to separate work performed at different work centers</a:t>
            </a:r>
          </a:p>
          <a:p>
            <a:r>
              <a:rPr lang="en-US" sz="2400" dirty="0"/>
              <a:t>Page breaks create new pages on the web</a:t>
            </a:r>
          </a:p>
          <a:p>
            <a:r>
              <a:rPr lang="en-US" sz="2400" dirty="0"/>
              <a:t>Use Pansophy Tab &gt; Page Mods &gt; New Table at EOF to insert a page break and new table at the end of the document</a:t>
            </a:r>
          </a:p>
          <a:p>
            <a:r>
              <a:rPr lang="en-US" sz="2400" dirty="0"/>
              <a:t>If a table needs to be broken up, go to the layout tab and use the split table tool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179" y="3978188"/>
            <a:ext cx="6548994" cy="25808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26179" y="5839424"/>
            <a:ext cx="6548994" cy="332509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27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Travelers Folder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</a:t>
            </a:r>
            <a:r>
              <a:rPr lang="en-US" dirty="0" err="1"/>
              <a:t>Docushare</a:t>
            </a:r>
            <a:r>
              <a:rPr lang="en-US" dirty="0"/>
              <a:t> project area has a draft travelers folder</a:t>
            </a:r>
          </a:p>
          <a:p>
            <a:pPr lvl="1"/>
            <a:r>
              <a:rPr lang="en-US" dirty="0"/>
              <a:t>This folder is for authors to upload a copy of their draft traveler while in the editing process</a:t>
            </a:r>
          </a:p>
          <a:p>
            <a:pPr lvl="1"/>
            <a:r>
              <a:rPr lang="en-US" dirty="0"/>
              <a:t>Also used for preliminary review between approvers before being sent out for official approvals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095" y="3665913"/>
            <a:ext cx="7845810" cy="25735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60320" y="5162204"/>
            <a:ext cx="1138844" cy="19950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2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Training Slides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B75C99-EC19-7CF7-77C1-B66FD6321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101" y="1446552"/>
            <a:ext cx="10065797" cy="459496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B16925E-A815-4052-0D5E-459F24B863DB}"/>
              </a:ext>
            </a:extLst>
          </p:cNvPr>
          <p:cNvSpPr/>
          <p:nvPr/>
        </p:nvSpPr>
        <p:spPr>
          <a:xfrm>
            <a:off x="4478784" y="2388093"/>
            <a:ext cx="6650114" cy="256564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78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67FC2-23A0-5E17-2245-ABD538F27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38664"/>
            <a:ext cx="10515600" cy="908490"/>
          </a:xfrm>
        </p:spPr>
        <p:txBody>
          <a:bodyPr/>
          <a:lstStyle/>
          <a:p>
            <a:r>
              <a:rPr lang="en-US" dirty="0"/>
              <a:t>Authoring a Procedure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24CF43-7600-91B1-619E-B29369A91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509" y="897660"/>
            <a:ext cx="3884754" cy="506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60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05F52-BF1B-DAD1-8060-4941AB5F3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a Procedure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E0A734-8CAA-2550-8732-66031327E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9548" y="3541783"/>
            <a:ext cx="6972904" cy="204614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EA0027-A05E-4E8C-E20D-181AD17A1CC1}"/>
              </a:ext>
            </a:extLst>
          </p:cNvPr>
          <p:cNvSpPr txBox="1"/>
          <p:nvPr/>
        </p:nvSpPr>
        <p:spPr>
          <a:xfrm>
            <a:off x="838200" y="1690688"/>
            <a:ext cx="11010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creating a new procedure, you will need to assign the document a title, number, revision, owner, effective, and review dates.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project specific procedures the naming convention is PROJ-PR-WCA-COMP-ACTION (C100R-PR-CHEM-COMP-DEGR)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master procedures use SRF-MSPR-WCA-COMP-ACTION (SRF-MSPR-VAC-BL-OZPRO)</a:t>
            </a:r>
          </a:p>
        </p:txBody>
      </p:sp>
    </p:spTree>
    <p:extLst>
      <p:ext uri="{BB962C8B-B14F-4D97-AF65-F5344CB8AC3E}">
        <p14:creationId xmlns:p14="http://schemas.microsoft.com/office/powerpoint/2010/main" val="1397486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9C4D4-3CD2-59C4-70D2-E95C48050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out a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EFECD-B2CF-4DBE-7A03-F5AA53AD2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956" y="1887040"/>
            <a:ext cx="732366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Users will need to fill out the sections outlined in the template. </a:t>
            </a:r>
          </a:p>
          <a:p>
            <a:r>
              <a:rPr lang="en-US" dirty="0"/>
              <a:t>Purpose: Explain what work this procedure will facilitate</a:t>
            </a:r>
          </a:p>
          <a:p>
            <a:r>
              <a:rPr lang="en-US" dirty="0"/>
              <a:t>Scope: Description of what work will be performed</a:t>
            </a:r>
          </a:p>
          <a:p>
            <a:r>
              <a:rPr lang="en-US" dirty="0"/>
              <a:t>Terms and Definitions: Provide a list of terms that may hold unique meaning, or that are not well known along with definitions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BC0C8A-4808-4B23-6E7F-3DF71A92E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896" y="3429000"/>
            <a:ext cx="4500104" cy="288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72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7E588-1EAB-B0AC-1FAC-9C0F53FC2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out a Procedure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752CD-C1D8-2D2F-05F0-A6298A760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Roles and Responsibilities: Provide a list of all roles that will be conducting the work along with a brief explanation of what is expected of each role</a:t>
            </a:r>
          </a:p>
          <a:p>
            <a:r>
              <a:rPr lang="en-US" dirty="0"/>
              <a:t>Procedure: This area is for outlining the steps and instructions for the work.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472BC4-88E4-1CD1-EAC6-11EF10B71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4" y="4264011"/>
            <a:ext cx="4446359" cy="12740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1CE22F-7990-6323-6E1C-0EBDA3763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153" y="3732819"/>
            <a:ext cx="4117077" cy="24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10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669D3-9773-CC9D-AD8E-69487E661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out a Procedure Cont.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FB919-9AF9-65FC-F1FA-A9EAF6AF9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Flow: Creating a flowchart will allow users to understand the steps outlined in the procedure in a general way.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1A0976-0181-7998-1F9B-49B7A7957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901" y="3277962"/>
            <a:ext cx="4263525" cy="208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322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1413B-B78B-F1A4-5119-6B66EBC85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Reviewers for Procedures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C8623BB-3578-AE7A-86D0-E141B6FD8E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711" y="934140"/>
            <a:ext cx="5639289" cy="240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A45783-983B-8D34-9334-8E9D55B39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4988" y="3334648"/>
            <a:ext cx="2566202" cy="33345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F3BE9B-02B5-E368-E59C-6042C08A1D7F}"/>
              </a:ext>
            </a:extLst>
          </p:cNvPr>
          <p:cNvSpPr txBox="1"/>
          <p:nvPr/>
        </p:nvSpPr>
        <p:spPr>
          <a:xfrm>
            <a:off x="448733" y="2023533"/>
            <a:ext cx="62060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reviewers for a procedure should be the document owner, subject matter expert/work center lead, and the group lead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final page of the procedure notes that the current template has been approved for use and does not require any changes.</a:t>
            </a:r>
          </a:p>
        </p:txBody>
      </p:sp>
    </p:spTree>
    <p:extLst>
      <p:ext uri="{BB962C8B-B14F-4D97-AF65-F5344CB8AC3E}">
        <p14:creationId xmlns:p14="http://schemas.microsoft.com/office/powerpoint/2010/main" val="3284291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112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 traveler is ready for approval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a traveler is put out for approval, make sure it is ready to go into pansophy AS IS to the best of your ability</a:t>
            </a:r>
          </a:p>
          <a:p>
            <a:pPr lvl="1"/>
            <a:r>
              <a:rPr lang="en-US" dirty="0"/>
              <a:t>Pansophy may make small edits and reserves the right to send travelers back for revision</a:t>
            </a:r>
          </a:p>
          <a:p>
            <a:pPr lvl="1"/>
            <a:r>
              <a:rPr lang="en-US" dirty="0"/>
              <a:t>If at any time a traveler needs to be sent back for major revision, the approval process is restarted</a:t>
            </a:r>
          </a:p>
        </p:txBody>
      </p:sp>
    </p:spTree>
    <p:extLst>
      <p:ext uri="{BB962C8B-B14F-4D97-AF65-F5344CB8AC3E}">
        <p14:creationId xmlns:p14="http://schemas.microsoft.com/office/powerpoint/2010/main" val="7002683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Traveler cleanup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it was used, turn off track changes and accept all revisions</a:t>
            </a:r>
          </a:p>
          <a:p>
            <a:r>
              <a:rPr lang="en-US" dirty="0"/>
              <a:t>Delete comments and remove highlights</a:t>
            </a:r>
          </a:p>
          <a:p>
            <a:r>
              <a:rPr lang="en-US" dirty="0"/>
              <a:t>Remove double spaces</a:t>
            </a:r>
          </a:p>
          <a:p>
            <a:pPr lvl="1"/>
            <a:r>
              <a:rPr lang="en-US" dirty="0"/>
              <a:t>Ctrl + h, or open find and replace. Search for double spaces, replace with single. Run until zero results</a:t>
            </a:r>
          </a:p>
          <a:p>
            <a:r>
              <a:rPr lang="en-US" dirty="0"/>
              <a:t>If creating a new traveler from an older one, errors might carry over</a:t>
            </a:r>
          </a:p>
          <a:p>
            <a:pPr lvl="1"/>
            <a:r>
              <a:rPr lang="en-US" dirty="0"/>
              <a:t>Keep an eye out for smart quotes and apostrophes, or use find and replace to root them out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796" y="283083"/>
            <a:ext cx="3436186" cy="154254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537000" y="1596044"/>
            <a:ext cx="1307741" cy="14963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52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a traveler out for approval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 until this point, in progress travelers remain in the project draft folder in </a:t>
            </a:r>
            <a:r>
              <a:rPr lang="en-US" dirty="0" err="1"/>
              <a:t>Docushare</a:t>
            </a:r>
            <a:r>
              <a:rPr lang="en-US" dirty="0"/>
              <a:t>.</a:t>
            </a:r>
          </a:p>
          <a:p>
            <a:r>
              <a:rPr lang="en-US" dirty="0"/>
              <a:t>When it is ready, upload the traveler word document to the Ready for Approvals folder.</a:t>
            </a:r>
          </a:p>
          <a:p>
            <a:pPr lvl="1"/>
            <a:r>
              <a:rPr lang="en-US" dirty="0"/>
              <a:t>Pansophy </a:t>
            </a:r>
            <a:r>
              <a:rPr lang="en-US" dirty="0">
                <a:solidFill>
                  <a:srgbClr val="FF0000"/>
                </a:solidFill>
              </a:rPr>
              <a:t>does not </a:t>
            </a:r>
            <a:r>
              <a:rPr lang="en-US" dirty="0"/>
              <a:t>accept travelers via email.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095" y="4133439"/>
            <a:ext cx="7845810" cy="25735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49686" y="5651563"/>
            <a:ext cx="1307741" cy="14963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449686" y="6270976"/>
            <a:ext cx="1307741" cy="14963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04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Homepage Rundown- Authorship Guides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4055A2-9766-A51C-4573-B65A729AC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58" y="1372871"/>
            <a:ext cx="10349883" cy="475931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E2E5938-C9F8-5E53-58E3-723A6FDF3C65}"/>
              </a:ext>
            </a:extLst>
          </p:cNvPr>
          <p:cNvSpPr/>
          <p:nvPr/>
        </p:nvSpPr>
        <p:spPr>
          <a:xfrm>
            <a:off x="8700117" y="4105922"/>
            <a:ext cx="2698811" cy="110527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467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a traveler out for approval: Uploading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ready for approvals, click the "Add" dropdown, and select Document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76" y="2857586"/>
            <a:ext cx="4629150" cy="29051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49363" y="3665913"/>
            <a:ext cx="1016797" cy="17734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549362" y="4474240"/>
            <a:ext cx="1016797" cy="17734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744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a traveler out for approval: Uploading Cont.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767055"/>
            <a:ext cx="10515600" cy="401464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12915" y="3466406"/>
            <a:ext cx="1521230" cy="22444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12915" y="3761377"/>
            <a:ext cx="3092336" cy="428237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cxnSpLocks/>
            <a:endCxn id="5" idx="3"/>
          </p:cNvCxnSpPr>
          <p:nvPr/>
        </p:nvCxnSpPr>
        <p:spPr>
          <a:xfrm flipH="1">
            <a:off x="3034145" y="1593908"/>
            <a:ext cx="2544534" cy="198472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H="1">
            <a:off x="4605252" y="3053593"/>
            <a:ext cx="981816" cy="93893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435236" y="1383499"/>
            <a:ext cx="49793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Browse to select the traveler word document to upload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Document title is automatically created from the filename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 the traveler title for the document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When finished, scroll down to the bottom and hit "Apply"</a:t>
            </a:r>
          </a:p>
        </p:txBody>
      </p:sp>
    </p:spTree>
    <p:extLst>
      <p:ext uri="{BB962C8B-B14F-4D97-AF65-F5344CB8AC3E}">
        <p14:creationId xmlns:p14="http://schemas.microsoft.com/office/powerpoint/2010/main" val="3639229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Approval Email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587" y="3024981"/>
            <a:ext cx="9648825" cy="1952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1330037" y="4380807"/>
            <a:ext cx="9252065" cy="415637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71587" y="1778924"/>
            <a:ext cx="5586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the Document Coordinator routes a traveler for approval, the approvers will receive an email and link</a:t>
            </a:r>
          </a:p>
        </p:txBody>
      </p:sp>
    </p:spTree>
    <p:extLst>
      <p:ext uri="{BB962C8B-B14F-4D97-AF65-F5344CB8AC3E}">
        <p14:creationId xmlns:p14="http://schemas.microsoft.com/office/powerpoint/2010/main" val="11696633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Approving a Document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815" y="1825625"/>
            <a:ext cx="10508370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7404" y="3724102"/>
            <a:ext cx="10166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Comments on the document go here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402381" y="2585750"/>
            <a:ext cx="3810538" cy="4151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212919" y="2585750"/>
            <a:ext cx="4710005" cy="4151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0116589" y="5818909"/>
            <a:ext cx="1421476" cy="358054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9310255" y="5818909"/>
            <a:ext cx="748145" cy="358054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84960" y="1452127"/>
            <a:ext cx="40649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Clicking the approval link will take you to this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download and view the routed document from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be logged in to </a:t>
            </a:r>
            <a:r>
              <a:rPr lang="en-US" dirty="0" err="1"/>
              <a:t>Docushare</a:t>
            </a:r>
            <a:r>
              <a:rPr lang="en-US" dirty="0"/>
              <a:t> to approve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49289" y="4812033"/>
            <a:ext cx="418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to save your comment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Approve or disapprove the traveler</a:t>
            </a:r>
          </a:p>
        </p:txBody>
      </p:sp>
      <p:cxnSp>
        <p:nvCxnSpPr>
          <p:cNvPr id="15" name="Elbow Connector 14"/>
          <p:cNvCxnSpPr/>
          <p:nvPr/>
        </p:nvCxnSpPr>
        <p:spPr>
          <a:xfrm rot="16200000" flipH="1">
            <a:off x="8576520" y="5047692"/>
            <a:ext cx="850639" cy="74983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496420" y="4997289"/>
            <a:ext cx="130502" cy="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endCxn id="16" idx="0"/>
          </p:cNvCxnSpPr>
          <p:nvPr/>
        </p:nvCxnSpPr>
        <p:spPr>
          <a:xfrm>
            <a:off x="8496420" y="5643620"/>
            <a:ext cx="2330907" cy="175289"/>
          </a:xfrm>
          <a:prstGeom prst="bent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496420" y="5270269"/>
            <a:ext cx="0" cy="37335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8438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0418"/>
            <a:ext cx="10515600" cy="4351338"/>
          </a:xfrm>
        </p:spPr>
        <p:txBody>
          <a:bodyPr/>
          <a:lstStyle/>
          <a:p>
            <a:r>
              <a:rPr lang="en-US" dirty="0"/>
              <a:t>Status routing can be checked in </a:t>
            </a:r>
            <a:r>
              <a:rPr lang="en-US" dirty="0" err="1"/>
              <a:t>Docushare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Travelers under approval are found in the project's Approvals folder</a:t>
            </a:r>
          </a:p>
          <a:p>
            <a:r>
              <a:rPr lang="en-US" dirty="0"/>
              <a:t>Open the properties, then go to routing.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Approval Status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10" y="3064278"/>
            <a:ext cx="11393978" cy="3879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10884181" y="3137482"/>
            <a:ext cx="257696" cy="24107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471" y="3594242"/>
            <a:ext cx="7561057" cy="30493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2364996" y="4905500"/>
            <a:ext cx="482831" cy="133004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472828" y="3082879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2979" y="478733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409407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Approval Status Cont.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35563"/>
            <a:ext cx="10515600" cy="24004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01959" y="3294712"/>
            <a:ext cx="4501856" cy="34670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1762298" y="3042459"/>
            <a:ext cx="1138844" cy="18288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1690688"/>
            <a:ext cx="1018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the link to check who has approved or disapproved and who has not.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1142" y="294923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764338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Overdue Documents and What Happens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Traveler or Procedure is overdue, an email will be sent to the approvers</a:t>
            </a:r>
          </a:p>
          <a:p>
            <a:pPr lvl="1"/>
            <a:r>
              <a:rPr lang="en-US" dirty="0"/>
              <a:t>The Project Coordinator will be notified by the Document Coordinator if necessary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98" y="3474201"/>
            <a:ext cx="11334404" cy="21252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41382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60BF9-19DA-43B3-A12B-B6C9C048A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Disapproved Travelers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93DBA-8CB7-4D8A-9ACB-AF9A470FA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3621"/>
            <a:ext cx="10515600" cy="4351338"/>
          </a:xfrm>
        </p:spPr>
        <p:txBody>
          <a:bodyPr/>
          <a:lstStyle/>
          <a:p>
            <a:r>
              <a:rPr lang="en-US" dirty="0"/>
              <a:t>If a traveler is disapproved, an email will be sent out to the approvers</a:t>
            </a:r>
          </a:p>
          <a:p>
            <a:r>
              <a:rPr lang="en-US" dirty="0"/>
              <a:t>Once corrections are made, the approval process will be restarted</a:t>
            </a:r>
          </a:p>
          <a:p>
            <a:r>
              <a:rPr lang="en-US" dirty="0"/>
              <a:t>Use the version routed to the approvers when making revisions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25BE51-48F4-4AD5-9038-BEA082B09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846" y="3077813"/>
            <a:ext cx="7842308" cy="3686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25765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2B61B-DDFB-46A3-B4CB-405796845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Approved and Uploaded to Pansophy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F1E83-564D-4E3D-8375-7F483571C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67088" cy="4351338"/>
          </a:xfrm>
        </p:spPr>
        <p:txBody>
          <a:bodyPr/>
          <a:lstStyle/>
          <a:p>
            <a:r>
              <a:rPr lang="en-US" dirty="0"/>
              <a:t>When a traveler is approved and in pansophy, an email will be sent out to the approvers</a:t>
            </a:r>
          </a:p>
          <a:p>
            <a:r>
              <a:rPr lang="en-US" dirty="0"/>
              <a:t>Traveler files are uploaded to the project's Approved Travelers folder for review and use for new revisions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B526BE-3C38-4D15-B318-89E27104F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288" y="1690688"/>
            <a:ext cx="6743700" cy="45148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42043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Listening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Questions?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1849" y="5720318"/>
            <a:ext cx="7663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Additional questions or concerns can be directed to pansophy@jlab.org</a:t>
            </a:r>
          </a:p>
        </p:txBody>
      </p:sp>
    </p:spTree>
    <p:extLst>
      <p:ext uri="{BB962C8B-B14F-4D97-AF65-F5344CB8AC3E}">
        <p14:creationId xmlns:p14="http://schemas.microsoft.com/office/powerpoint/2010/main" val="1713159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Attaching the Templates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3600" y="1400256"/>
            <a:ext cx="5835074" cy="477670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612467" y="5063066"/>
            <a:ext cx="707351" cy="2084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Open Microsoft Word</a:t>
            </a:r>
          </a:p>
          <a:p>
            <a:r>
              <a:rPr lang="en-US" dirty="0"/>
              <a:t>Open a Blank document</a:t>
            </a:r>
          </a:p>
          <a:p>
            <a:r>
              <a:rPr lang="en-US" dirty="0"/>
              <a:t>Select the </a:t>
            </a:r>
            <a:r>
              <a:rPr lang="en-US" b="1" dirty="0"/>
              <a:t>File </a:t>
            </a:r>
            <a:r>
              <a:rPr lang="en-US" dirty="0"/>
              <a:t>tab</a:t>
            </a:r>
          </a:p>
          <a:p>
            <a:r>
              <a:rPr lang="en-US" dirty="0"/>
              <a:t>Select </a:t>
            </a:r>
            <a:r>
              <a:rPr lang="en-US" b="1" dirty="0"/>
              <a:t>Options</a:t>
            </a:r>
          </a:p>
          <a:p>
            <a:r>
              <a:rPr lang="en-US" dirty="0"/>
              <a:t>Select </a:t>
            </a:r>
            <a:r>
              <a:rPr lang="en-US" b="1" dirty="0"/>
              <a:t>Advanced</a:t>
            </a:r>
          </a:p>
          <a:p>
            <a:r>
              <a:rPr lang="en-US" dirty="0"/>
              <a:t>Scroll down to </a:t>
            </a:r>
            <a:r>
              <a:rPr lang="en-US" b="1" dirty="0"/>
              <a:t>General</a:t>
            </a:r>
          </a:p>
          <a:p>
            <a:r>
              <a:rPr lang="en-US" dirty="0"/>
              <a:t>Click </a:t>
            </a:r>
            <a:r>
              <a:rPr lang="en-US" b="1" dirty="0"/>
              <a:t>File Locations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35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Attaching the Templates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504412" cy="4351338"/>
          </a:xfrm>
        </p:spPr>
        <p:txBody>
          <a:bodyPr/>
          <a:lstStyle/>
          <a:p>
            <a:r>
              <a:rPr lang="en-US" dirty="0"/>
              <a:t>In the </a:t>
            </a:r>
            <a:r>
              <a:rPr lang="en-US" b="1" dirty="0"/>
              <a:t>File Locations </a:t>
            </a:r>
            <a:r>
              <a:rPr lang="en-US" dirty="0"/>
              <a:t>pop up, select </a:t>
            </a:r>
            <a:r>
              <a:rPr lang="en-US" b="1" dirty="0"/>
              <a:t>Workgroup templates</a:t>
            </a:r>
          </a:p>
          <a:p>
            <a:r>
              <a:rPr lang="en-US" dirty="0"/>
              <a:t>Click the </a:t>
            </a:r>
            <a:r>
              <a:rPr lang="en-US" b="1" dirty="0"/>
              <a:t>Modify… </a:t>
            </a:r>
            <a:r>
              <a:rPr lang="en-US" dirty="0"/>
              <a:t>button</a:t>
            </a:r>
          </a:p>
          <a:p>
            <a:r>
              <a:rPr lang="en-US" dirty="0"/>
              <a:t>Browse to M:\asd\asddocs\TravelerTemplates</a:t>
            </a:r>
          </a:p>
          <a:p>
            <a:r>
              <a:rPr lang="en-US" dirty="0"/>
              <a:t>Click </a:t>
            </a:r>
            <a:r>
              <a:rPr lang="en-US" b="1" dirty="0"/>
              <a:t>OK</a:t>
            </a:r>
          </a:p>
          <a:p>
            <a:r>
              <a:rPr lang="en-US" dirty="0"/>
              <a:t>Click </a:t>
            </a:r>
            <a:r>
              <a:rPr lang="en-US" b="1" dirty="0"/>
              <a:t>OK </a:t>
            </a:r>
            <a:r>
              <a:rPr lang="en-US" dirty="0"/>
              <a:t>on File Locations</a:t>
            </a:r>
          </a:p>
          <a:p>
            <a:r>
              <a:rPr lang="en-US" dirty="0"/>
              <a:t>Click </a:t>
            </a:r>
            <a:r>
              <a:rPr lang="en-US" b="1" dirty="0"/>
              <a:t>OK </a:t>
            </a:r>
            <a:r>
              <a:rPr lang="en-US" dirty="0"/>
              <a:t>on Word Options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455" y="1929418"/>
            <a:ext cx="4620702" cy="351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24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EE5743-465B-1FBC-E21A-EAB416865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53" y="3820850"/>
            <a:ext cx="7575894" cy="1951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Templates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3892"/>
            <a:ext cx="10515600" cy="4351338"/>
          </a:xfrm>
        </p:spPr>
        <p:txBody>
          <a:bodyPr/>
          <a:lstStyle/>
          <a:p>
            <a:r>
              <a:rPr lang="en-US" dirty="0"/>
              <a:t>Restart Word</a:t>
            </a:r>
          </a:p>
          <a:p>
            <a:r>
              <a:rPr lang="en-US" dirty="0"/>
              <a:t>All templates (Traveler, Procedure and Inventory Traveler) will now be available under the Shared template area when Word is first opened</a:t>
            </a:r>
          </a:p>
          <a:p>
            <a:r>
              <a:rPr lang="en-US" dirty="0"/>
              <a:t>The procedure template is located in SRF-07 Document Management folder</a:t>
            </a:r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126067" y="4783670"/>
            <a:ext cx="778933" cy="10715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20CE1530-5B6F-37CA-342F-28304977B702}"/>
              </a:ext>
            </a:extLst>
          </p:cNvPr>
          <p:cNvSpPr/>
          <p:nvPr/>
        </p:nvSpPr>
        <p:spPr>
          <a:xfrm>
            <a:off x="2887133" y="4284133"/>
            <a:ext cx="508000" cy="6471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659DF6-3ED0-172E-25A3-040CC0C70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766" y="3810000"/>
            <a:ext cx="3192034" cy="1479235"/>
          </a:xfrm>
          <a:prstGeom prst="rect">
            <a:avLst/>
          </a:prstGeom>
        </p:spPr>
      </p:pic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9FCD26C-B287-D653-AD2F-CE104E4AC206}"/>
              </a:ext>
            </a:extLst>
          </p:cNvPr>
          <p:cNvSpPr/>
          <p:nvPr/>
        </p:nvSpPr>
        <p:spPr>
          <a:xfrm>
            <a:off x="9228566" y="4013837"/>
            <a:ext cx="1041501" cy="127539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82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Traveler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93" y="1759123"/>
            <a:ext cx="4614949" cy="4351338"/>
          </a:xfrm>
        </p:spPr>
        <p:txBody>
          <a:bodyPr/>
          <a:lstStyle/>
          <a:p>
            <a:r>
              <a:rPr lang="en-US" dirty="0"/>
              <a:t>Select </a:t>
            </a:r>
            <a:r>
              <a:rPr lang="en-US" b="1" dirty="0"/>
              <a:t>TravelerTemplate2023</a:t>
            </a:r>
            <a:r>
              <a:rPr lang="en-US" dirty="0"/>
              <a:t> from the templates</a:t>
            </a:r>
          </a:p>
          <a:p>
            <a:pPr lvl="1"/>
            <a:r>
              <a:rPr lang="en-US" dirty="0"/>
              <a:t>You should now see the pansophy tab in the ribbon</a:t>
            </a:r>
          </a:p>
          <a:p>
            <a:r>
              <a:rPr lang="en-US" dirty="0"/>
              <a:t>Be sure to click </a:t>
            </a:r>
            <a:r>
              <a:rPr lang="en-US" b="1" dirty="0"/>
              <a:t>Enable Content</a:t>
            </a:r>
            <a:r>
              <a:rPr lang="en-US" dirty="0"/>
              <a:t> to access the Pansophy Tab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791" y="1598477"/>
            <a:ext cx="7304716" cy="435506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096000" y="2197224"/>
            <a:ext cx="634538" cy="23499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E09449D2-EB67-DF8B-3FC6-F716E85760AB}"/>
              </a:ext>
            </a:extLst>
          </p:cNvPr>
          <p:cNvSpPr/>
          <p:nvPr/>
        </p:nvSpPr>
        <p:spPr>
          <a:xfrm>
            <a:off x="7888514" y="1696259"/>
            <a:ext cx="469635" cy="1980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63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you Begin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Turn on Paragraph Marks</a:t>
            </a:r>
          </a:p>
          <a:p>
            <a:pPr lvl="1"/>
            <a:r>
              <a:rPr lang="en-US" dirty="0"/>
              <a:t>Will assist in editing by displaying hidden symbols</a:t>
            </a:r>
          </a:p>
          <a:p>
            <a:r>
              <a:rPr lang="en-US" dirty="0"/>
              <a:t>Turn off Smart Tags</a:t>
            </a:r>
          </a:p>
          <a:p>
            <a:pPr lvl="1"/>
            <a:r>
              <a:rPr lang="en-US" dirty="0"/>
              <a:t>File &gt; Options &gt; Proofing &gt; Autocorrect Options</a:t>
            </a:r>
          </a:p>
          <a:p>
            <a:pPr lvl="1"/>
            <a:r>
              <a:rPr lang="en-US" dirty="0"/>
              <a:t>Deselect the following checkboxes</a:t>
            </a:r>
          </a:p>
          <a:p>
            <a:pPr lvl="1"/>
            <a:r>
              <a:rPr lang="en-US" dirty="0"/>
              <a:t>Smart characters create error symbols in pansophy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436" y="1611481"/>
            <a:ext cx="2095500" cy="647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6766560" y="1604371"/>
            <a:ext cx="302376" cy="3075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4531" y="537555"/>
            <a:ext cx="2803648" cy="306124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910384" y="1138873"/>
            <a:ext cx="2632364" cy="3795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4531" y="3649286"/>
            <a:ext cx="2811288" cy="306959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923993" y="4630189"/>
            <a:ext cx="1599920" cy="4904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69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sophyPowerPointTemplate" id="{ED1FEAAC-6CC4-45A1-A531-83514DE12FAD}" vid="{53A123FC-1C4C-4451-BF04-B498222651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PansophyPowerPointTemplate</Template>
  <TotalTime>33410</TotalTime>
  <Words>2509</Words>
  <Application>Microsoft Office PowerPoint</Application>
  <PresentationFormat>Widescreen</PresentationFormat>
  <Paragraphs>306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Wingdings</vt:lpstr>
      <vt:lpstr>Office Theme</vt:lpstr>
      <vt:lpstr>Traveler/Procedure Authorship</vt:lpstr>
      <vt:lpstr>Reference Material</vt:lpstr>
      <vt:lpstr>Location of Training Slides</vt:lpstr>
      <vt:lpstr>Homepage Rundown- Authorship Guides</vt:lpstr>
      <vt:lpstr>Attaching the Templates</vt:lpstr>
      <vt:lpstr>Attaching the Templates Cont.</vt:lpstr>
      <vt:lpstr>Selecting Templates</vt:lpstr>
      <vt:lpstr>Creating a Traveler</vt:lpstr>
      <vt:lpstr>Before you Begin</vt:lpstr>
      <vt:lpstr>Pansophy Ribbon</vt:lpstr>
      <vt:lpstr>Pansophy Ribbon</vt:lpstr>
      <vt:lpstr>Pansophy Ribbon: Entry Fields</vt:lpstr>
      <vt:lpstr>Pansophy Ribbon: Entry Fields Dictionary</vt:lpstr>
      <vt:lpstr>Pansophy Ribbon: Entry Fields Dictionary Cont.</vt:lpstr>
      <vt:lpstr>Pansophy Ribbon: Special Fields</vt:lpstr>
      <vt:lpstr>Pansophy Ribbon: Page Mods</vt:lpstr>
      <vt:lpstr>Pansophy Ribbon: User Sets</vt:lpstr>
      <vt:lpstr>Pansophy Ribbon: Part SNs</vt:lpstr>
      <vt:lpstr>Authoring a Traveler</vt:lpstr>
      <vt:lpstr>Using an Old Traveler</vt:lpstr>
      <vt:lpstr>Using an Old Traveler Cont.</vt:lpstr>
      <vt:lpstr>Filling Out a Traveler: Header Page</vt:lpstr>
      <vt:lpstr>Filling Out a Traveler: Header Page Cont.</vt:lpstr>
      <vt:lpstr>Filling out a Traveler: Entry Fields Rules</vt:lpstr>
      <vt:lpstr>Traveler Page Example</vt:lpstr>
      <vt:lpstr>Images in a Traveler</vt:lpstr>
      <vt:lpstr>Extra Lines</vt:lpstr>
      <vt:lpstr>Page Breaks</vt:lpstr>
      <vt:lpstr>Draft Travelers Folder</vt:lpstr>
      <vt:lpstr>Authoring a Procedure</vt:lpstr>
      <vt:lpstr>Starting a Procedure</vt:lpstr>
      <vt:lpstr>Filling out a Procedure</vt:lpstr>
      <vt:lpstr>Filling out a Procedure Cont.</vt:lpstr>
      <vt:lpstr>Filling out a Procedure Cont.   </vt:lpstr>
      <vt:lpstr>Assigning Reviewers for Procedures</vt:lpstr>
      <vt:lpstr>Approvals</vt:lpstr>
      <vt:lpstr>When a traveler is ready for approval</vt:lpstr>
      <vt:lpstr>Traveler cleanup</vt:lpstr>
      <vt:lpstr>Putting a traveler out for approval</vt:lpstr>
      <vt:lpstr>Putting a traveler out for approval: Uploading</vt:lpstr>
      <vt:lpstr>Putting a traveler out for approval: Uploading Cont.</vt:lpstr>
      <vt:lpstr>Approval Email</vt:lpstr>
      <vt:lpstr>Approving a Document</vt:lpstr>
      <vt:lpstr>Check Approval Status</vt:lpstr>
      <vt:lpstr>Check Approval Status Cont.</vt:lpstr>
      <vt:lpstr>Overdue Documents and What Happens</vt:lpstr>
      <vt:lpstr>Disapproved Travelers</vt:lpstr>
      <vt:lpstr>Approved and Uploaded to Pansophy</vt:lpstr>
      <vt:lpstr>Thank You For Listening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Traveler Authorship</dc:title>
  <dc:creator>Allen Samuels</dc:creator>
  <cp:lastModifiedBy>Matthew Menia</cp:lastModifiedBy>
  <cp:revision>100</cp:revision>
  <dcterms:created xsi:type="dcterms:W3CDTF">2022-07-29T15:15:19Z</dcterms:created>
  <dcterms:modified xsi:type="dcterms:W3CDTF">2024-08-12T15:33:22Z</dcterms:modified>
</cp:coreProperties>
</file>