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8" r:id="rId2"/>
  </p:sldIdLst>
  <p:sldSz cx="32918400" cy="43891200"/>
  <p:notesSz cx="6858000" cy="9144000"/>
  <p:defaultTextStyle>
    <a:defPPr>
      <a:defRPr lang="en-US"/>
    </a:defPPr>
    <a:lvl1pPr marL="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1pPr>
    <a:lvl2pPr marL="219456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2pPr>
    <a:lvl3pPr marL="438912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3pPr>
    <a:lvl4pPr marL="658368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4pPr>
    <a:lvl5pPr marL="877824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5pPr>
    <a:lvl6pPr marL="1097280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6pPr>
    <a:lvl7pPr marL="1316736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7pPr>
    <a:lvl8pPr marL="1536192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8pPr>
    <a:lvl9pPr marL="1755648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824">
          <p15:clr>
            <a:srgbClr val="A4A3A4"/>
          </p15:clr>
        </p15:guide>
        <p15:guide id="2" pos="103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7029"/>
    <p:restoredTop sz="94716"/>
  </p:normalViewPr>
  <p:slideViewPr>
    <p:cSldViewPr snapToGrid="0" snapToObjects="1" showGuides="1">
      <p:cViewPr>
        <p:scale>
          <a:sx n="40" d="100"/>
          <a:sy n="40" d="100"/>
        </p:scale>
        <p:origin x="656" y="504"/>
      </p:cViewPr>
      <p:guideLst>
        <p:guide orient="horz" pos="13824"/>
        <p:guide pos="1036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7EA41F-E053-B34E-97A7-F7902D28EE03}" type="datetimeFigureOut">
              <a:rPr lang="en-US" smtClean="0"/>
              <a:t>4/21/23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E6FFF9-1146-B147-9065-5C6D67047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395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6FFF9-1146-B147-9065-5C6D67047B6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879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68880" y="13634723"/>
            <a:ext cx="27980640" cy="94081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7760" y="24871680"/>
            <a:ext cx="23042880" cy="112166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583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778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B972E-C4FA-D34A-A6EB-90345745BC76}" type="datetimeFigureOut">
              <a:rPr lang="en-US" smtClean="0"/>
              <a:t>4/21/23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CCA7E-0328-6E45-9C99-A523920FBB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B972E-C4FA-D34A-A6EB-90345745BC76}" type="datetimeFigureOut">
              <a:rPr lang="en-US" smtClean="0"/>
              <a:t>4/21/23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CCA7E-0328-6E45-9C99-A523920FBB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865840" y="1757686"/>
            <a:ext cx="7406640" cy="37449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45920" y="1757686"/>
            <a:ext cx="21671280" cy="374497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B972E-C4FA-D34A-A6EB-90345745BC76}" type="datetimeFigureOut">
              <a:rPr lang="en-US" smtClean="0"/>
              <a:t>4/21/23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CCA7E-0328-6E45-9C99-A523920FBB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B972E-C4FA-D34A-A6EB-90345745BC76}" type="datetimeFigureOut">
              <a:rPr lang="en-US" smtClean="0"/>
              <a:t>4/21/23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CCA7E-0328-6E45-9C99-A523920FBB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0327" y="28204163"/>
            <a:ext cx="27980640" cy="8717280"/>
          </a:xfrm>
        </p:spPr>
        <p:txBody>
          <a:bodyPr anchor="t"/>
          <a:lstStyle>
            <a:lvl1pPr algn="l">
              <a:defRPr sz="19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0327" y="18602966"/>
            <a:ext cx="27980640" cy="9601197"/>
          </a:xfrm>
        </p:spPr>
        <p:txBody>
          <a:bodyPr anchor="b"/>
          <a:lstStyle>
            <a:lvl1pPr marL="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1pPr>
            <a:lvl2pPr marL="2194560" indent="0">
              <a:buNone/>
              <a:defRPr sz="8600">
                <a:solidFill>
                  <a:schemeClr val="tx1">
                    <a:tint val="75000"/>
                  </a:schemeClr>
                </a:solidFill>
              </a:defRPr>
            </a:lvl2pPr>
            <a:lvl3pPr marL="4389120" indent="0">
              <a:buNone/>
              <a:defRPr sz="7700">
                <a:solidFill>
                  <a:schemeClr val="tx1">
                    <a:tint val="75000"/>
                  </a:schemeClr>
                </a:solidFill>
              </a:defRPr>
            </a:lvl3pPr>
            <a:lvl4pPr marL="658368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4pPr>
            <a:lvl5pPr marL="877824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B972E-C4FA-D34A-A6EB-90345745BC76}" type="datetimeFigureOut">
              <a:rPr lang="en-US" smtClean="0"/>
              <a:t>4/21/23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CCA7E-0328-6E45-9C99-A523920FBB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45920" y="10241283"/>
            <a:ext cx="14538960" cy="28966163"/>
          </a:xfrm>
        </p:spPr>
        <p:txBody>
          <a:bodyPr/>
          <a:lstStyle>
            <a:lvl1pPr>
              <a:defRPr sz="13400"/>
            </a:lvl1pPr>
            <a:lvl2pPr>
              <a:defRPr sz="115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33520" y="10241283"/>
            <a:ext cx="14538960" cy="28966163"/>
          </a:xfrm>
        </p:spPr>
        <p:txBody>
          <a:bodyPr/>
          <a:lstStyle>
            <a:lvl1pPr>
              <a:defRPr sz="13400"/>
            </a:lvl1pPr>
            <a:lvl2pPr>
              <a:defRPr sz="115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B972E-C4FA-D34A-A6EB-90345745BC76}" type="datetimeFigureOut">
              <a:rPr lang="en-US" smtClean="0"/>
              <a:t>4/21/23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CCA7E-0328-6E45-9C99-A523920FBB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920" y="9824723"/>
            <a:ext cx="14544677" cy="4094477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45920" y="13919200"/>
            <a:ext cx="14544677" cy="25288243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722092" y="9824723"/>
            <a:ext cx="14550390" cy="4094477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722092" y="13919200"/>
            <a:ext cx="14550390" cy="25288243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B972E-C4FA-D34A-A6EB-90345745BC76}" type="datetimeFigureOut">
              <a:rPr lang="en-US" smtClean="0"/>
              <a:t>4/21/23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CCA7E-0328-6E45-9C99-A523920FBB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B972E-C4FA-D34A-A6EB-90345745BC76}" type="datetimeFigureOut">
              <a:rPr lang="en-US" smtClean="0"/>
              <a:t>4/21/23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CCA7E-0328-6E45-9C99-A523920FBB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B972E-C4FA-D34A-A6EB-90345745BC76}" type="datetimeFigureOut">
              <a:rPr lang="en-US" smtClean="0"/>
              <a:t>4/21/23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CCA7E-0328-6E45-9C99-A523920FBB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2" y="1747520"/>
            <a:ext cx="10829927" cy="7437120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180" y="1747523"/>
            <a:ext cx="18402300" cy="37459923"/>
          </a:xfrm>
        </p:spPr>
        <p:txBody>
          <a:bodyPr/>
          <a:lstStyle>
            <a:lvl1pPr>
              <a:defRPr sz="15400"/>
            </a:lvl1pPr>
            <a:lvl2pPr>
              <a:defRPr sz="13400"/>
            </a:lvl2pPr>
            <a:lvl3pPr>
              <a:defRPr sz="1150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2" y="9184643"/>
            <a:ext cx="10829927" cy="30022803"/>
          </a:xfrm>
        </p:spPr>
        <p:txBody>
          <a:bodyPr/>
          <a:lstStyle>
            <a:lvl1pPr marL="0" indent="0">
              <a:buNone/>
              <a:defRPr sz="6700"/>
            </a:lvl1pPr>
            <a:lvl2pPr marL="2194560" indent="0">
              <a:buNone/>
              <a:defRPr sz="5800"/>
            </a:lvl2pPr>
            <a:lvl3pPr marL="4389120" indent="0">
              <a:buNone/>
              <a:defRPr sz="4800"/>
            </a:lvl3pPr>
            <a:lvl4pPr marL="6583680" indent="0">
              <a:buNone/>
              <a:defRPr sz="4300"/>
            </a:lvl4pPr>
            <a:lvl5pPr marL="8778240" indent="0">
              <a:buNone/>
              <a:defRPr sz="4300"/>
            </a:lvl5pPr>
            <a:lvl6pPr marL="10972800" indent="0">
              <a:buNone/>
              <a:defRPr sz="4300"/>
            </a:lvl6pPr>
            <a:lvl7pPr marL="13167360" indent="0">
              <a:buNone/>
              <a:defRPr sz="4300"/>
            </a:lvl7pPr>
            <a:lvl8pPr marL="15361920" indent="0">
              <a:buNone/>
              <a:defRPr sz="4300"/>
            </a:lvl8pPr>
            <a:lvl9pPr marL="17556480" indent="0">
              <a:buNone/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B972E-C4FA-D34A-A6EB-90345745BC76}" type="datetimeFigureOut">
              <a:rPr lang="en-US" smtClean="0"/>
              <a:t>4/21/23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CCA7E-0328-6E45-9C99-A523920FBB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2237" y="30723840"/>
            <a:ext cx="19751040" cy="3627123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452237" y="3921760"/>
            <a:ext cx="19751040" cy="26334720"/>
          </a:xfrm>
        </p:spPr>
        <p:txBody>
          <a:bodyPr/>
          <a:lstStyle>
            <a:lvl1pPr marL="0" indent="0">
              <a:buNone/>
              <a:defRPr sz="15400"/>
            </a:lvl1pPr>
            <a:lvl2pPr marL="2194560" indent="0">
              <a:buNone/>
              <a:defRPr sz="13400"/>
            </a:lvl2pPr>
            <a:lvl3pPr marL="4389120" indent="0">
              <a:buNone/>
              <a:defRPr sz="1150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2237" y="34350963"/>
            <a:ext cx="19751040" cy="5151117"/>
          </a:xfrm>
        </p:spPr>
        <p:txBody>
          <a:bodyPr/>
          <a:lstStyle>
            <a:lvl1pPr marL="0" indent="0">
              <a:buNone/>
              <a:defRPr sz="6700"/>
            </a:lvl1pPr>
            <a:lvl2pPr marL="2194560" indent="0">
              <a:buNone/>
              <a:defRPr sz="5800"/>
            </a:lvl2pPr>
            <a:lvl3pPr marL="4389120" indent="0">
              <a:buNone/>
              <a:defRPr sz="4800"/>
            </a:lvl3pPr>
            <a:lvl4pPr marL="6583680" indent="0">
              <a:buNone/>
              <a:defRPr sz="4300"/>
            </a:lvl4pPr>
            <a:lvl5pPr marL="8778240" indent="0">
              <a:buNone/>
              <a:defRPr sz="4300"/>
            </a:lvl5pPr>
            <a:lvl6pPr marL="10972800" indent="0">
              <a:buNone/>
              <a:defRPr sz="4300"/>
            </a:lvl6pPr>
            <a:lvl7pPr marL="13167360" indent="0">
              <a:buNone/>
              <a:defRPr sz="4300"/>
            </a:lvl7pPr>
            <a:lvl8pPr marL="15361920" indent="0">
              <a:buNone/>
              <a:defRPr sz="4300"/>
            </a:lvl8pPr>
            <a:lvl9pPr marL="17556480" indent="0">
              <a:buNone/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B972E-C4FA-D34A-A6EB-90345745BC76}" type="datetimeFigureOut">
              <a:rPr lang="en-US" smtClean="0"/>
              <a:t>4/21/23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CCA7E-0328-6E45-9C99-A523920FBB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45920" y="1757683"/>
            <a:ext cx="29626560" cy="7315200"/>
          </a:xfrm>
          <a:prstGeom prst="rect">
            <a:avLst/>
          </a:prstGeom>
        </p:spPr>
        <p:txBody>
          <a:bodyPr vert="horz" lIns="438912" tIns="219456" rIns="438912" bIns="21945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920" y="10241283"/>
            <a:ext cx="29626560" cy="28966163"/>
          </a:xfrm>
          <a:prstGeom prst="rect">
            <a:avLst/>
          </a:prstGeom>
        </p:spPr>
        <p:txBody>
          <a:bodyPr vert="horz" lIns="438912" tIns="219456" rIns="438912" bIns="21945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45920" y="40680643"/>
            <a:ext cx="7680960" cy="23368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l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CB972E-C4FA-D34A-A6EB-90345745BC76}" type="datetimeFigureOut">
              <a:rPr lang="en-US" smtClean="0"/>
              <a:t>4/21/23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47120" y="40680643"/>
            <a:ext cx="10424160" cy="23368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ctr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591520" y="40680643"/>
            <a:ext cx="7680960" cy="23368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r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CCA7E-0328-6E45-9C99-A523920FBB9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194560" rtl="0" eaLnBrk="1" latinLnBrk="0" hangingPunct="1">
        <a:spcBef>
          <a:spcPct val="0"/>
        </a:spcBef>
        <a:buNone/>
        <a:defRPr sz="21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45920" indent="-1645920" algn="l" defTabSz="2194560" rtl="0" eaLnBrk="1" latinLnBrk="0" hangingPunct="1">
        <a:spcBef>
          <a:spcPct val="20000"/>
        </a:spcBef>
        <a:buFont typeface="Arial"/>
        <a:buChar char="•"/>
        <a:defRPr sz="15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0" indent="-1371600" algn="l" defTabSz="2194560" rtl="0" eaLnBrk="1" latinLnBrk="0" hangingPunct="1">
        <a:spcBef>
          <a:spcPct val="20000"/>
        </a:spcBef>
        <a:buFont typeface="Arial"/>
        <a:buChar char="–"/>
        <a:defRPr sz="13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2194560" rtl="0" eaLnBrk="1" latinLnBrk="0" hangingPunct="1">
        <a:spcBef>
          <a:spcPct val="20000"/>
        </a:spcBef>
        <a:buFont typeface="Arial"/>
        <a:buChar char="•"/>
        <a:defRPr sz="115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2194560" rtl="0" eaLnBrk="1" latinLnBrk="0" hangingPunct="1">
        <a:spcBef>
          <a:spcPct val="20000"/>
        </a:spcBef>
        <a:buFont typeface="Arial"/>
        <a:buChar char="–"/>
        <a:defRPr sz="960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2194560" rtl="0" eaLnBrk="1" latinLnBrk="0" hangingPunct="1">
        <a:spcBef>
          <a:spcPct val="20000"/>
        </a:spcBef>
        <a:buFont typeface="Arial"/>
        <a:buChar char="»"/>
        <a:defRPr sz="9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jp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emf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11" Type="http://schemas.openxmlformats.org/officeDocument/2006/relationships/image" Target="../media/image9.emf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JPG"/><Relationship Id="rId19" Type="http://schemas.openxmlformats.org/officeDocument/2006/relationships/image" Target="../media/image17.png"/><Relationship Id="rId4" Type="http://schemas.openxmlformats.org/officeDocument/2006/relationships/image" Target="../media/image2.emf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Picture 152">
            <a:extLst>
              <a:ext uri="{FF2B5EF4-FFF2-40B4-BE49-F238E27FC236}">
                <a16:creationId xmlns:a16="http://schemas.microsoft.com/office/drawing/2014/main" id="{AFD310A1-768C-90AC-A5FB-AC721CC75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0953" y="14590951"/>
            <a:ext cx="15993063" cy="61721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1F162B-A4E3-08F7-2FA3-A162E904C5A9}"/>
              </a:ext>
            </a:extLst>
          </p:cNvPr>
          <p:cNvSpPr txBox="1"/>
          <p:nvPr/>
        </p:nvSpPr>
        <p:spPr>
          <a:xfrm>
            <a:off x="542314" y="82959"/>
            <a:ext cx="31833772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i="0" dirty="0">
                <a:solidFill>
                  <a:srgbClr val="FF0000"/>
                </a:solidFill>
                <a:effectLst/>
                <a:latin typeface="Times" pitchFamily="2" charset="0"/>
              </a:rPr>
              <a:t>POSITRON BEAMS AT </a:t>
            </a:r>
            <a:r>
              <a:rPr lang="en-US" sz="8000" b="1" i="0" dirty="0" err="1">
                <a:solidFill>
                  <a:srgbClr val="FF0000"/>
                </a:solidFill>
                <a:effectLst/>
                <a:latin typeface="Times" pitchFamily="2" charset="0"/>
              </a:rPr>
              <a:t>Ce</a:t>
            </a:r>
            <a:r>
              <a:rPr lang="en-US" sz="8000" b="1" i="0" baseline="30000" dirty="0" err="1">
                <a:solidFill>
                  <a:srgbClr val="FF0000"/>
                </a:solidFill>
                <a:effectLst/>
                <a:latin typeface="Times" pitchFamily="2" charset="0"/>
              </a:rPr>
              <a:t>+</a:t>
            </a:r>
            <a:r>
              <a:rPr lang="en-US" sz="8000" b="1" i="0" dirty="0" err="1">
                <a:solidFill>
                  <a:srgbClr val="FF0000"/>
                </a:solidFill>
                <a:effectLst/>
                <a:latin typeface="Times" pitchFamily="2" charset="0"/>
              </a:rPr>
              <a:t>BAF</a:t>
            </a:r>
            <a:endParaRPr lang="en-US" sz="8000" b="1" i="0" dirty="0">
              <a:solidFill>
                <a:srgbClr val="FF0000"/>
              </a:solidFill>
              <a:effectLst/>
              <a:latin typeface="Times" pitchFamily="2" charset="0"/>
            </a:endParaRPr>
          </a:p>
          <a:p>
            <a:pPr algn="ctr"/>
            <a:r>
              <a:rPr lang="en-US" sz="2000" dirty="0">
                <a:latin typeface="Times" pitchFamily="2" charset="0"/>
              </a:rPr>
              <a:t>  </a:t>
            </a:r>
            <a:br>
              <a:rPr lang="en-US" sz="4800" dirty="0">
                <a:latin typeface="Times" pitchFamily="2" charset="0"/>
              </a:rPr>
            </a:br>
            <a:r>
              <a:rPr lang="en-US" sz="4400" b="0" i="0" dirty="0">
                <a:effectLst/>
                <a:latin typeface="Times" pitchFamily="2" charset="0"/>
              </a:rPr>
              <a:t>J. Grames</a:t>
            </a:r>
            <a:r>
              <a:rPr lang="en-US" sz="4400" b="0" i="0" baseline="30000" dirty="0">
                <a:effectLst/>
                <a:latin typeface="Times" pitchFamily="2" charset="0"/>
              </a:rPr>
              <a:t>1</a:t>
            </a:r>
            <a:r>
              <a:rPr lang="en-US" sz="4400" b="0" i="0" dirty="0">
                <a:effectLst/>
                <a:latin typeface="Times" pitchFamily="2" charset="0"/>
              </a:rPr>
              <a:t>, L. Cardman</a:t>
            </a:r>
            <a:r>
              <a:rPr lang="en-US" sz="4400" b="0" i="0" baseline="30000" dirty="0">
                <a:effectLst/>
                <a:latin typeface="Times" pitchFamily="2" charset="0"/>
              </a:rPr>
              <a:t>1</a:t>
            </a:r>
            <a:r>
              <a:rPr lang="en-US" sz="4400" b="0" i="0" dirty="0">
                <a:effectLst/>
                <a:latin typeface="Times" pitchFamily="2" charset="0"/>
              </a:rPr>
              <a:t>, S. Covrig</a:t>
            </a:r>
            <a:r>
              <a:rPr lang="en-US" sz="4400" b="0" i="0" baseline="30000" dirty="0">
                <a:effectLst/>
                <a:latin typeface="Times" pitchFamily="2" charset="0"/>
              </a:rPr>
              <a:t>1</a:t>
            </a:r>
            <a:r>
              <a:rPr lang="en-US" sz="4400" b="0" i="0" dirty="0">
                <a:effectLst/>
                <a:latin typeface="Times" pitchFamily="2" charset="0"/>
              </a:rPr>
              <a:t>, J. Benesch</a:t>
            </a:r>
            <a:r>
              <a:rPr lang="en-US" sz="4400" b="0" i="0" baseline="30000" dirty="0">
                <a:effectLst/>
                <a:latin typeface="Times" pitchFamily="2" charset="0"/>
              </a:rPr>
              <a:t>1</a:t>
            </a:r>
            <a:r>
              <a:rPr lang="en-US" sz="4400" b="0" i="0" dirty="0">
                <a:effectLst/>
                <a:latin typeface="Times" pitchFamily="2" charset="0"/>
              </a:rPr>
              <a:t>, M. Bruker</a:t>
            </a:r>
            <a:r>
              <a:rPr lang="en-US" sz="4400" b="0" i="0" baseline="30000" dirty="0">
                <a:effectLst/>
                <a:latin typeface="Times" pitchFamily="2" charset="0"/>
              </a:rPr>
              <a:t>1</a:t>
            </a:r>
            <a:r>
              <a:rPr lang="en-US" sz="4400" b="0" i="0" dirty="0">
                <a:effectLst/>
                <a:latin typeface="Times" pitchFamily="2" charset="0"/>
              </a:rPr>
              <a:t>, P. Ghoshal</a:t>
            </a:r>
            <a:r>
              <a:rPr lang="en-US" sz="4400" b="0" i="0" baseline="30000" dirty="0">
                <a:effectLst/>
                <a:latin typeface="Times" pitchFamily="2" charset="0"/>
              </a:rPr>
              <a:t>1</a:t>
            </a:r>
            <a:r>
              <a:rPr lang="en-US" sz="4400" b="0" i="0" dirty="0">
                <a:effectLst/>
                <a:latin typeface="Times" pitchFamily="2" charset="0"/>
              </a:rPr>
              <a:t>, S. Gopinath</a:t>
            </a:r>
            <a:r>
              <a:rPr lang="en-US" sz="4400" b="0" i="0" baseline="30000" dirty="0">
                <a:effectLst/>
                <a:latin typeface="Times" pitchFamily="2" charset="0"/>
              </a:rPr>
              <a:t>1</a:t>
            </a:r>
            <a:r>
              <a:rPr lang="en-US" sz="4400" b="0" i="0" dirty="0">
                <a:effectLst/>
                <a:latin typeface="Times" pitchFamily="2" charset="0"/>
              </a:rPr>
              <a:t>,</a:t>
            </a:r>
            <a:r>
              <a:rPr lang="en-US" sz="4400" dirty="0">
                <a:latin typeface="Times" pitchFamily="2" charset="0"/>
              </a:rPr>
              <a:t> </a:t>
            </a:r>
            <a:r>
              <a:rPr lang="en-US" sz="4400" b="0" i="0" dirty="0">
                <a:effectLst/>
                <a:latin typeface="Times" pitchFamily="2" charset="0"/>
              </a:rPr>
              <a:t>J. Gubeli</a:t>
            </a:r>
            <a:r>
              <a:rPr lang="en-US" sz="4400" b="0" i="0" baseline="30000" dirty="0">
                <a:effectLst/>
                <a:latin typeface="Times" pitchFamily="2" charset="0"/>
              </a:rPr>
              <a:t>1</a:t>
            </a:r>
            <a:r>
              <a:rPr lang="en-US" sz="4400" b="0" i="0" dirty="0">
                <a:effectLst/>
                <a:latin typeface="Times" pitchFamily="2" charset="0"/>
              </a:rPr>
              <a:t>, S. Habet</a:t>
            </a:r>
            <a:r>
              <a:rPr lang="en-US" sz="4400" b="0" i="0" baseline="30000" dirty="0">
                <a:effectLst/>
                <a:latin typeface="Times" pitchFamily="2" charset="0"/>
              </a:rPr>
              <a:t>1,2</a:t>
            </a:r>
            <a:r>
              <a:rPr lang="en-US" sz="4400" b="0" i="0" dirty="0">
                <a:effectLst/>
                <a:latin typeface="Times" pitchFamily="2" charset="0"/>
              </a:rPr>
              <a:t>, C. Hernandez-Garcia</a:t>
            </a:r>
            <a:r>
              <a:rPr lang="en-US" sz="4400" b="0" i="0" baseline="30000" dirty="0">
                <a:effectLst/>
                <a:latin typeface="Times" pitchFamily="2" charset="0"/>
              </a:rPr>
              <a:t>1</a:t>
            </a:r>
            <a:r>
              <a:rPr lang="en-US" sz="4400" b="0" i="0" dirty="0">
                <a:effectLst/>
                <a:latin typeface="Times" pitchFamily="2" charset="0"/>
              </a:rPr>
              <a:t>,</a:t>
            </a:r>
          </a:p>
          <a:p>
            <a:pPr algn="ctr"/>
            <a:r>
              <a:rPr lang="en-US" sz="4400" b="0" i="0" dirty="0">
                <a:effectLst/>
                <a:latin typeface="Times" pitchFamily="2" charset="0"/>
              </a:rPr>
              <a:t>A. Hofler</a:t>
            </a:r>
            <a:r>
              <a:rPr lang="en-US" sz="4400" b="0" i="0" baseline="30000" dirty="0">
                <a:effectLst/>
                <a:latin typeface="Times" pitchFamily="2" charset="0"/>
              </a:rPr>
              <a:t>1</a:t>
            </a:r>
            <a:r>
              <a:rPr lang="en-US" sz="4400" b="0" i="0" dirty="0">
                <a:effectLst/>
                <a:latin typeface="Times" pitchFamily="2" charset="0"/>
              </a:rPr>
              <a:t>, R. Kazimi</a:t>
            </a:r>
            <a:r>
              <a:rPr lang="en-US" sz="4400" b="0" i="0" baseline="30000" dirty="0">
                <a:effectLst/>
                <a:latin typeface="Times" pitchFamily="2" charset="0"/>
              </a:rPr>
              <a:t>1</a:t>
            </a:r>
            <a:r>
              <a:rPr lang="en-US" sz="4400" b="0" i="0" dirty="0">
                <a:effectLst/>
                <a:latin typeface="Times" pitchFamily="2" charset="0"/>
              </a:rPr>
              <a:t>, F. Lin</a:t>
            </a:r>
            <a:r>
              <a:rPr lang="en-US" sz="4400" b="0" i="0" baseline="30000" dirty="0">
                <a:effectLst/>
                <a:latin typeface="Times" pitchFamily="2" charset="0"/>
              </a:rPr>
              <a:t>3</a:t>
            </a:r>
            <a:r>
              <a:rPr lang="en-US" sz="4400" b="0" i="0" dirty="0">
                <a:effectLst/>
                <a:latin typeface="Times" pitchFamily="2" charset="0"/>
              </a:rPr>
              <a:t>, S. Nagaitsev</a:t>
            </a:r>
            <a:r>
              <a:rPr lang="en-US" sz="4400" b="0" i="0" baseline="30000" dirty="0">
                <a:effectLst/>
                <a:latin typeface="Times" pitchFamily="2" charset="0"/>
              </a:rPr>
              <a:t>1</a:t>
            </a:r>
            <a:r>
              <a:rPr lang="en-US" sz="4400" b="0" i="0" dirty="0">
                <a:effectLst/>
                <a:latin typeface="Times" pitchFamily="2" charset="0"/>
              </a:rPr>
              <a:t>, M. Poelker</a:t>
            </a:r>
            <a:r>
              <a:rPr lang="en-US" sz="4400" b="0" i="0" baseline="30000" dirty="0">
                <a:effectLst/>
                <a:latin typeface="Times" pitchFamily="2" charset="0"/>
              </a:rPr>
              <a:t>1</a:t>
            </a:r>
            <a:r>
              <a:rPr lang="en-US" sz="4400" b="0" i="0" dirty="0">
                <a:effectLst/>
                <a:latin typeface="Times" pitchFamily="2" charset="0"/>
              </a:rPr>
              <a:t>, B. Rimmer</a:t>
            </a:r>
            <a:r>
              <a:rPr lang="en-US" sz="4400" b="0" i="0" baseline="30000" dirty="0">
                <a:effectLst/>
                <a:latin typeface="Times" pitchFamily="2" charset="0"/>
              </a:rPr>
              <a:t>1</a:t>
            </a:r>
            <a:r>
              <a:rPr lang="en-US" sz="4400" b="0" i="0" dirty="0">
                <a:effectLst/>
                <a:latin typeface="Times" pitchFamily="2" charset="0"/>
              </a:rPr>
              <a:t>, Y. Roblin</a:t>
            </a:r>
            <a:r>
              <a:rPr lang="en-US" sz="4400" b="0" i="0" baseline="30000" dirty="0">
                <a:effectLst/>
                <a:latin typeface="Times" pitchFamily="2" charset="0"/>
              </a:rPr>
              <a:t>1</a:t>
            </a:r>
            <a:r>
              <a:rPr lang="en-US" sz="4400" b="0" i="0" dirty="0">
                <a:effectLst/>
                <a:latin typeface="Times" pitchFamily="2" charset="0"/>
              </a:rPr>
              <a:t>, V. Lizarraga-Rubio</a:t>
            </a:r>
            <a:r>
              <a:rPr lang="en-US" sz="4400" b="0" i="0" baseline="30000" dirty="0">
                <a:effectLst/>
                <a:latin typeface="Times" pitchFamily="2" charset="0"/>
              </a:rPr>
              <a:t>4</a:t>
            </a:r>
            <a:r>
              <a:rPr lang="en-US" sz="4400" b="0" i="0" dirty="0">
                <a:effectLst/>
                <a:latin typeface="Times" pitchFamily="2" charset="0"/>
              </a:rPr>
              <a:t>, A. Seryi</a:t>
            </a:r>
            <a:r>
              <a:rPr lang="en-US" sz="4400" b="0" i="0" baseline="30000" dirty="0">
                <a:effectLst/>
                <a:latin typeface="Times" pitchFamily="2" charset="0"/>
              </a:rPr>
              <a:t>1</a:t>
            </a:r>
            <a:r>
              <a:rPr lang="en-US" sz="4400" b="0" i="0" dirty="0">
                <a:effectLst/>
                <a:latin typeface="Times" pitchFamily="2" charset="0"/>
              </a:rPr>
              <a:t>, M. Spata</a:t>
            </a:r>
            <a:r>
              <a:rPr lang="en-US" sz="4400" b="0" i="0" baseline="30000" dirty="0">
                <a:effectLst/>
                <a:latin typeface="Times" pitchFamily="2" charset="0"/>
              </a:rPr>
              <a:t>1</a:t>
            </a:r>
            <a:r>
              <a:rPr lang="en-US" sz="4400" b="0" i="0" dirty="0">
                <a:effectLst/>
                <a:latin typeface="Times" pitchFamily="2" charset="0"/>
              </a:rPr>
              <a:t>, A. Sy</a:t>
            </a:r>
            <a:r>
              <a:rPr lang="en-US" sz="4400" b="0" i="0" baseline="30000" dirty="0">
                <a:effectLst/>
                <a:latin typeface="Times" pitchFamily="2" charset="0"/>
              </a:rPr>
              <a:t>1</a:t>
            </a:r>
            <a:r>
              <a:rPr lang="en-US" sz="4400" b="0" i="0" dirty="0">
                <a:effectLst/>
                <a:latin typeface="Times" pitchFamily="2" charset="0"/>
              </a:rPr>
              <a:t>,</a:t>
            </a:r>
            <a:br>
              <a:rPr lang="en-US" sz="4400" dirty="0">
                <a:latin typeface="Times" pitchFamily="2" charset="0"/>
              </a:rPr>
            </a:br>
            <a:r>
              <a:rPr lang="en-US" sz="4400" b="0" i="0" dirty="0">
                <a:effectLst/>
                <a:latin typeface="Times" pitchFamily="2" charset="0"/>
              </a:rPr>
              <a:t>D. Turner</a:t>
            </a:r>
            <a:r>
              <a:rPr lang="en-US" sz="4400" b="0" i="0" baseline="30000" dirty="0">
                <a:effectLst/>
                <a:latin typeface="Times" pitchFamily="2" charset="0"/>
              </a:rPr>
              <a:t>1</a:t>
            </a:r>
            <a:r>
              <a:rPr lang="en-US" sz="4400" b="0" i="0" dirty="0">
                <a:effectLst/>
                <a:latin typeface="Times" pitchFamily="2" charset="0"/>
              </a:rPr>
              <a:t>, A. Ushakov</a:t>
            </a:r>
            <a:r>
              <a:rPr lang="en-US" sz="4400" b="0" i="0" baseline="30000" dirty="0">
                <a:effectLst/>
                <a:latin typeface="Times" pitchFamily="2" charset="0"/>
              </a:rPr>
              <a:t>1</a:t>
            </a:r>
            <a:r>
              <a:rPr lang="en-US" sz="4400" b="0" i="0" dirty="0">
                <a:effectLst/>
                <a:latin typeface="Times" pitchFamily="2" charset="0"/>
              </a:rPr>
              <a:t>, C.A. Valerio-Lizarraga</a:t>
            </a:r>
            <a:r>
              <a:rPr lang="en-US" sz="4400" b="0" i="0" baseline="30000" dirty="0">
                <a:effectLst/>
                <a:latin typeface="Times" pitchFamily="2" charset="0"/>
              </a:rPr>
              <a:t>5</a:t>
            </a:r>
            <a:r>
              <a:rPr lang="en-US" sz="4400" b="0" i="0" dirty="0">
                <a:effectLst/>
                <a:latin typeface="Times" pitchFamily="2" charset="0"/>
              </a:rPr>
              <a:t>, E. Voutier</a:t>
            </a:r>
            <a:r>
              <a:rPr lang="en-US" sz="4400" b="0" i="0" baseline="30000" dirty="0">
                <a:effectLst/>
                <a:latin typeface="Times" pitchFamily="2" charset="0"/>
              </a:rPr>
              <a:t>2</a:t>
            </a:r>
          </a:p>
          <a:p>
            <a:pPr algn="ctr"/>
            <a:r>
              <a:rPr lang="en-US" sz="1400" i="1" dirty="0">
                <a:latin typeface="Times" pitchFamily="2" charset="0"/>
              </a:rPr>
              <a:t>   </a:t>
            </a:r>
            <a:br>
              <a:rPr lang="en-US" sz="4400" i="1" dirty="0">
                <a:latin typeface="Times" pitchFamily="2" charset="0"/>
              </a:rPr>
            </a:br>
            <a:r>
              <a:rPr lang="en-US" sz="3200" b="0" i="1" baseline="30000" dirty="0">
                <a:effectLst/>
                <a:latin typeface="Times" pitchFamily="2" charset="0"/>
              </a:rPr>
              <a:t>1</a:t>
            </a:r>
            <a:r>
              <a:rPr lang="en-US" sz="3200" b="0" i="1" dirty="0">
                <a:effectLst/>
                <a:latin typeface="Times" pitchFamily="2" charset="0"/>
              </a:rPr>
              <a:t>Thomas Jefferson National Accelerator Facility, Newport News, VA 23606, USA,  </a:t>
            </a:r>
            <a:r>
              <a:rPr lang="en-US" sz="3200" b="0" i="1" baseline="30000" dirty="0">
                <a:effectLst/>
                <a:latin typeface="Times" pitchFamily="2" charset="0"/>
              </a:rPr>
              <a:t>2</a:t>
            </a:r>
            <a:r>
              <a:rPr lang="en-US" sz="3200" b="0" i="1" dirty="0">
                <a:effectLst/>
                <a:latin typeface="Times" pitchFamily="2" charset="0"/>
              </a:rPr>
              <a:t>Université Paris-</a:t>
            </a:r>
            <a:r>
              <a:rPr lang="en-US" sz="3200" b="0" i="1" dirty="0" err="1">
                <a:effectLst/>
                <a:latin typeface="Times" pitchFamily="2" charset="0"/>
              </a:rPr>
              <a:t>Saclay</a:t>
            </a:r>
            <a:r>
              <a:rPr lang="en-US" sz="3200" b="0" i="1" dirty="0">
                <a:effectLst/>
                <a:latin typeface="Times" pitchFamily="2" charset="0"/>
              </a:rPr>
              <a:t>, CNRS/IN2P3/</a:t>
            </a:r>
            <a:r>
              <a:rPr lang="en-US" sz="3200" b="0" i="1" dirty="0" err="1">
                <a:effectLst/>
                <a:latin typeface="Times" pitchFamily="2" charset="0"/>
              </a:rPr>
              <a:t>IJCLab</a:t>
            </a:r>
            <a:r>
              <a:rPr lang="en-US" sz="3200" b="0" i="1" dirty="0">
                <a:effectLst/>
                <a:latin typeface="Times" pitchFamily="2" charset="0"/>
              </a:rPr>
              <a:t>, 91405 Orsay, France,  </a:t>
            </a:r>
            <a:r>
              <a:rPr lang="en-US" sz="3200" b="0" i="1" baseline="30000" dirty="0">
                <a:effectLst/>
                <a:latin typeface="Times" pitchFamily="2" charset="0"/>
              </a:rPr>
              <a:t>3</a:t>
            </a:r>
            <a:r>
              <a:rPr lang="en-US" sz="3200" b="0" i="1" dirty="0">
                <a:effectLst/>
                <a:latin typeface="Times" pitchFamily="2" charset="0"/>
              </a:rPr>
              <a:t>Oak Ridge National Laboratory, Oak Ridge, TN 37830, USA </a:t>
            </a:r>
            <a:r>
              <a:rPr lang="en-US" sz="3200" b="0" i="1" baseline="30000" dirty="0">
                <a:effectLst/>
                <a:latin typeface="Times" pitchFamily="2" charset="0"/>
              </a:rPr>
              <a:t>4</a:t>
            </a:r>
            <a:r>
              <a:rPr lang="en-US" sz="3200" b="0" i="1" dirty="0">
                <a:effectLst/>
                <a:latin typeface="Times" pitchFamily="2" charset="0"/>
              </a:rPr>
              <a:t>Universidad de Guanajuato, 37150 Leon, </a:t>
            </a:r>
            <a:r>
              <a:rPr lang="en-US" sz="3200" b="0" i="1" dirty="0" err="1">
                <a:effectLst/>
                <a:latin typeface="Times" pitchFamily="2" charset="0"/>
              </a:rPr>
              <a:t>Gto</a:t>
            </a:r>
            <a:r>
              <a:rPr lang="en-US" sz="3200" b="0" i="1" dirty="0">
                <a:effectLst/>
                <a:latin typeface="Times" pitchFamily="2" charset="0"/>
              </a:rPr>
              <a:t>., México, </a:t>
            </a:r>
            <a:r>
              <a:rPr lang="en-US" sz="3200" b="0" i="1" baseline="30000" dirty="0">
                <a:effectLst/>
                <a:latin typeface="Times" pitchFamily="2" charset="0"/>
              </a:rPr>
              <a:t>5</a:t>
            </a:r>
            <a:r>
              <a:rPr lang="en-US" sz="3200" b="0" i="1" dirty="0">
                <a:effectLst/>
                <a:latin typeface="Times" pitchFamily="2" charset="0"/>
              </a:rPr>
              <a:t>Universidad </a:t>
            </a:r>
            <a:r>
              <a:rPr lang="en-US" sz="3200" b="0" i="1" dirty="0" err="1">
                <a:effectLst/>
                <a:latin typeface="Times" pitchFamily="2" charset="0"/>
              </a:rPr>
              <a:t>Autónoma</a:t>
            </a:r>
            <a:r>
              <a:rPr lang="en-US" sz="3200" b="0" i="1" dirty="0">
                <a:effectLst/>
                <a:latin typeface="Times" pitchFamily="2" charset="0"/>
              </a:rPr>
              <a:t> de Sinaloa, 80010 </a:t>
            </a:r>
            <a:r>
              <a:rPr lang="en-US" sz="3200" b="0" i="1" dirty="0" err="1">
                <a:effectLst/>
                <a:latin typeface="Times" pitchFamily="2" charset="0"/>
              </a:rPr>
              <a:t>Culiacáan</a:t>
            </a:r>
            <a:r>
              <a:rPr lang="en-US" sz="3200" b="0" i="1" dirty="0">
                <a:effectLst/>
                <a:latin typeface="Times" pitchFamily="2" charset="0"/>
              </a:rPr>
              <a:t>, México</a:t>
            </a:r>
            <a:endParaRPr lang="en-US" sz="4800" i="1" dirty="0">
              <a:latin typeface="Times" pitchFamily="2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43108E2-8D2D-A7DF-2D28-892011AEEB8D}"/>
              </a:ext>
            </a:extLst>
          </p:cNvPr>
          <p:cNvSpPr/>
          <p:nvPr/>
        </p:nvSpPr>
        <p:spPr>
          <a:xfrm>
            <a:off x="1806692" y="5308142"/>
            <a:ext cx="29387800" cy="25146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0" i="0" u="sng" dirty="0">
                <a:effectLst/>
                <a:latin typeface="Times" pitchFamily="2" charset="0"/>
              </a:rPr>
              <a:t>Abstract</a:t>
            </a:r>
            <a:r>
              <a:rPr lang="en-US" sz="4800" b="0" i="0" dirty="0">
                <a:effectLst/>
                <a:latin typeface="Times" pitchFamily="2" charset="0"/>
              </a:rPr>
              <a:t>: We present a scheme for the generation of a high polarization positron beam with continuous wave (CW) bunch structure for the Continuous Electron Beam Accelerator Facility (CEBAF) at Jefferson Laboratory (</a:t>
            </a:r>
            <a:r>
              <a:rPr lang="en-US" sz="4800" b="0" i="0" dirty="0" err="1">
                <a:effectLst/>
                <a:latin typeface="Times" pitchFamily="2" charset="0"/>
              </a:rPr>
              <a:t>JLab</a:t>
            </a:r>
            <a:r>
              <a:rPr lang="en-US" sz="4800" b="0" i="0" dirty="0">
                <a:effectLst/>
                <a:latin typeface="Times" pitchFamily="2" charset="0"/>
              </a:rPr>
              <a:t>). The positrons are created in a high average power conversion target and collected by a CW capture </a:t>
            </a:r>
            <a:r>
              <a:rPr lang="en-US" sz="4800" b="0" i="0" dirty="0" err="1">
                <a:effectLst/>
                <a:latin typeface="Times" pitchFamily="2" charset="0"/>
              </a:rPr>
              <a:t>linac</a:t>
            </a:r>
            <a:r>
              <a:rPr lang="en-US" sz="4800" b="0" i="0" dirty="0">
                <a:effectLst/>
                <a:latin typeface="Times" pitchFamily="2" charset="0"/>
              </a:rPr>
              <a:t> and DC solenoid.</a:t>
            </a:r>
            <a:endParaRPr lang="en-US" sz="4800" dirty="0">
              <a:latin typeface="Times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23F57B-D4A6-9DF2-A0CF-916CB81996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31552" y="41785574"/>
            <a:ext cx="1552878" cy="2005134"/>
          </a:xfrm>
          <a:prstGeom prst="rect">
            <a:avLst/>
          </a:prstGeom>
        </p:spPr>
      </p:pic>
      <p:pic>
        <p:nvPicPr>
          <p:cNvPr id="6" name="Image 18">
            <a:extLst>
              <a:ext uri="{FF2B5EF4-FFF2-40B4-BE49-F238E27FC236}">
                <a16:creationId xmlns:a16="http://schemas.microsoft.com/office/drawing/2014/main" id="{9B330DF8-DB6B-5E87-6461-574B0DF686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28974" y="41996822"/>
            <a:ext cx="2731310" cy="13438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DCDD1E-5549-0E1E-0C77-384462E73A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0604" y="41987975"/>
            <a:ext cx="5879306" cy="13438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C82E28-B4B0-B640-FE6F-01571AA67463}"/>
              </a:ext>
            </a:extLst>
          </p:cNvPr>
          <p:cNvSpPr txBox="1"/>
          <p:nvPr/>
        </p:nvSpPr>
        <p:spPr>
          <a:xfrm>
            <a:off x="882650" y="39551141"/>
            <a:ext cx="311531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0" i="0" dirty="0">
                <a:effectLst/>
                <a:latin typeface="Times" pitchFamily="2" charset="0"/>
              </a:rPr>
              <a:t>This project is supported by the U.S. Department of Energy, Office of Science, Office of Nuclear Physics under contract DE-AC05-06OR23177; UT-Battelle, LLC, under contract DE-AC05-00OR22725 with the US Department of Energy (DOE); the European Union’s Horizon 2020 research and innovation program under agreement STRONG - 2020 – No. 824093; the </a:t>
            </a:r>
            <a:r>
              <a:rPr lang="en-US" sz="3600" b="0" i="0" dirty="0" err="1">
                <a:effectLst/>
                <a:latin typeface="Times" pitchFamily="2" charset="0"/>
              </a:rPr>
              <a:t>Programa</a:t>
            </a:r>
            <a:r>
              <a:rPr lang="en-US" sz="3600" b="0" i="0" dirty="0">
                <a:effectLst/>
                <a:latin typeface="Times" pitchFamily="2" charset="0"/>
              </a:rPr>
              <a:t> de </a:t>
            </a:r>
            <a:r>
              <a:rPr lang="en-US" sz="3600" b="0" i="0" dirty="0" err="1">
                <a:effectLst/>
                <a:latin typeface="Times" pitchFamily="2" charset="0"/>
              </a:rPr>
              <a:t>Fomento</a:t>
            </a:r>
            <a:r>
              <a:rPr lang="en-US" sz="3600" b="0" i="0" dirty="0">
                <a:effectLst/>
                <a:latin typeface="Times" pitchFamily="2" charset="0"/>
              </a:rPr>
              <a:t> y </a:t>
            </a:r>
            <a:r>
              <a:rPr lang="en-US" sz="3600" b="0" i="0" dirty="0" err="1">
                <a:effectLst/>
                <a:latin typeface="Times" pitchFamily="2" charset="0"/>
              </a:rPr>
              <a:t>Apoyo</a:t>
            </a:r>
            <a:r>
              <a:rPr lang="en-US" sz="3600" b="0" i="0" dirty="0">
                <a:effectLst/>
                <a:latin typeface="Times" pitchFamily="2" charset="0"/>
              </a:rPr>
              <a:t> a </a:t>
            </a:r>
            <a:r>
              <a:rPr lang="en-US" sz="3600" b="0" i="0" dirty="0" err="1">
                <a:effectLst/>
                <a:latin typeface="Times" pitchFamily="2" charset="0"/>
              </a:rPr>
              <a:t>Proyectos</a:t>
            </a:r>
            <a:r>
              <a:rPr lang="en-US" sz="3600" b="0" i="0" dirty="0">
                <a:effectLst/>
                <a:latin typeface="Times" pitchFamily="2" charset="0"/>
              </a:rPr>
              <a:t> de </a:t>
            </a:r>
            <a:r>
              <a:rPr lang="en-US" sz="3600" b="0" i="0" dirty="0" err="1">
                <a:effectLst/>
                <a:latin typeface="Times" pitchFamily="2" charset="0"/>
              </a:rPr>
              <a:t>Investigación</a:t>
            </a:r>
            <a:r>
              <a:rPr lang="en-US" sz="3600" b="0" i="0" dirty="0">
                <a:effectLst/>
                <a:latin typeface="Times" pitchFamily="2" charset="0"/>
              </a:rPr>
              <a:t> code A1-022, from the Universidad </a:t>
            </a:r>
            <a:r>
              <a:rPr lang="en-US" sz="3600" b="0" i="0" dirty="0" err="1">
                <a:effectLst/>
                <a:latin typeface="Times" pitchFamily="2" charset="0"/>
              </a:rPr>
              <a:t>Autónoma</a:t>
            </a:r>
            <a:r>
              <a:rPr lang="en-US" sz="3600" b="0" i="0" dirty="0">
                <a:effectLst/>
                <a:latin typeface="Times" pitchFamily="2" charset="0"/>
              </a:rPr>
              <a:t> de Sinaloa.</a:t>
            </a:r>
            <a:endParaRPr lang="en-US" sz="3600" dirty="0">
              <a:latin typeface="Times" pitchFamily="2" charset="0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0131E23B-D6B9-C9B6-CFA7-7EED09DE22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71115" y="28730830"/>
            <a:ext cx="16440378" cy="6422021"/>
          </a:xfrm>
          <a:prstGeom prst="rect">
            <a:avLst/>
          </a:prstGeom>
        </p:spPr>
      </p:pic>
      <p:sp>
        <p:nvSpPr>
          <p:cNvPr id="2" name="Left Arrow 1">
            <a:extLst>
              <a:ext uri="{FF2B5EF4-FFF2-40B4-BE49-F238E27FC236}">
                <a16:creationId xmlns:a16="http://schemas.microsoft.com/office/drawing/2014/main" id="{733A2C7D-7EDA-A84A-515E-EC047FF98BF6}"/>
              </a:ext>
            </a:extLst>
          </p:cNvPr>
          <p:cNvSpPr/>
          <p:nvPr/>
        </p:nvSpPr>
        <p:spPr>
          <a:xfrm>
            <a:off x="23889626" y="9807287"/>
            <a:ext cx="6015105" cy="5519345"/>
          </a:xfrm>
          <a:prstGeom prst="leftArrow">
            <a:avLst>
              <a:gd name="adj1" fmla="val 67762"/>
              <a:gd name="adj2" fmla="val 23737"/>
            </a:avLst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AA25D2-B12F-9F67-4183-AB27E28602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32005" y="12189419"/>
            <a:ext cx="2531076" cy="18948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2492DC-BE1F-E7E4-D788-BCFDB99598C1}"/>
              </a:ext>
            </a:extLst>
          </p:cNvPr>
          <p:cNvSpPr txBox="1"/>
          <p:nvPr/>
        </p:nvSpPr>
        <p:spPr>
          <a:xfrm>
            <a:off x="25366795" y="10779169"/>
            <a:ext cx="4261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" pitchFamily="2" charset="0"/>
              </a:rPr>
              <a:t>Former FEL re-purposed to build and develop full energy e</a:t>
            </a:r>
            <a:r>
              <a:rPr lang="en-US" sz="2400" baseline="30000" dirty="0">
                <a:solidFill>
                  <a:schemeClr val="bg1"/>
                </a:solidFill>
                <a:latin typeface="Times" pitchFamily="2" charset="0"/>
              </a:rPr>
              <a:t>+</a:t>
            </a:r>
            <a:r>
              <a:rPr lang="en-US" sz="2400" dirty="0">
                <a:solidFill>
                  <a:schemeClr val="bg1"/>
                </a:solidFill>
                <a:latin typeface="Times" pitchFamily="2" charset="0"/>
              </a:rPr>
              <a:t> source during usual CEBAF operations.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FD26E70-2C23-CD57-22C8-7665AB4E7BF8}"/>
              </a:ext>
            </a:extLst>
          </p:cNvPr>
          <p:cNvSpPr/>
          <p:nvPr/>
        </p:nvSpPr>
        <p:spPr>
          <a:xfrm>
            <a:off x="24275349" y="11986742"/>
            <a:ext cx="821972" cy="735582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" pitchFamily="2" charset="0"/>
              </a:rPr>
              <a:t>1</a:t>
            </a:r>
          </a:p>
        </p:txBody>
      </p:sp>
      <p:sp>
        <p:nvSpPr>
          <p:cNvPr id="35" name="Left Arrow 34">
            <a:extLst>
              <a:ext uri="{FF2B5EF4-FFF2-40B4-BE49-F238E27FC236}">
                <a16:creationId xmlns:a16="http://schemas.microsoft.com/office/drawing/2014/main" id="{C24EAD0E-4155-8FA5-7952-21769F1C5EA1}"/>
              </a:ext>
            </a:extLst>
          </p:cNvPr>
          <p:cNvSpPr/>
          <p:nvPr/>
        </p:nvSpPr>
        <p:spPr>
          <a:xfrm>
            <a:off x="17307179" y="9870823"/>
            <a:ext cx="6015105" cy="5526501"/>
          </a:xfrm>
          <a:prstGeom prst="leftArrow">
            <a:avLst>
              <a:gd name="adj1" fmla="val 67762"/>
              <a:gd name="adj2" fmla="val 23737"/>
            </a:avLst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51EFD6C-7C8D-0420-D6C5-9BFE95719FCD}"/>
              </a:ext>
            </a:extLst>
          </p:cNvPr>
          <p:cNvSpPr txBox="1"/>
          <p:nvPr/>
        </p:nvSpPr>
        <p:spPr>
          <a:xfrm>
            <a:off x="18784348" y="10842704"/>
            <a:ext cx="43859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" pitchFamily="2" charset="0"/>
              </a:rPr>
              <a:t>350 kV DC high voltage GaAs </a:t>
            </a:r>
            <a:r>
              <a:rPr lang="en-US" sz="2400" dirty="0" err="1">
                <a:solidFill>
                  <a:schemeClr val="bg1"/>
                </a:solidFill>
                <a:latin typeface="Times" pitchFamily="2" charset="0"/>
              </a:rPr>
              <a:t>photogun</a:t>
            </a:r>
            <a:r>
              <a:rPr lang="en-US" sz="2400" dirty="0">
                <a:solidFill>
                  <a:schemeClr val="bg1"/>
                </a:solidFill>
                <a:latin typeface="Times" pitchFamily="2" charset="0"/>
              </a:rPr>
              <a:t> provides milliamps of e</a:t>
            </a:r>
            <a:r>
              <a:rPr lang="en-US" sz="2400" baseline="30000" dirty="0">
                <a:solidFill>
                  <a:schemeClr val="bg1"/>
                </a:solidFill>
                <a:latin typeface="Times" pitchFamily="2" charset="0"/>
              </a:rPr>
              <a:t>-</a:t>
            </a:r>
            <a:r>
              <a:rPr lang="en-US" sz="2400" dirty="0">
                <a:solidFill>
                  <a:schemeClr val="bg1"/>
                </a:solidFill>
                <a:latin typeface="Times" pitchFamily="2" charset="0"/>
              </a:rPr>
              <a:t> beam with polarization ~90%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CE10490-60E7-7380-800D-65BA9DBB9E2A}"/>
              </a:ext>
            </a:extLst>
          </p:cNvPr>
          <p:cNvSpPr/>
          <p:nvPr/>
        </p:nvSpPr>
        <p:spPr>
          <a:xfrm>
            <a:off x="17692902" y="12050277"/>
            <a:ext cx="821972" cy="735582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" pitchFamily="2" charset="0"/>
              </a:rPr>
              <a:t>2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3E6BC91-B439-DC1D-1D8B-0FCC15CFC1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026503" y="12179068"/>
            <a:ext cx="1777185" cy="2165981"/>
          </a:xfrm>
          <a:prstGeom prst="rect">
            <a:avLst/>
          </a:prstGeom>
        </p:spPr>
      </p:pic>
      <p:sp>
        <p:nvSpPr>
          <p:cNvPr id="40" name="Left Arrow 39">
            <a:extLst>
              <a:ext uri="{FF2B5EF4-FFF2-40B4-BE49-F238E27FC236}">
                <a16:creationId xmlns:a16="http://schemas.microsoft.com/office/drawing/2014/main" id="{8228F544-A6D2-0AF2-B188-8419C619521E}"/>
              </a:ext>
            </a:extLst>
          </p:cNvPr>
          <p:cNvSpPr/>
          <p:nvPr/>
        </p:nvSpPr>
        <p:spPr>
          <a:xfrm>
            <a:off x="10893185" y="9846518"/>
            <a:ext cx="6015105" cy="5526501"/>
          </a:xfrm>
          <a:prstGeom prst="leftArrow">
            <a:avLst>
              <a:gd name="adj1" fmla="val 67762"/>
              <a:gd name="adj2" fmla="val 23737"/>
            </a:avLst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9ED215A-2E1D-D351-1AB5-AC93FDC9F60E}"/>
              </a:ext>
            </a:extLst>
          </p:cNvPr>
          <p:cNvSpPr txBox="1"/>
          <p:nvPr/>
        </p:nvSpPr>
        <p:spPr>
          <a:xfrm>
            <a:off x="12370354" y="10818399"/>
            <a:ext cx="43859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" pitchFamily="2" charset="0"/>
              </a:rPr>
              <a:t>Ultra-high vacuum warm region with Wien and Buncher forms &gt;2 </a:t>
            </a:r>
            <a:r>
              <a:rPr lang="en-US" sz="2400" dirty="0" err="1">
                <a:solidFill>
                  <a:schemeClr val="bg1"/>
                </a:solidFill>
                <a:latin typeface="Times" pitchFamily="2" charset="0"/>
              </a:rPr>
              <a:t>pC</a:t>
            </a:r>
            <a:r>
              <a:rPr lang="en-US" sz="2400" dirty="0">
                <a:solidFill>
                  <a:schemeClr val="bg1"/>
                </a:solidFill>
                <a:latin typeface="Times" pitchFamily="2" charset="0"/>
              </a:rPr>
              <a:t> bunches for acceleration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57CB7C3-4E7A-7C0A-43CD-FCD4FE867DB9}"/>
              </a:ext>
            </a:extLst>
          </p:cNvPr>
          <p:cNvSpPr/>
          <p:nvPr/>
        </p:nvSpPr>
        <p:spPr>
          <a:xfrm>
            <a:off x="11278908" y="12025972"/>
            <a:ext cx="821972" cy="735582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" pitchFamily="2" charset="0"/>
              </a:rPr>
              <a:t>3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E84AB3BD-BF9E-AEF0-C571-5F97D6E80D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12409562" y="12123655"/>
            <a:ext cx="1851306" cy="210323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E61937D-0F76-4944-DA50-385B18F8838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400000">
            <a:off x="14762735" y="12050205"/>
            <a:ext cx="1834615" cy="2233439"/>
          </a:xfrm>
          <a:prstGeom prst="rect">
            <a:avLst/>
          </a:prstGeom>
        </p:spPr>
      </p:pic>
      <p:sp>
        <p:nvSpPr>
          <p:cNvPr id="46" name="Left Arrow 45">
            <a:extLst>
              <a:ext uri="{FF2B5EF4-FFF2-40B4-BE49-F238E27FC236}">
                <a16:creationId xmlns:a16="http://schemas.microsoft.com/office/drawing/2014/main" id="{49D9CE36-7F7C-266C-AE89-05BD98B9F0CF}"/>
              </a:ext>
            </a:extLst>
          </p:cNvPr>
          <p:cNvSpPr/>
          <p:nvPr/>
        </p:nvSpPr>
        <p:spPr>
          <a:xfrm>
            <a:off x="4525218" y="9792538"/>
            <a:ext cx="6015105" cy="5526501"/>
          </a:xfrm>
          <a:prstGeom prst="leftArrow">
            <a:avLst>
              <a:gd name="adj1" fmla="val 67762"/>
              <a:gd name="adj2" fmla="val 23737"/>
            </a:avLst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highlight>
                  <a:srgbClr val="FFFF00"/>
                </a:highlight>
              </a:rPr>
              <a:t>What to put here?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CCF9F81-70B1-E249-0A8F-270CB463CAA2}"/>
              </a:ext>
            </a:extLst>
          </p:cNvPr>
          <p:cNvSpPr txBox="1"/>
          <p:nvPr/>
        </p:nvSpPr>
        <p:spPr>
          <a:xfrm>
            <a:off x="6002387" y="10764419"/>
            <a:ext cx="43859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" pitchFamily="2" charset="0"/>
              </a:rPr>
              <a:t>Superconducting 10 MV booster and pair of 60 MV cryomodules accelerate milliamp e</a:t>
            </a:r>
            <a:r>
              <a:rPr lang="en-US" sz="2400" baseline="30000" dirty="0">
                <a:solidFill>
                  <a:schemeClr val="bg1"/>
                </a:solidFill>
                <a:latin typeface="Times" pitchFamily="2" charset="0"/>
              </a:rPr>
              <a:t>-</a:t>
            </a:r>
            <a:r>
              <a:rPr lang="en-US" sz="2400" dirty="0">
                <a:solidFill>
                  <a:schemeClr val="bg1"/>
                </a:solidFill>
                <a:latin typeface="Times" pitchFamily="2" charset="0"/>
              </a:rPr>
              <a:t>  &gt;100 MeV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9BFE9006-D2F1-FFEF-2A13-D9262621492B}"/>
              </a:ext>
            </a:extLst>
          </p:cNvPr>
          <p:cNvSpPr/>
          <p:nvPr/>
        </p:nvSpPr>
        <p:spPr>
          <a:xfrm>
            <a:off x="4910941" y="11971992"/>
            <a:ext cx="821972" cy="735582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" pitchFamily="2" charset="0"/>
              </a:rPr>
              <a:t>4</a:t>
            </a:r>
          </a:p>
        </p:txBody>
      </p:sp>
      <p:sp>
        <p:nvSpPr>
          <p:cNvPr id="53" name="Right Brace 52">
            <a:extLst>
              <a:ext uri="{FF2B5EF4-FFF2-40B4-BE49-F238E27FC236}">
                <a16:creationId xmlns:a16="http://schemas.microsoft.com/office/drawing/2014/main" id="{780B80D0-5A61-F563-F454-628253DD3A3D}"/>
              </a:ext>
            </a:extLst>
          </p:cNvPr>
          <p:cNvSpPr/>
          <p:nvPr/>
        </p:nvSpPr>
        <p:spPr>
          <a:xfrm rot="16200000">
            <a:off x="13771471" y="197240"/>
            <a:ext cx="854699" cy="18947785"/>
          </a:xfrm>
          <a:prstGeom prst="rightBrac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Left Arrow 61">
            <a:extLst>
              <a:ext uri="{FF2B5EF4-FFF2-40B4-BE49-F238E27FC236}">
                <a16:creationId xmlns:a16="http://schemas.microsoft.com/office/drawing/2014/main" id="{48D5EC37-EAF3-C9D7-8A63-B68EDA766DF9}"/>
              </a:ext>
            </a:extLst>
          </p:cNvPr>
          <p:cNvSpPr/>
          <p:nvPr/>
        </p:nvSpPr>
        <p:spPr>
          <a:xfrm rot="16200000">
            <a:off x="1195393" y="14822918"/>
            <a:ext cx="4491613" cy="5526501"/>
          </a:xfrm>
          <a:prstGeom prst="leftArrow">
            <a:avLst>
              <a:gd name="adj1" fmla="val 67762"/>
              <a:gd name="adj2" fmla="val 23737"/>
            </a:avLst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C2C876B-98DE-1B82-8C1B-B0EEACD52606}"/>
              </a:ext>
            </a:extLst>
          </p:cNvPr>
          <p:cNvSpPr txBox="1"/>
          <p:nvPr/>
        </p:nvSpPr>
        <p:spPr>
          <a:xfrm>
            <a:off x="1904346" y="15947113"/>
            <a:ext cx="30737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" pitchFamily="2" charset="0"/>
              </a:rPr>
              <a:t>High power electron beam is transported through a 180 deg bend into the high power conversion target area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982FBFE1-082F-9159-8D76-6069F818AAB8}"/>
              </a:ext>
            </a:extLst>
          </p:cNvPr>
          <p:cNvSpPr/>
          <p:nvPr/>
        </p:nvSpPr>
        <p:spPr>
          <a:xfrm>
            <a:off x="3030213" y="18526117"/>
            <a:ext cx="821972" cy="735582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" pitchFamily="2" charset="0"/>
              </a:rPr>
              <a:t>5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8EC893B-8C44-E137-9429-696A55C2BD81}"/>
              </a:ext>
            </a:extLst>
          </p:cNvPr>
          <p:cNvSpPr txBox="1"/>
          <p:nvPr/>
        </p:nvSpPr>
        <p:spPr>
          <a:xfrm>
            <a:off x="8640573" y="8161231"/>
            <a:ext cx="1067563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0" i="1" dirty="0">
                <a:solidFill>
                  <a:srgbClr val="252525"/>
                </a:solidFill>
                <a:effectLst/>
                <a:highlight>
                  <a:srgbClr val="00FF00"/>
                </a:highlight>
                <a:latin typeface="Times" pitchFamily="2" charset="0"/>
              </a:rPr>
              <a:t>Please visit WEPA035 “Polarized electron injector for positron capability at CEBAF 12 GeV”</a:t>
            </a:r>
            <a:endParaRPr lang="en-US" sz="4000" i="1" dirty="0">
              <a:highlight>
                <a:srgbClr val="00FF00"/>
              </a:highlight>
              <a:latin typeface="Times" pitchFamily="2" charset="0"/>
            </a:endParaRPr>
          </a:p>
        </p:txBody>
      </p:sp>
      <p:sp>
        <p:nvSpPr>
          <p:cNvPr id="67" name="Left Arrow 66">
            <a:extLst>
              <a:ext uri="{FF2B5EF4-FFF2-40B4-BE49-F238E27FC236}">
                <a16:creationId xmlns:a16="http://schemas.microsoft.com/office/drawing/2014/main" id="{E5202716-2935-37B7-BDDB-6E83D75B0562}"/>
              </a:ext>
            </a:extLst>
          </p:cNvPr>
          <p:cNvSpPr/>
          <p:nvPr/>
        </p:nvSpPr>
        <p:spPr>
          <a:xfrm rot="10800000">
            <a:off x="24750677" y="20247740"/>
            <a:ext cx="6180694" cy="5526501"/>
          </a:xfrm>
          <a:prstGeom prst="leftArrow">
            <a:avLst>
              <a:gd name="adj1" fmla="val 67762"/>
              <a:gd name="adj2" fmla="val 23737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/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301EBD38-BD45-C194-B8DD-3474A7FA1E9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188041" y="23338456"/>
            <a:ext cx="4049250" cy="116333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0" name="Oval 69">
            <a:extLst>
              <a:ext uri="{FF2B5EF4-FFF2-40B4-BE49-F238E27FC236}">
                <a16:creationId xmlns:a16="http://schemas.microsoft.com/office/drawing/2014/main" id="{3E428AB3-3989-E9E8-C2AD-FFC547EFB9AC}"/>
              </a:ext>
            </a:extLst>
          </p:cNvPr>
          <p:cNvSpPr/>
          <p:nvPr/>
        </p:nvSpPr>
        <p:spPr>
          <a:xfrm>
            <a:off x="29713798" y="22682587"/>
            <a:ext cx="821972" cy="735582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" pitchFamily="2" charset="0"/>
              </a:rPr>
              <a:t>9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052601D7-11E6-0258-7594-554ECF9D3734}"/>
              </a:ext>
            </a:extLst>
          </p:cNvPr>
          <p:cNvSpPr txBox="1"/>
          <p:nvPr/>
        </p:nvSpPr>
        <p:spPr>
          <a:xfrm>
            <a:off x="24932256" y="21374473"/>
            <a:ext cx="43859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" pitchFamily="2" charset="0"/>
              </a:rPr>
              <a:t>e</a:t>
            </a:r>
            <a:r>
              <a:rPr lang="en-US" sz="2400" baseline="30000" dirty="0">
                <a:solidFill>
                  <a:schemeClr val="bg1"/>
                </a:solidFill>
                <a:latin typeface="Times" pitchFamily="2" charset="0"/>
              </a:rPr>
              <a:t>+</a:t>
            </a:r>
            <a:r>
              <a:rPr lang="en-US" sz="2400" dirty="0">
                <a:solidFill>
                  <a:schemeClr val="bg1"/>
                </a:solidFill>
                <a:latin typeface="Times" pitchFamily="2" charset="0"/>
              </a:rPr>
              <a:t> are deflected through vertical chicane with </a:t>
            </a:r>
            <a:r>
              <a:rPr lang="en-US" sz="2400" dirty="0" err="1">
                <a:solidFill>
                  <a:schemeClr val="bg1"/>
                </a:solidFill>
                <a:latin typeface="Times" pitchFamily="2" charset="0"/>
              </a:rPr>
              <a:t>interleved</a:t>
            </a:r>
            <a:r>
              <a:rPr lang="en-US" sz="2400" dirty="0">
                <a:solidFill>
                  <a:schemeClr val="bg1"/>
                </a:solidFill>
                <a:latin typeface="Times" pitchFamily="2" charset="0"/>
              </a:rPr>
              <a:t> solenoids leaving orbit unchanged &amp; spin </a:t>
            </a:r>
            <a:r>
              <a:rPr lang="en-US" sz="2400" dirty="0" err="1">
                <a:solidFill>
                  <a:schemeClr val="bg1"/>
                </a:solidFill>
                <a:latin typeface="Times" pitchFamily="2" charset="0"/>
              </a:rPr>
              <a:t>precessed</a:t>
            </a:r>
            <a:r>
              <a:rPr lang="en-US" sz="2400" dirty="0">
                <a:solidFill>
                  <a:schemeClr val="bg1"/>
                </a:solidFill>
                <a:latin typeface="Times" pitchFamily="2" charset="0"/>
              </a:rPr>
              <a:t> in horizontal plane</a:t>
            </a:r>
          </a:p>
        </p:txBody>
      </p:sp>
      <p:sp>
        <p:nvSpPr>
          <p:cNvPr id="72" name="Left Arrow 71">
            <a:extLst>
              <a:ext uri="{FF2B5EF4-FFF2-40B4-BE49-F238E27FC236}">
                <a16:creationId xmlns:a16="http://schemas.microsoft.com/office/drawing/2014/main" id="{8E40D35B-3E81-7685-2907-E8DB206296EC}"/>
              </a:ext>
            </a:extLst>
          </p:cNvPr>
          <p:cNvSpPr/>
          <p:nvPr/>
        </p:nvSpPr>
        <p:spPr>
          <a:xfrm rot="10800000">
            <a:off x="17883104" y="20247741"/>
            <a:ext cx="6180694" cy="5526501"/>
          </a:xfrm>
          <a:prstGeom prst="leftArrow">
            <a:avLst>
              <a:gd name="adj1" fmla="val 67762"/>
              <a:gd name="adj2" fmla="val 23737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3D508726-EB41-BE18-AE5A-316C2A5B6E3A}"/>
              </a:ext>
            </a:extLst>
          </p:cNvPr>
          <p:cNvSpPr/>
          <p:nvPr/>
        </p:nvSpPr>
        <p:spPr>
          <a:xfrm>
            <a:off x="22846225" y="22682588"/>
            <a:ext cx="821972" cy="735582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" pitchFamily="2" charset="0"/>
              </a:rPr>
              <a:t>8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0E7AD299-29AE-BD9E-C74C-A960A2E7F36C}"/>
              </a:ext>
            </a:extLst>
          </p:cNvPr>
          <p:cNvSpPr txBox="1"/>
          <p:nvPr/>
        </p:nvSpPr>
        <p:spPr>
          <a:xfrm>
            <a:off x="18064682" y="21374474"/>
            <a:ext cx="46265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" pitchFamily="2" charset="0"/>
              </a:rPr>
              <a:t>e</a:t>
            </a:r>
            <a:r>
              <a:rPr lang="en-US" sz="2400" baseline="30000" dirty="0">
                <a:solidFill>
                  <a:schemeClr val="bg1"/>
                </a:solidFill>
                <a:latin typeface="Times" pitchFamily="2" charset="0"/>
              </a:rPr>
              <a:t>+</a:t>
            </a:r>
            <a:r>
              <a:rPr lang="en-US" sz="2400" dirty="0">
                <a:solidFill>
                  <a:schemeClr val="bg1"/>
                </a:solidFill>
                <a:latin typeface="Times" pitchFamily="2" charset="0"/>
              </a:rPr>
              <a:t> of 30-60 MeV are accelerated off-crest in a 90 MV cryomodule to 123 MeV and </a:t>
            </a:r>
            <a:r>
              <a:rPr lang="en-US" sz="2400" dirty="0" err="1">
                <a:solidFill>
                  <a:schemeClr val="bg1"/>
                </a:solidFill>
                <a:latin typeface="Times" pitchFamily="2" charset="0"/>
              </a:rPr>
              <a:t>bunced</a:t>
            </a:r>
            <a:r>
              <a:rPr lang="en-US" sz="2400" dirty="0">
                <a:solidFill>
                  <a:schemeClr val="bg1"/>
                </a:solidFill>
                <a:latin typeface="Times" pitchFamily="2" charset="0"/>
              </a:rPr>
              <a:t> in a chicane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C0D7B50-925E-CE94-85CA-7B82EDF3F14F}"/>
              </a:ext>
            </a:extLst>
          </p:cNvPr>
          <p:cNvSpPr txBox="1"/>
          <p:nvPr/>
        </p:nvSpPr>
        <p:spPr>
          <a:xfrm>
            <a:off x="25029718" y="24515450"/>
            <a:ext cx="4365896" cy="32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i="1" dirty="0">
                <a:solidFill>
                  <a:schemeClr val="bg1"/>
                </a:solidFill>
                <a:latin typeface="Times" pitchFamily="2" charset="0"/>
              </a:rPr>
              <a:t>Yu. N. </a:t>
            </a:r>
            <a:r>
              <a:rPr lang="en-US" sz="1600" i="1" dirty="0" err="1">
                <a:solidFill>
                  <a:schemeClr val="bg1"/>
                </a:solidFill>
                <a:latin typeface="Times" pitchFamily="2" charset="0"/>
              </a:rPr>
              <a:t>Filatov</a:t>
            </a:r>
            <a:r>
              <a:rPr lang="en-US" sz="1600" i="1" dirty="0">
                <a:solidFill>
                  <a:schemeClr val="bg1"/>
                </a:solidFill>
                <a:latin typeface="Times" pitchFamily="2" charset="0"/>
              </a:rPr>
              <a:t> et al., Eur. Phys. J.C, 81:986 (2021)</a:t>
            </a:r>
          </a:p>
        </p:txBody>
      </p:sp>
      <p:sp>
        <p:nvSpPr>
          <p:cNvPr id="78" name="Left Arrow 77">
            <a:extLst>
              <a:ext uri="{FF2B5EF4-FFF2-40B4-BE49-F238E27FC236}">
                <a16:creationId xmlns:a16="http://schemas.microsoft.com/office/drawing/2014/main" id="{C54C81E4-AAEB-F862-0BF4-3A1CE7100F16}"/>
              </a:ext>
            </a:extLst>
          </p:cNvPr>
          <p:cNvSpPr/>
          <p:nvPr/>
        </p:nvSpPr>
        <p:spPr>
          <a:xfrm rot="10800000">
            <a:off x="3203704" y="20204916"/>
            <a:ext cx="6680419" cy="5526501"/>
          </a:xfrm>
          <a:prstGeom prst="leftArrow">
            <a:avLst>
              <a:gd name="adj1" fmla="val 67762"/>
              <a:gd name="adj2" fmla="val 23737"/>
            </a:avLst>
          </a:prstGeom>
          <a:gradFill>
            <a:gsLst>
              <a:gs pos="21000">
                <a:srgbClr val="CD6180"/>
              </a:gs>
              <a:gs pos="0">
                <a:srgbClr val="FF000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ABC9632C-E24F-FB9F-F661-984B730DED86}"/>
              </a:ext>
            </a:extLst>
          </p:cNvPr>
          <p:cNvSpPr/>
          <p:nvPr/>
        </p:nvSpPr>
        <p:spPr>
          <a:xfrm>
            <a:off x="8666550" y="22639764"/>
            <a:ext cx="821972" cy="735582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" pitchFamily="2" charset="0"/>
              </a:rPr>
              <a:t>6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83F18B3-5BC8-A94E-FF71-5FF147C1BFD5}"/>
              </a:ext>
            </a:extLst>
          </p:cNvPr>
          <p:cNvSpPr txBox="1"/>
          <p:nvPr/>
        </p:nvSpPr>
        <p:spPr>
          <a:xfrm>
            <a:off x="3885007" y="21331650"/>
            <a:ext cx="46265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" pitchFamily="2" charset="0"/>
              </a:rPr>
              <a:t>120 kW e</a:t>
            </a:r>
            <a:r>
              <a:rPr lang="en-US" sz="2400" baseline="30000" dirty="0">
                <a:solidFill>
                  <a:schemeClr val="bg1"/>
                </a:solidFill>
                <a:latin typeface="Times" pitchFamily="2" charset="0"/>
              </a:rPr>
              <a:t>-</a:t>
            </a:r>
            <a:r>
              <a:rPr lang="en-US" sz="2400" dirty="0">
                <a:solidFill>
                  <a:schemeClr val="bg1"/>
                </a:solidFill>
                <a:latin typeface="Times" pitchFamily="2" charset="0"/>
              </a:rPr>
              <a:t> beam irradiates water cooled spinning W target, yielding large 6D volume of polarized e</a:t>
            </a:r>
            <a:r>
              <a:rPr lang="en-US" sz="2400" baseline="30000" dirty="0">
                <a:solidFill>
                  <a:schemeClr val="bg1"/>
                </a:solidFill>
                <a:latin typeface="Times" pitchFamily="2" charset="0"/>
              </a:rPr>
              <a:t>+</a:t>
            </a:r>
          </a:p>
        </p:txBody>
      </p:sp>
      <p:sp>
        <p:nvSpPr>
          <p:cNvPr id="82" name="Left Arrow 81">
            <a:extLst>
              <a:ext uri="{FF2B5EF4-FFF2-40B4-BE49-F238E27FC236}">
                <a16:creationId xmlns:a16="http://schemas.microsoft.com/office/drawing/2014/main" id="{EE30DB7C-D70E-7217-17D6-92D7AA55E5DB}"/>
              </a:ext>
            </a:extLst>
          </p:cNvPr>
          <p:cNvSpPr/>
          <p:nvPr/>
        </p:nvSpPr>
        <p:spPr>
          <a:xfrm rot="10800000">
            <a:off x="10383849" y="20247496"/>
            <a:ext cx="6923330" cy="5526501"/>
          </a:xfrm>
          <a:prstGeom prst="leftArrow">
            <a:avLst>
              <a:gd name="adj1" fmla="val 67762"/>
              <a:gd name="adj2" fmla="val 2373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4A708972-9A93-1F4C-97C9-A0D895ED9C49}"/>
              </a:ext>
            </a:extLst>
          </p:cNvPr>
          <p:cNvSpPr/>
          <p:nvPr/>
        </p:nvSpPr>
        <p:spPr>
          <a:xfrm>
            <a:off x="16187577" y="22682344"/>
            <a:ext cx="821972" cy="735582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" pitchFamily="2" charset="0"/>
              </a:rPr>
              <a:t>7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E58E06E9-D060-2C3B-A3FB-2F85E11F379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81325" y="22968167"/>
            <a:ext cx="2089223" cy="172072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0144EE2-5CBE-43E3-07C8-1B2C6811254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76715" y="22934423"/>
            <a:ext cx="1803194" cy="1534741"/>
          </a:xfrm>
          <a:prstGeom prst="rect">
            <a:avLst/>
          </a:prstGeom>
        </p:spPr>
      </p:pic>
      <p:sp>
        <p:nvSpPr>
          <p:cNvPr id="86" name="Right Brace 85">
            <a:extLst>
              <a:ext uri="{FF2B5EF4-FFF2-40B4-BE49-F238E27FC236}">
                <a16:creationId xmlns:a16="http://schemas.microsoft.com/office/drawing/2014/main" id="{9B1E653A-0DE6-D3AE-7858-6BF9A697DA29}"/>
              </a:ext>
            </a:extLst>
          </p:cNvPr>
          <p:cNvSpPr/>
          <p:nvPr/>
        </p:nvSpPr>
        <p:spPr>
          <a:xfrm rot="5400000">
            <a:off x="5713346" y="22605482"/>
            <a:ext cx="1045311" cy="6456479"/>
          </a:xfrm>
          <a:prstGeom prst="rightBrace">
            <a:avLst>
              <a:gd name="adj1" fmla="val 8333"/>
              <a:gd name="adj2" fmla="val 82371"/>
            </a:avLst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9F89ECD-38CF-9B61-BDE8-8D928EC2FD48}"/>
              </a:ext>
            </a:extLst>
          </p:cNvPr>
          <p:cNvSpPr txBox="1"/>
          <p:nvPr/>
        </p:nvSpPr>
        <p:spPr>
          <a:xfrm>
            <a:off x="370684" y="26532302"/>
            <a:ext cx="1153990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0" i="1" dirty="0">
                <a:solidFill>
                  <a:srgbClr val="252525"/>
                </a:solidFill>
                <a:effectLst/>
                <a:highlight>
                  <a:srgbClr val="00FF00"/>
                </a:highlight>
                <a:latin typeface="Times" pitchFamily="2" charset="0"/>
              </a:rPr>
              <a:t>Please visit WEPM120 “</a:t>
            </a:r>
            <a:r>
              <a:rPr lang="en-US" sz="4000" b="0" i="0" dirty="0">
                <a:solidFill>
                  <a:srgbClr val="252525"/>
                </a:solidFill>
                <a:effectLst/>
                <a:highlight>
                  <a:srgbClr val="00FF00"/>
                </a:highlight>
                <a:latin typeface="Times" pitchFamily="2" charset="0"/>
              </a:rPr>
              <a:t>Conceptual design of a high-power target for positron production at CEBAF</a:t>
            </a:r>
            <a:r>
              <a:rPr lang="en-US" sz="4000" b="0" i="1" dirty="0">
                <a:solidFill>
                  <a:srgbClr val="252525"/>
                </a:solidFill>
                <a:effectLst/>
                <a:highlight>
                  <a:srgbClr val="00FF00"/>
                </a:highlight>
                <a:latin typeface="Times" pitchFamily="2" charset="0"/>
              </a:rPr>
              <a:t>”</a:t>
            </a:r>
            <a:endParaRPr lang="en-US" sz="4000" i="1" dirty="0">
              <a:highlight>
                <a:srgbClr val="00FF00"/>
              </a:highlight>
              <a:latin typeface="Times" pitchFamily="2" charset="0"/>
            </a:endParaRPr>
          </a:p>
        </p:txBody>
      </p:sp>
      <p:sp>
        <p:nvSpPr>
          <p:cNvPr id="89" name="Right Brace 88">
            <a:extLst>
              <a:ext uri="{FF2B5EF4-FFF2-40B4-BE49-F238E27FC236}">
                <a16:creationId xmlns:a16="http://schemas.microsoft.com/office/drawing/2014/main" id="{B0726B92-1558-E6A6-0696-21BC572FB40E}"/>
              </a:ext>
            </a:extLst>
          </p:cNvPr>
          <p:cNvSpPr/>
          <p:nvPr/>
        </p:nvSpPr>
        <p:spPr>
          <a:xfrm rot="16200000">
            <a:off x="15881045" y="25235689"/>
            <a:ext cx="1045311" cy="6456479"/>
          </a:xfrm>
          <a:prstGeom prst="rightBrace">
            <a:avLst>
              <a:gd name="adj1" fmla="val 8333"/>
              <a:gd name="adj2" fmla="val 20326"/>
            </a:avLst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B053DAA6-BF28-F4D0-355A-BF3AB08BDD04}"/>
              </a:ext>
            </a:extLst>
          </p:cNvPr>
          <p:cNvSpPr txBox="1"/>
          <p:nvPr/>
        </p:nvSpPr>
        <p:spPr>
          <a:xfrm>
            <a:off x="12412305" y="26724139"/>
            <a:ext cx="1178684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0" i="1" dirty="0">
                <a:solidFill>
                  <a:srgbClr val="252525"/>
                </a:solidFill>
                <a:effectLst/>
                <a:highlight>
                  <a:srgbClr val="00FF00"/>
                </a:highlight>
                <a:latin typeface="Times" pitchFamily="2" charset="0"/>
              </a:rPr>
              <a:t>Please visit MOPM081 “</a:t>
            </a:r>
            <a:r>
              <a:rPr lang="en-US" sz="4000" b="0" i="0" dirty="0">
                <a:solidFill>
                  <a:srgbClr val="252525"/>
                </a:solidFill>
                <a:effectLst/>
                <a:highlight>
                  <a:srgbClr val="00FF00"/>
                </a:highlight>
                <a:latin typeface="Times" pitchFamily="2" charset="0"/>
              </a:rPr>
              <a:t>Degrader beamline design at the CEBAF injector for machine acceptance studies</a:t>
            </a:r>
            <a:r>
              <a:rPr lang="en-US" sz="4000" b="0" i="1" dirty="0">
                <a:solidFill>
                  <a:srgbClr val="252525"/>
                </a:solidFill>
                <a:effectLst/>
                <a:highlight>
                  <a:srgbClr val="00FF00"/>
                </a:highlight>
                <a:latin typeface="Times" pitchFamily="2" charset="0"/>
              </a:rPr>
              <a:t>”</a:t>
            </a:r>
            <a:endParaRPr lang="en-US" sz="4000" i="1" dirty="0">
              <a:highlight>
                <a:srgbClr val="00FF00"/>
              </a:highlight>
              <a:latin typeface="Times" pitchFamily="2" charset="0"/>
            </a:endParaRPr>
          </a:p>
        </p:txBody>
      </p:sp>
      <p:sp>
        <p:nvSpPr>
          <p:cNvPr id="91" name="Left Arrow 90">
            <a:extLst>
              <a:ext uri="{FF2B5EF4-FFF2-40B4-BE49-F238E27FC236}">
                <a16:creationId xmlns:a16="http://schemas.microsoft.com/office/drawing/2014/main" id="{1BAC3527-4374-6B03-433E-A519E2802B5F}"/>
              </a:ext>
            </a:extLst>
          </p:cNvPr>
          <p:cNvSpPr/>
          <p:nvPr/>
        </p:nvSpPr>
        <p:spPr>
          <a:xfrm rot="16200000">
            <a:off x="26283303" y="32530637"/>
            <a:ext cx="6860991" cy="5854196"/>
          </a:xfrm>
          <a:prstGeom prst="leftArrow">
            <a:avLst>
              <a:gd name="adj1" fmla="val 67762"/>
              <a:gd name="adj2" fmla="val 23737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C42EBAA9-B6F3-904B-ADCC-4BF36C953AD1}"/>
              </a:ext>
            </a:extLst>
          </p:cNvPr>
          <p:cNvSpPr/>
          <p:nvPr/>
        </p:nvSpPr>
        <p:spPr>
          <a:xfrm>
            <a:off x="29110501" y="37636429"/>
            <a:ext cx="1140156" cy="887923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" pitchFamily="2" charset="0"/>
              </a:rPr>
              <a:t>11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08056179-E0A1-D2E9-07D5-28D0CB85543D}"/>
              </a:ext>
            </a:extLst>
          </p:cNvPr>
          <p:cNvSpPr txBox="1"/>
          <p:nvPr/>
        </p:nvSpPr>
        <p:spPr>
          <a:xfrm>
            <a:off x="27821072" y="32152507"/>
            <a:ext cx="36595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Once the e+  source is ready, civil construction connects the LERF by a new tunnel to CEBAF.  The transport line will maintain the e</a:t>
            </a:r>
            <a:r>
              <a:rPr lang="en-US" sz="240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polarization in plane.</a:t>
            </a:r>
            <a:endParaRPr lang="en-US" sz="3200" dirty="0">
              <a:solidFill>
                <a:schemeClr val="bg1"/>
              </a:solidFill>
              <a:latin typeface="Times" pitchFamily="2" charset="0"/>
            </a:endParaRP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2542CD77-D2CA-4052-F821-FA42F271F0D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175964" y="34760942"/>
            <a:ext cx="3063240" cy="1748212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3BCE2325-F9EA-B693-4FDF-77ADFD4050E4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b="77968"/>
          <a:stretch/>
        </p:blipFill>
        <p:spPr>
          <a:xfrm>
            <a:off x="28009633" y="36823348"/>
            <a:ext cx="3410544" cy="517271"/>
          </a:xfrm>
          <a:prstGeom prst="rect">
            <a:avLst/>
          </a:prstGeom>
        </p:spPr>
      </p:pic>
      <p:sp>
        <p:nvSpPr>
          <p:cNvPr id="120" name="Left Arrow 119">
            <a:extLst>
              <a:ext uri="{FF2B5EF4-FFF2-40B4-BE49-F238E27FC236}">
                <a16:creationId xmlns:a16="http://schemas.microsoft.com/office/drawing/2014/main" id="{64CB3139-4820-09DD-5E23-330F5EAF4CD2}"/>
              </a:ext>
            </a:extLst>
          </p:cNvPr>
          <p:cNvSpPr/>
          <p:nvPr/>
        </p:nvSpPr>
        <p:spPr>
          <a:xfrm>
            <a:off x="19074366" y="35155641"/>
            <a:ext cx="6180694" cy="4576615"/>
          </a:xfrm>
          <a:prstGeom prst="leftArrow">
            <a:avLst>
              <a:gd name="adj1" fmla="val 67762"/>
              <a:gd name="adj2" fmla="val 23737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B18070B1-530F-44D8-234B-2D082AC4B8DC}"/>
              </a:ext>
            </a:extLst>
          </p:cNvPr>
          <p:cNvSpPr/>
          <p:nvPr/>
        </p:nvSpPr>
        <p:spPr>
          <a:xfrm>
            <a:off x="19328974" y="36970718"/>
            <a:ext cx="1140156" cy="887923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" pitchFamily="2" charset="0"/>
              </a:rPr>
              <a:t>12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00EE22A2-575E-A114-120D-F12822EB2E80}"/>
              </a:ext>
            </a:extLst>
          </p:cNvPr>
          <p:cNvSpPr txBox="1"/>
          <p:nvPr/>
        </p:nvSpPr>
        <p:spPr>
          <a:xfrm>
            <a:off x="20413740" y="36059356"/>
            <a:ext cx="46621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ffectLst/>
                <a:latin typeface="Times" pitchFamily="2" charset="0"/>
                <a:ea typeface="Times New Roman" panose="02020603050405020304" pitchFamily="18" charset="0"/>
              </a:rPr>
              <a:t>Once in CEBAF the 123 MeV e</a:t>
            </a:r>
            <a:r>
              <a:rPr lang="en-US" sz="2400" baseline="30000" dirty="0">
                <a:solidFill>
                  <a:schemeClr val="bg1"/>
                </a:solidFill>
                <a:effectLst/>
                <a:latin typeface="Times" pitchFamily="2" charset="0"/>
                <a:ea typeface="Times New Roman" panose="02020603050405020304" pitchFamily="18" charset="0"/>
              </a:rPr>
              <a:t>+</a:t>
            </a:r>
            <a:r>
              <a:rPr lang="en-US" sz="2400" dirty="0">
                <a:solidFill>
                  <a:schemeClr val="bg1"/>
                </a:solidFill>
                <a:effectLst/>
                <a:latin typeface="Times" pitchFamily="2" charset="0"/>
                <a:ea typeface="Times New Roman" panose="02020603050405020304" pitchFamily="18" charset="0"/>
              </a:rPr>
              <a:t> beam</a:t>
            </a:r>
            <a:r>
              <a:rPr lang="en-US" sz="2400" dirty="0">
                <a:solidFill>
                  <a:schemeClr val="bg1"/>
                </a:solidFill>
                <a:effectLst/>
                <a:latin typeface="Times" pitchFamily="2" charset="0"/>
              </a:rPr>
              <a:t> is transported in a new beam line along the South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" pitchFamily="2" charset="0"/>
              </a:rPr>
              <a:t>Linac</a:t>
            </a:r>
            <a:r>
              <a:rPr lang="en-US" sz="2400" dirty="0">
                <a:solidFill>
                  <a:schemeClr val="bg1"/>
                </a:solidFill>
                <a:effectLst/>
                <a:latin typeface="Times" pitchFamily="2" charset="0"/>
              </a:rPr>
              <a:t> tunnel</a:t>
            </a:r>
            <a:endParaRPr lang="en-US" sz="2400" dirty="0">
              <a:solidFill>
                <a:schemeClr val="bg1"/>
              </a:solidFill>
              <a:latin typeface="Times" pitchFamily="2" charset="0"/>
            </a:endParaRPr>
          </a:p>
        </p:txBody>
      </p:sp>
      <p:pic>
        <p:nvPicPr>
          <p:cNvPr id="124" name="Picture 123">
            <a:extLst>
              <a:ext uri="{FF2B5EF4-FFF2-40B4-BE49-F238E27FC236}">
                <a16:creationId xmlns:a16="http://schemas.microsoft.com/office/drawing/2014/main" id="{C52C3F4A-3E9D-FF12-5600-D0AA50CF72F8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57798" t="60825"/>
          <a:stretch/>
        </p:blipFill>
        <p:spPr>
          <a:xfrm>
            <a:off x="21620415" y="37561109"/>
            <a:ext cx="2038518" cy="1228203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8CC88C51-2A25-5C36-7035-0278172A9A2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541154" y="22692233"/>
            <a:ext cx="3710479" cy="2099943"/>
          </a:xfrm>
          <a:prstGeom prst="rect">
            <a:avLst/>
          </a:prstGeom>
        </p:spPr>
      </p:pic>
      <p:sp>
        <p:nvSpPr>
          <p:cNvPr id="137" name="Left Arrow 136">
            <a:extLst>
              <a:ext uri="{FF2B5EF4-FFF2-40B4-BE49-F238E27FC236}">
                <a16:creationId xmlns:a16="http://schemas.microsoft.com/office/drawing/2014/main" id="{10BC7219-8E71-66CD-3157-3C61AF5A2A0F}"/>
              </a:ext>
            </a:extLst>
          </p:cNvPr>
          <p:cNvSpPr/>
          <p:nvPr/>
        </p:nvSpPr>
        <p:spPr>
          <a:xfrm rot="16200000">
            <a:off x="26950547" y="25947410"/>
            <a:ext cx="5526503" cy="5854196"/>
          </a:xfrm>
          <a:prstGeom prst="leftArrow">
            <a:avLst>
              <a:gd name="adj1" fmla="val 67762"/>
              <a:gd name="adj2" fmla="val 23737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/>
          </a:p>
        </p:txBody>
      </p:sp>
      <p:pic>
        <p:nvPicPr>
          <p:cNvPr id="135" name="Picture 134">
            <a:extLst>
              <a:ext uri="{FF2B5EF4-FFF2-40B4-BE49-F238E27FC236}">
                <a16:creationId xmlns:a16="http://schemas.microsoft.com/office/drawing/2014/main" id="{C04F899C-EB78-7902-58BF-D2EB70F79C9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8134626" y="28435471"/>
            <a:ext cx="3094036" cy="1722152"/>
          </a:xfrm>
          <a:prstGeom prst="rect">
            <a:avLst/>
          </a:prstGeom>
          <a:noFill/>
        </p:spPr>
      </p:pic>
      <p:sp>
        <p:nvSpPr>
          <p:cNvPr id="142" name="Oval 141">
            <a:extLst>
              <a:ext uri="{FF2B5EF4-FFF2-40B4-BE49-F238E27FC236}">
                <a16:creationId xmlns:a16="http://schemas.microsoft.com/office/drawing/2014/main" id="{2E8A4502-F37F-4FD3-A52B-575810DDAA11}"/>
              </a:ext>
            </a:extLst>
          </p:cNvPr>
          <p:cNvSpPr/>
          <p:nvPr/>
        </p:nvSpPr>
        <p:spPr>
          <a:xfrm>
            <a:off x="29110501" y="30573500"/>
            <a:ext cx="1140156" cy="887923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" pitchFamily="2" charset="0"/>
              </a:rPr>
              <a:t>10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F67B953D-C0DB-AA21-CD93-D73179F5C324}"/>
              </a:ext>
            </a:extLst>
          </p:cNvPr>
          <p:cNvSpPr txBox="1"/>
          <p:nvPr/>
        </p:nvSpPr>
        <p:spPr>
          <a:xfrm>
            <a:off x="27749496" y="26785776"/>
            <a:ext cx="36706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" pitchFamily="2" charset="0"/>
              </a:rPr>
              <a:t>The LERF provides a CW polarized e</a:t>
            </a:r>
            <a:r>
              <a:rPr lang="en-US" sz="2400" baseline="30000" dirty="0">
                <a:solidFill>
                  <a:schemeClr val="bg1"/>
                </a:solidFill>
                <a:latin typeface="Times" pitchFamily="2" charset="0"/>
              </a:rPr>
              <a:t>+</a:t>
            </a:r>
            <a:r>
              <a:rPr lang="en-US" sz="2400" dirty="0">
                <a:solidFill>
                  <a:schemeClr val="bg1"/>
                </a:solidFill>
                <a:latin typeface="Times" pitchFamily="2" charset="0"/>
              </a:rPr>
              <a:t> beam with parameters approaching goals for CEBAF injection.</a:t>
            </a:r>
          </a:p>
        </p:txBody>
      </p:sp>
      <p:sp>
        <p:nvSpPr>
          <p:cNvPr id="144" name="Left Arrow 143">
            <a:extLst>
              <a:ext uri="{FF2B5EF4-FFF2-40B4-BE49-F238E27FC236}">
                <a16:creationId xmlns:a16="http://schemas.microsoft.com/office/drawing/2014/main" id="{BB48B0A3-60AE-2577-DB07-1467B5597E66}"/>
              </a:ext>
            </a:extLst>
          </p:cNvPr>
          <p:cNvSpPr/>
          <p:nvPr/>
        </p:nvSpPr>
        <p:spPr>
          <a:xfrm>
            <a:off x="10854385" y="35179835"/>
            <a:ext cx="6975306" cy="4576615"/>
          </a:xfrm>
          <a:prstGeom prst="leftArrow">
            <a:avLst>
              <a:gd name="adj1" fmla="val 67762"/>
              <a:gd name="adj2" fmla="val 23737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/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FA7294AF-4E46-2BE5-F32F-1E1315019FFB}"/>
              </a:ext>
            </a:extLst>
          </p:cNvPr>
          <p:cNvSpPr/>
          <p:nvPr/>
        </p:nvSpPr>
        <p:spPr>
          <a:xfrm>
            <a:off x="11209105" y="36994912"/>
            <a:ext cx="1140156" cy="887923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" pitchFamily="2" charset="0"/>
              </a:rPr>
              <a:t>13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DACEEB93-B63A-5B23-C784-647ECF01B8C6}"/>
              </a:ext>
            </a:extLst>
          </p:cNvPr>
          <p:cNvSpPr txBox="1"/>
          <p:nvPr/>
        </p:nvSpPr>
        <p:spPr>
          <a:xfrm>
            <a:off x="12256077" y="35943843"/>
            <a:ext cx="55736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US" sz="240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beam is transported along the West Arc &amp; injected to North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Linac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for acceleration to 12 GeV with magnet polarities reversed.</a:t>
            </a:r>
            <a:endParaRPr lang="en-US" sz="3200" dirty="0">
              <a:solidFill>
                <a:schemeClr val="bg1"/>
              </a:solidFill>
              <a:latin typeface="Times" pitchFamily="2" charset="0"/>
            </a:endParaRPr>
          </a:p>
        </p:txBody>
      </p:sp>
      <p:pic>
        <p:nvPicPr>
          <p:cNvPr id="130" name="Picture 129">
            <a:extLst>
              <a:ext uri="{FF2B5EF4-FFF2-40B4-BE49-F238E27FC236}">
                <a16:creationId xmlns:a16="http://schemas.microsoft.com/office/drawing/2014/main" id="{D3C07C21-D1AA-4E56-D385-D8825C2FD91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5142067" y="37278384"/>
            <a:ext cx="1878973" cy="1447479"/>
          </a:xfrm>
          <a:prstGeom prst="rect">
            <a:avLst/>
          </a:prstGeom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B2D48545-7322-44E1-17E9-60913D81877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577492" y="22832015"/>
            <a:ext cx="2666187" cy="1791768"/>
          </a:xfrm>
          <a:prstGeom prst="rect">
            <a:avLst/>
          </a:prstGeom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DBC6F939-B696-9739-E5D3-16E2A25C89F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3521937" y="22790867"/>
            <a:ext cx="2409615" cy="1919140"/>
          </a:xfrm>
          <a:prstGeom prst="rect">
            <a:avLst/>
          </a:prstGeom>
        </p:spPr>
      </p:pic>
      <p:sp>
        <p:nvSpPr>
          <p:cNvPr id="154" name="Explosion 1 153">
            <a:extLst>
              <a:ext uri="{FF2B5EF4-FFF2-40B4-BE49-F238E27FC236}">
                <a16:creationId xmlns:a16="http://schemas.microsoft.com/office/drawing/2014/main" id="{AAA98ACD-E12B-9B75-E510-1ADFFBF3C3D9}"/>
              </a:ext>
            </a:extLst>
          </p:cNvPr>
          <p:cNvSpPr/>
          <p:nvPr/>
        </p:nvSpPr>
        <p:spPr>
          <a:xfrm>
            <a:off x="1273843" y="32292007"/>
            <a:ext cx="7897739" cy="7221941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" pitchFamily="2" charset="0"/>
                <a:ea typeface="Times New Roman" panose="02020603050405020304" pitchFamily="18" charset="0"/>
              </a:rPr>
              <a:t>M</a:t>
            </a:r>
            <a:r>
              <a:rPr lang="en-US" sz="2400" dirty="0">
                <a:effectLst/>
                <a:latin typeface="Times" pitchFamily="2" charset="0"/>
                <a:ea typeface="Times New Roman" panose="02020603050405020304" pitchFamily="18" charset="0"/>
              </a:rPr>
              <a:t>aximum current for positrons will depend on whether or not polarized beam is needed.  Initially the goals are &gt;1 </a:t>
            </a:r>
            <a:r>
              <a:rPr lang="en-US" sz="2400" dirty="0" err="1">
                <a:effectLst/>
                <a:latin typeface="Times" pitchFamily="2" charset="0"/>
                <a:ea typeface="Times New Roman" panose="02020603050405020304" pitchFamily="18" charset="0"/>
              </a:rPr>
              <a:t>uA</a:t>
            </a:r>
            <a:r>
              <a:rPr lang="en-US" sz="2400" dirty="0">
                <a:effectLst/>
                <a:latin typeface="Times" pitchFamily="2" charset="0"/>
                <a:ea typeface="Times New Roman" panose="02020603050405020304" pitchFamily="18" charset="0"/>
              </a:rPr>
              <a:t> available for unpolarized positron beams and  &gt;50 </a:t>
            </a:r>
            <a:r>
              <a:rPr lang="en-US" sz="2400" dirty="0" err="1">
                <a:effectLst/>
                <a:latin typeface="Times" pitchFamily="2" charset="0"/>
                <a:ea typeface="Times New Roman" panose="02020603050405020304" pitchFamily="18" charset="0"/>
              </a:rPr>
              <a:t>nA</a:t>
            </a:r>
            <a:r>
              <a:rPr lang="en-US" sz="2400" dirty="0">
                <a:effectLst/>
                <a:latin typeface="Times" pitchFamily="2" charset="0"/>
                <a:ea typeface="Times New Roman" panose="02020603050405020304" pitchFamily="18" charset="0"/>
              </a:rPr>
              <a:t> expected for ~60% polarized positrons.</a:t>
            </a:r>
            <a:r>
              <a:rPr lang="en-US" sz="2400" dirty="0">
                <a:effectLst/>
                <a:latin typeface="Times" pitchFamily="2" charset="0"/>
              </a:rPr>
              <a:t> </a:t>
            </a:r>
            <a:endParaRPr lang="en-US" sz="2400" dirty="0">
              <a:latin typeface="Times" pitchFamily="2" charset="0"/>
            </a:endParaRP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EA52DD81-AA51-A3A5-6FBA-913FEA904E7A}"/>
              </a:ext>
            </a:extLst>
          </p:cNvPr>
          <p:cNvSpPr txBox="1"/>
          <p:nvPr/>
        </p:nvSpPr>
        <p:spPr>
          <a:xfrm>
            <a:off x="10939689" y="21235568"/>
            <a:ext cx="46265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" pitchFamily="2" charset="0"/>
              </a:rPr>
              <a:t>High field &gt;1 T dc solenoid rotates e</a:t>
            </a:r>
            <a:r>
              <a:rPr lang="en-US" sz="2400" baseline="30000" dirty="0">
                <a:solidFill>
                  <a:schemeClr val="bg1"/>
                </a:solidFill>
                <a:latin typeface="Times" pitchFamily="2" charset="0"/>
              </a:rPr>
              <a:t>+</a:t>
            </a:r>
            <a:r>
              <a:rPr lang="en-US" sz="2400" dirty="0">
                <a:solidFill>
                  <a:schemeClr val="bg1"/>
                </a:solidFill>
                <a:latin typeface="Times" pitchFamily="2" charset="0"/>
              </a:rPr>
              <a:t> phase space through CW NC capture and </a:t>
            </a:r>
            <a:r>
              <a:rPr lang="en-US" sz="2400" dirty="0" err="1">
                <a:solidFill>
                  <a:schemeClr val="bg1"/>
                </a:solidFill>
                <a:latin typeface="Times" pitchFamily="2" charset="0"/>
              </a:rPr>
              <a:t>dp</a:t>
            </a:r>
            <a:r>
              <a:rPr lang="en-US" sz="2400" dirty="0">
                <a:solidFill>
                  <a:schemeClr val="bg1"/>
                </a:solidFill>
                <a:latin typeface="Times" pitchFamily="2" charset="0"/>
              </a:rPr>
              <a:t>/p defined in momentum collimating </a:t>
            </a:r>
            <a:r>
              <a:rPr lang="en-US" sz="2400" dirty="0" err="1">
                <a:solidFill>
                  <a:schemeClr val="bg1"/>
                </a:solidFill>
                <a:latin typeface="Times" pitchFamily="2" charset="0"/>
              </a:rPr>
              <a:t>chicance</a:t>
            </a:r>
            <a:endParaRPr lang="en-US" sz="2400" dirty="0">
              <a:solidFill>
                <a:schemeClr val="bg1"/>
              </a:solidFill>
              <a:latin typeface="Times" pitchFamily="2" charset="0"/>
            </a:endParaRPr>
          </a:p>
        </p:txBody>
      </p:sp>
      <p:pic>
        <p:nvPicPr>
          <p:cNvPr id="156" name="Picture 155">
            <a:extLst>
              <a:ext uri="{FF2B5EF4-FFF2-40B4-BE49-F238E27FC236}">
                <a16:creationId xmlns:a16="http://schemas.microsoft.com/office/drawing/2014/main" id="{BED28A1D-153F-5200-5777-89179E66CE3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2983674" y="37221092"/>
            <a:ext cx="1517226" cy="159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861631"/>
      </p:ext>
    </p:extLst>
  </p:cSld>
  <p:clrMapOvr>
    <a:masterClrMapping/>
  </p:clrMapOvr>
</p:sld>
</file>

<file path=ppt/theme/theme1.xml><?xml version="1.0" encoding="utf-8"?>
<a:theme xmlns:a="http://schemas.openxmlformats.org/drawingml/2006/main" name="36x48poster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36x48posterTemplate</Template>
  <TotalTime>7334</TotalTime>
  <Words>700</Words>
  <Application>Microsoft Macintosh PowerPoint</Application>
  <PresentationFormat>Custom</PresentationFormat>
  <Paragraphs>39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Times</vt:lpstr>
      <vt:lpstr>Times New Roman</vt:lpstr>
      <vt:lpstr>36x48posterTemplate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Gianluigi Ciovati</dc:creator>
  <cp:lastModifiedBy>Joe Grames</cp:lastModifiedBy>
  <cp:revision>91</cp:revision>
  <dcterms:created xsi:type="dcterms:W3CDTF">2014-06-06T20:44:19Z</dcterms:created>
  <dcterms:modified xsi:type="dcterms:W3CDTF">2023-04-21T17:37:08Z</dcterms:modified>
</cp:coreProperties>
</file>