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58" r:id="rId4"/>
    <p:sldId id="257" r:id="rId5"/>
    <p:sldId id="259" r:id="rId6"/>
    <p:sldId id="263"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3DD77-6AD5-1DBF-BBFD-294B68A633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36D4779-BC89-4EF7-93AB-06DECCC4E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43F528A-4B9C-26A3-9636-648EE5D596BF}"/>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8B9FFEC0-911D-209B-F7AE-3181F12DDE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4462B4-54AA-C327-249C-C36AFB3437B7}"/>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2671672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755AD-35D5-F5E2-399C-354BFC858C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597497F-22D4-AFB8-A2E0-2498147551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F66D96-F91F-E565-5EBD-17862528EC33}"/>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107E477A-033F-FE2C-7ACF-42FC10B420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4B8B97-0A63-B807-C1C2-2E5913E80372}"/>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2583566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97AB57-7F11-F92F-6816-455F0C07E55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98D18CA-6CF7-1C7D-5F4C-8EEAA6967C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E6CF9E-8900-B8D8-5F36-08DD150D75B1}"/>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3EF7D3CF-FBF0-CBF0-2019-50451A8E82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B460BE-8B28-7A68-684A-DBAF6FC7CCD0}"/>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1465633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7629A-0E6C-E618-8240-07ED744C5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1BDF95-C167-3323-ED78-2E9F927247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A37FF4-63A2-7265-43A1-786EF077F968}"/>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8EE2A93B-3D06-02E0-FCCC-0B74ED2AC7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97E43-137F-E3AC-A3AF-933C022DE306}"/>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280151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4DB5E-79D0-CDFC-2EC7-77D7A8A119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A5709C-BAD9-0A96-D56F-0F8B1741E7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06F4C3-6FB1-5BAE-413C-C3A720968671}"/>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39FD6E41-F805-EC03-0D1D-EC3D14121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F0C907-3368-319E-875B-9546DEC52671}"/>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1611638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ED671-A64D-CEE2-7890-2C6C4B9124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D7B6EB-25EC-E8DB-E171-F479BE48AD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BA9DA5-64AB-5D0E-C7E2-E07B519F47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0209C6-A92B-C047-82BF-4CA4B23B6A74}"/>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6" name="Footer Placeholder 5">
            <a:extLst>
              <a:ext uri="{FF2B5EF4-FFF2-40B4-BE49-F238E27FC236}">
                <a16:creationId xmlns:a16="http://schemas.microsoft.com/office/drawing/2014/main" id="{F1B57DEA-7C0E-CC2A-A368-449F69771D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EDA2C4-445E-A19B-570B-E065553FABCA}"/>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1309402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55654-CFB5-B378-8149-F6B459D9A95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B77F0-76F6-EFA0-1054-65D174DF14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885AF2A-8821-B53D-F115-0EB03CECAF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108CB9-A145-AD9A-F087-A27ED1CC75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EDBD8F9-451C-8179-8504-7746FF8A6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11E37B-6DB7-A852-69A9-AB6FC93D50AD}"/>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8" name="Footer Placeholder 7">
            <a:extLst>
              <a:ext uri="{FF2B5EF4-FFF2-40B4-BE49-F238E27FC236}">
                <a16:creationId xmlns:a16="http://schemas.microsoft.com/office/drawing/2014/main" id="{BCEB9582-F9F3-0F99-568E-5310BD3A1B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0C66FC-80A1-98C1-418F-648E1D2ACBE0}"/>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1224272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065DD-CDA7-0988-0ABE-659E53DA958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3B8030-8712-91B3-EEAB-14382271B0C6}"/>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4" name="Footer Placeholder 3">
            <a:extLst>
              <a:ext uri="{FF2B5EF4-FFF2-40B4-BE49-F238E27FC236}">
                <a16:creationId xmlns:a16="http://schemas.microsoft.com/office/drawing/2014/main" id="{D26C87CD-C591-1F80-DFEA-88E14D5BC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A11A3F5-3D46-D106-5E11-1BDD60399991}"/>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357996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BD9E7F-E15B-20F9-CE53-9850E7248825}"/>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3" name="Footer Placeholder 2">
            <a:extLst>
              <a:ext uri="{FF2B5EF4-FFF2-40B4-BE49-F238E27FC236}">
                <a16:creationId xmlns:a16="http://schemas.microsoft.com/office/drawing/2014/main" id="{7C86F04D-954A-DEF2-F00A-7536BB60B2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1A2A0FA-1A9C-7D42-AA65-78C3E92448BC}"/>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1672207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D09DE-0287-8AF5-28D2-816EEE46BB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FB17A-0149-6DD4-2B35-6F7E922C14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A815E0-2422-083A-2444-15EEB7DB4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F09F65-9EE4-89AA-294D-0C2756670C06}"/>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6" name="Footer Placeholder 5">
            <a:extLst>
              <a:ext uri="{FF2B5EF4-FFF2-40B4-BE49-F238E27FC236}">
                <a16:creationId xmlns:a16="http://schemas.microsoft.com/office/drawing/2014/main" id="{E04F6A3B-AE16-CB30-D0D6-8A25D856F2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DED210-2735-9650-D188-4D4A7DDAF8D7}"/>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8855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11C0C-5D50-2358-AE0A-A3D2870552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40CD17C-759D-DE90-D35B-FA274CF0F7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F469CF-8CBF-1C7A-B2F8-F278063B25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534A2A-5E35-0CE8-45B9-4EDC5F085626}"/>
              </a:ext>
            </a:extLst>
          </p:cNvPr>
          <p:cNvSpPr>
            <a:spLocks noGrp="1"/>
          </p:cNvSpPr>
          <p:nvPr>
            <p:ph type="dt" sz="half" idx="10"/>
          </p:nvPr>
        </p:nvSpPr>
        <p:spPr/>
        <p:txBody>
          <a:bodyPr/>
          <a:lstStyle/>
          <a:p>
            <a:fld id="{4E6AAA3B-EA0F-CE4C-AD1D-B8F73E7D0BF1}" type="datetimeFigureOut">
              <a:rPr lang="en-US" smtClean="0"/>
              <a:t>11/14/2023</a:t>
            </a:fld>
            <a:endParaRPr lang="en-US"/>
          </a:p>
        </p:txBody>
      </p:sp>
      <p:sp>
        <p:nvSpPr>
          <p:cNvPr id="6" name="Footer Placeholder 5">
            <a:extLst>
              <a:ext uri="{FF2B5EF4-FFF2-40B4-BE49-F238E27FC236}">
                <a16:creationId xmlns:a16="http://schemas.microsoft.com/office/drawing/2014/main" id="{34823715-4B8C-9C76-8A67-758021952A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F6DC8-FEBA-E9E3-03D9-4E13724D6599}"/>
              </a:ext>
            </a:extLst>
          </p:cNvPr>
          <p:cNvSpPr>
            <a:spLocks noGrp="1"/>
          </p:cNvSpPr>
          <p:nvPr>
            <p:ph type="sldNum" sz="quarter" idx="12"/>
          </p:nvPr>
        </p:nvSpPr>
        <p:spPr/>
        <p:txBody>
          <a:bodyPr/>
          <a:lstStyle/>
          <a:p>
            <a:fld id="{56E35FBA-C824-974D-B0DE-94B0400B67B3}" type="slidenum">
              <a:rPr lang="en-US" smtClean="0"/>
              <a:t>‹#›</a:t>
            </a:fld>
            <a:endParaRPr lang="en-US"/>
          </a:p>
        </p:txBody>
      </p:sp>
    </p:spTree>
    <p:extLst>
      <p:ext uri="{BB962C8B-B14F-4D97-AF65-F5344CB8AC3E}">
        <p14:creationId xmlns:p14="http://schemas.microsoft.com/office/powerpoint/2010/main" val="2963659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72EA70-2241-4836-D266-0C5F518523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0DE0C3-CB16-85AF-797A-46AB740A63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7C741F-84F6-A2D3-8CCB-27B1D7610B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AAA3B-EA0F-CE4C-AD1D-B8F73E7D0BF1}" type="datetimeFigureOut">
              <a:rPr lang="en-US" smtClean="0"/>
              <a:t>11/14/2023</a:t>
            </a:fld>
            <a:endParaRPr lang="en-US"/>
          </a:p>
        </p:txBody>
      </p:sp>
      <p:sp>
        <p:nvSpPr>
          <p:cNvPr id="5" name="Footer Placeholder 4">
            <a:extLst>
              <a:ext uri="{FF2B5EF4-FFF2-40B4-BE49-F238E27FC236}">
                <a16:creationId xmlns:a16="http://schemas.microsoft.com/office/drawing/2014/main" id="{E8732738-3881-C0B9-1F55-8C03B3095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4B7700-ECCD-FF27-9E5D-98BDA1109E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E35FBA-C824-974D-B0DE-94B0400B67B3}" type="slidenum">
              <a:rPr lang="en-US" smtClean="0"/>
              <a:t>‹#›</a:t>
            </a:fld>
            <a:endParaRPr lang="en-US"/>
          </a:p>
        </p:txBody>
      </p:sp>
    </p:spTree>
    <p:extLst>
      <p:ext uri="{BB962C8B-B14F-4D97-AF65-F5344CB8AC3E}">
        <p14:creationId xmlns:p14="http://schemas.microsoft.com/office/powerpoint/2010/main" val="1023594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29325-E434-481F-84E2-A6C5D88ED998}"/>
              </a:ext>
            </a:extLst>
          </p:cNvPr>
          <p:cNvSpPr>
            <a:spLocks noGrp="1"/>
          </p:cNvSpPr>
          <p:nvPr>
            <p:ph type="title"/>
          </p:nvPr>
        </p:nvSpPr>
        <p:spPr/>
        <p:txBody>
          <a:bodyPr/>
          <a:lstStyle/>
          <a:p>
            <a:pPr marL="0" indent="0">
              <a:buNone/>
            </a:pPr>
            <a:r>
              <a:rPr lang="en-US" sz="4400" dirty="0"/>
              <a:t>Positron production in North Access Building area </a:t>
            </a:r>
          </a:p>
        </p:txBody>
      </p:sp>
      <p:sp>
        <p:nvSpPr>
          <p:cNvPr id="3" name="Content Placeholder 2">
            <a:extLst>
              <a:ext uri="{FF2B5EF4-FFF2-40B4-BE49-F238E27FC236}">
                <a16:creationId xmlns:a16="http://schemas.microsoft.com/office/drawing/2014/main" id="{AA699E98-E86B-012A-7124-76F3B65A8B3D}"/>
              </a:ext>
            </a:extLst>
          </p:cNvPr>
          <p:cNvSpPr>
            <a:spLocks noGrp="1"/>
          </p:cNvSpPr>
          <p:nvPr>
            <p:ph idx="1"/>
          </p:nvPr>
        </p:nvSpPr>
        <p:spPr/>
        <p:txBody>
          <a:bodyPr/>
          <a:lstStyle/>
          <a:p>
            <a:pPr marL="0" indent="0">
              <a:buNone/>
            </a:pPr>
            <a:endParaRPr lang="en-US" sz="3200" dirty="0"/>
          </a:p>
          <a:p>
            <a:pPr marL="0" indent="0">
              <a:buNone/>
            </a:pPr>
            <a:r>
              <a:rPr lang="en-US" sz="3200" dirty="0"/>
              <a:t>Just an idea, please comment </a:t>
            </a:r>
          </a:p>
          <a:p>
            <a:pPr marL="0" indent="0">
              <a:buNone/>
            </a:pPr>
            <a:endParaRPr lang="en-US" sz="3200" dirty="0"/>
          </a:p>
          <a:p>
            <a:pPr marL="0" indent="0">
              <a:buNone/>
            </a:pPr>
            <a:r>
              <a:rPr lang="en-US" sz="1400" dirty="0"/>
              <a:t>Reza </a:t>
            </a:r>
            <a:r>
              <a:rPr lang="en-US" sz="1400" dirty="0" err="1"/>
              <a:t>Kazimi</a:t>
            </a:r>
            <a:r>
              <a:rPr lang="en-US" sz="1400" dirty="0"/>
              <a:t> </a:t>
            </a:r>
          </a:p>
          <a:p>
            <a:pPr marL="0" indent="0">
              <a:buNone/>
            </a:pPr>
            <a:r>
              <a:rPr lang="en-US" sz="1400" dirty="0"/>
              <a:t>Nov 2023</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13624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CA07A-D202-6C89-A2A2-932548E79F10}"/>
              </a:ext>
            </a:extLst>
          </p:cNvPr>
          <p:cNvSpPr>
            <a:spLocks noGrp="1"/>
          </p:cNvSpPr>
          <p:nvPr>
            <p:ph type="title"/>
          </p:nvPr>
        </p:nvSpPr>
        <p:spPr/>
        <p:txBody>
          <a:bodyPr/>
          <a:lstStyle/>
          <a:p>
            <a:r>
              <a:rPr lang="en-US" dirty="0"/>
              <a:t>The idea:</a:t>
            </a:r>
          </a:p>
        </p:txBody>
      </p:sp>
      <p:sp>
        <p:nvSpPr>
          <p:cNvPr id="3" name="Content Placeholder 2">
            <a:extLst>
              <a:ext uri="{FF2B5EF4-FFF2-40B4-BE49-F238E27FC236}">
                <a16:creationId xmlns:a16="http://schemas.microsoft.com/office/drawing/2014/main" id="{AD0649F5-5AB6-B302-2DFC-CFDBCBB3D77D}"/>
              </a:ext>
            </a:extLst>
          </p:cNvPr>
          <p:cNvSpPr>
            <a:spLocks noGrp="1"/>
          </p:cNvSpPr>
          <p:nvPr>
            <p:ph idx="1"/>
          </p:nvPr>
        </p:nvSpPr>
        <p:spPr>
          <a:xfrm>
            <a:off x="999913" y="2506662"/>
            <a:ext cx="10515600" cy="4351338"/>
          </a:xfrm>
        </p:spPr>
        <p:txBody>
          <a:bodyPr>
            <a:normAutofit/>
          </a:bodyPr>
          <a:lstStyle/>
          <a:p>
            <a:r>
              <a:rPr lang="en-US" sz="2000" kern="1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The basic idea is to add a mA electron gun to the existing injector, as we used to have two at +- 15 degrees.  Continue the beam line which now ends at the 123 MeV spectrometer dump around the corner and put the positron converter and the final acceleration stage in the area which was designed to allow a three-point turn for cryo-modules (not under the hatch).  Please see the pictures.</a:t>
            </a:r>
            <a:endParaRPr lang="en-US" sz="2000" kern="1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4202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AF7022B3-5B81-E936-32B7-202251C0474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4790" t="1988" r="15512" b="-2653"/>
          <a:stretch/>
        </p:blipFill>
        <p:spPr>
          <a:xfrm rot="16200000">
            <a:off x="3948506" y="-938838"/>
            <a:ext cx="4959213" cy="9550084"/>
          </a:xfrm>
        </p:spPr>
      </p:pic>
      <p:sp>
        <p:nvSpPr>
          <p:cNvPr id="2" name="Title 1">
            <a:extLst>
              <a:ext uri="{FF2B5EF4-FFF2-40B4-BE49-F238E27FC236}">
                <a16:creationId xmlns:a16="http://schemas.microsoft.com/office/drawing/2014/main" id="{5C4A057A-9B25-76E2-8BCA-9F8816AF3486}"/>
              </a:ext>
            </a:extLst>
          </p:cNvPr>
          <p:cNvSpPr>
            <a:spLocks noGrp="1"/>
          </p:cNvSpPr>
          <p:nvPr>
            <p:ph type="title"/>
          </p:nvPr>
        </p:nvSpPr>
        <p:spPr/>
        <p:txBody>
          <a:bodyPr/>
          <a:lstStyle/>
          <a:p>
            <a:r>
              <a:rPr lang="en-US" dirty="0"/>
              <a:t>Let’s look at this area:</a:t>
            </a:r>
          </a:p>
        </p:txBody>
      </p:sp>
    </p:spTree>
    <p:extLst>
      <p:ext uri="{BB962C8B-B14F-4D97-AF65-F5344CB8AC3E}">
        <p14:creationId xmlns:p14="http://schemas.microsoft.com/office/powerpoint/2010/main" val="243560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C6A945A2-B2E0-1254-731A-290975E56335}"/>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28246" t="16988" r="16621" b="14268"/>
          <a:stretch/>
        </p:blipFill>
        <p:spPr>
          <a:xfrm rot="16200000">
            <a:off x="3417922" y="-383920"/>
            <a:ext cx="5517273" cy="9172751"/>
          </a:xfrm>
        </p:spPr>
      </p:pic>
      <p:sp>
        <p:nvSpPr>
          <p:cNvPr id="2" name="Title 1">
            <a:extLst>
              <a:ext uri="{FF2B5EF4-FFF2-40B4-BE49-F238E27FC236}">
                <a16:creationId xmlns:a16="http://schemas.microsoft.com/office/drawing/2014/main" id="{63DB8967-5CC6-B692-2C86-18BC5B923851}"/>
              </a:ext>
            </a:extLst>
          </p:cNvPr>
          <p:cNvSpPr>
            <a:spLocks noGrp="1"/>
          </p:cNvSpPr>
          <p:nvPr>
            <p:ph type="title"/>
          </p:nvPr>
        </p:nvSpPr>
        <p:spPr/>
        <p:txBody>
          <a:bodyPr/>
          <a:lstStyle/>
          <a:p>
            <a:r>
              <a:rPr lang="en-US" dirty="0"/>
              <a:t>Present Injector </a:t>
            </a:r>
            <a:r>
              <a:rPr lang="en-US" dirty="0" err="1"/>
              <a:t>Config</a:t>
            </a:r>
            <a:r>
              <a:rPr lang="en-US" dirty="0"/>
              <a:t>.</a:t>
            </a:r>
          </a:p>
        </p:txBody>
      </p:sp>
    </p:spTree>
    <p:extLst>
      <p:ext uri="{BB962C8B-B14F-4D97-AF65-F5344CB8AC3E}">
        <p14:creationId xmlns:p14="http://schemas.microsoft.com/office/powerpoint/2010/main" val="1972806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DDC0F-C185-930F-DB3A-00B498A7C69C}"/>
              </a:ext>
            </a:extLst>
          </p:cNvPr>
          <p:cNvSpPr>
            <a:spLocks noGrp="1"/>
          </p:cNvSpPr>
          <p:nvPr>
            <p:ph type="title"/>
          </p:nvPr>
        </p:nvSpPr>
        <p:spPr/>
        <p:txBody>
          <a:bodyPr/>
          <a:lstStyle/>
          <a:p>
            <a:r>
              <a:rPr lang="en-US" dirty="0"/>
              <a:t>Positron production from 123 MeV electron</a:t>
            </a:r>
          </a:p>
        </p:txBody>
      </p:sp>
      <p:pic>
        <p:nvPicPr>
          <p:cNvPr id="4" name="Picture 4">
            <a:extLst>
              <a:ext uri="{FF2B5EF4-FFF2-40B4-BE49-F238E27FC236}">
                <a16:creationId xmlns:a16="http://schemas.microsoft.com/office/drawing/2014/main" id="{786532F0-BEAC-0B6B-67B7-264B8A61DD4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16200000">
            <a:off x="4369831" y="-1298259"/>
            <a:ext cx="4294443" cy="10059644"/>
          </a:xfrm>
        </p:spPr>
      </p:pic>
    </p:spTree>
    <p:extLst>
      <p:ext uri="{BB962C8B-B14F-4D97-AF65-F5344CB8AC3E}">
        <p14:creationId xmlns:p14="http://schemas.microsoft.com/office/powerpoint/2010/main" val="340623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2EA6-22A6-7DFE-0810-51E8A9719ACB}"/>
              </a:ext>
            </a:extLst>
          </p:cNvPr>
          <p:cNvSpPr>
            <a:spLocks noGrp="1"/>
          </p:cNvSpPr>
          <p:nvPr>
            <p:ph type="title"/>
          </p:nvPr>
        </p:nvSpPr>
        <p:spPr/>
        <p:txBody>
          <a:bodyPr/>
          <a:lstStyle/>
          <a:p>
            <a:r>
              <a:rPr lang="en-US" dirty="0"/>
              <a:t>Advantages </a:t>
            </a:r>
          </a:p>
        </p:txBody>
      </p:sp>
      <p:sp>
        <p:nvSpPr>
          <p:cNvPr id="3" name="Content Placeholder 2">
            <a:extLst>
              <a:ext uri="{FF2B5EF4-FFF2-40B4-BE49-F238E27FC236}">
                <a16:creationId xmlns:a16="http://schemas.microsoft.com/office/drawing/2014/main" id="{66B0ECEA-0DA1-E6F0-C464-12829B67C3C5}"/>
              </a:ext>
            </a:extLst>
          </p:cNvPr>
          <p:cNvSpPr>
            <a:spLocks noGrp="1"/>
          </p:cNvSpPr>
          <p:nvPr>
            <p:ph idx="1"/>
          </p:nvPr>
        </p:nvSpPr>
        <p:spPr/>
        <p:txBody>
          <a:bodyPr/>
          <a:lstStyle/>
          <a:p>
            <a:pPr lvl="0"/>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Minimal change to the existing tunnel.  No new tunnel. </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Most positron converter and </a:t>
            </a:r>
            <a:r>
              <a:rPr lang="en-US" sz="1800" kern="100" dirty="0" err="1">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beamlines</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  can be </a:t>
            </a:r>
            <a:r>
              <a:rPr lang="en-US" sz="1800" kern="100"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installed </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before  disturbing the main machine. </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lvl="0"/>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High radiation area of the positron production can be easily shielded. </a:t>
            </a:r>
          </a:p>
          <a:p>
            <a:pPr lvl="0"/>
            <a:r>
              <a:rPr lang="en-US" sz="1800" kern="100"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4339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C7A2D-780E-56B2-C49C-4E246E6B265C}"/>
              </a:ext>
            </a:extLst>
          </p:cNvPr>
          <p:cNvSpPr>
            <a:spLocks noGrp="1"/>
          </p:cNvSpPr>
          <p:nvPr>
            <p:ph type="title"/>
          </p:nvPr>
        </p:nvSpPr>
        <p:spPr/>
        <p:txBody>
          <a:bodyPr/>
          <a:lstStyle/>
          <a:p>
            <a:r>
              <a:rPr lang="en-US" dirty="0"/>
              <a:t>Variations </a:t>
            </a:r>
          </a:p>
        </p:txBody>
      </p:sp>
      <p:sp>
        <p:nvSpPr>
          <p:cNvPr id="3" name="Content Placeholder 2">
            <a:extLst>
              <a:ext uri="{FF2B5EF4-FFF2-40B4-BE49-F238E27FC236}">
                <a16:creationId xmlns:a16="http://schemas.microsoft.com/office/drawing/2014/main" id="{FC51D5B1-B9D1-5201-EB53-D0C2BDE6EA1B}"/>
              </a:ext>
            </a:extLst>
          </p:cNvPr>
          <p:cNvSpPr>
            <a:spLocks noGrp="1"/>
          </p:cNvSpPr>
          <p:nvPr>
            <p:ph idx="1"/>
          </p:nvPr>
        </p:nvSpPr>
        <p:spPr/>
        <p:txBody>
          <a:bodyPr/>
          <a:lstStyle/>
          <a:p>
            <a:pPr marL="342900" lvl="0" indent="-342900">
              <a:buFont typeface="+mj-lt"/>
              <a:buAutoNum type="arabicPeriod"/>
            </a:pP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The mA beam could be produced from a second gun before 15 degree bend or a separate parallel beam line joining before the injector booster.</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Final positron acceleration through a 60 MeV </a:t>
            </a:r>
            <a:r>
              <a:rPr lang="en-US" sz="1800" kern="100" dirty="0" err="1">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cryo</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-module or recirculating back through the second injector </a:t>
            </a:r>
            <a:r>
              <a:rPr lang="en-US" sz="1800" kern="100" dirty="0" err="1">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cryo</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-module as shown in the pictures.</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1800" kern="100" dirty="0">
                <a:solidFill>
                  <a:srgbClr val="212121"/>
                </a:solidFill>
                <a:latin typeface="Calibri" panose="020F0502020204030204" pitchFamily="34" charset="0"/>
                <a:ea typeface="Times New Roman" panose="02020603050405020304" pitchFamily="18" charset="0"/>
                <a:cs typeface="Times New Roman" panose="02020603050405020304" pitchFamily="18" charset="0"/>
              </a:rPr>
              <a:t>Ad</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ding FFA injector: There could be acceptable configuration using the same area for higher energy FFA injector.</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71414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09EED-5AC1-CB76-AA9B-E68F153306E5}"/>
              </a:ext>
            </a:extLst>
          </p:cNvPr>
          <p:cNvSpPr>
            <a:spLocks noGrp="1"/>
          </p:cNvSpPr>
          <p:nvPr>
            <p:ph type="title"/>
          </p:nvPr>
        </p:nvSpPr>
        <p:spPr/>
        <p:txBody>
          <a:bodyPr/>
          <a:lstStyle/>
          <a:p>
            <a:r>
              <a:rPr lang="en-US" dirty="0"/>
              <a:t>Some questions for the experts among us </a:t>
            </a:r>
          </a:p>
        </p:txBody>
      </p:sp>
      <p:sp>
        <p:nvSpPr>
          <p:cNvPr id="3" name="Content Placeholder 2">
            <a:extLst>
              <a:ext uri="{FF2B5EF4-FFF2-40B4-BE49-F238E27FC236}">
                <a16:creationId xmlns:a16="http://schemas.microsoft.com/office/drawing/2014/main" id="{26CC5353-B387-1EAE-475A-C9F8E84DE647}"/>
              </a:ext>
            </a:extLst>
          </p:cNvPr>
          <p:cNvSpPr>
            <a:spLocks noGrp="1"/>
          </p:cNvSpPr>
          <p:nvPr>
            <p:ph idx="1"/>
          </p:nvPr>
        </p:nvSpPr>
        <p:spPr>
          <a:xfrm>
            <a:off x="1015200" y="2228052"/>
            <a:ext cx="9586017" cy="1787833"/>
          </a:xfrm>
        </p:spPr>
        <p:txBody>
          <a:bodyPr/>
          <a:lstStyle/>
          <a:p>
            <a:pPr marL="342900" lvl="0" indent="-342900">
              <a:buFont typeface="+mj-lt"/>
              <a:buAutoNum type="arabicPeriod"/>
            </a:pP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What is the effect of bends, especially 180 degree bend, on energy spread and polarization degradation? (Some estimates and numbers please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t>
            </a:r>
          </a:p>
          <a:p>
            <a:pPr marL="342900" lvl="0" indent="-342900">
              <a:buFont typeface="+mj-lt"/>
              <a:buAutoNum type="arabicPeriod"/>
            </a:pP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Does it help </a:t>
            </a:r>
            <a:r>
              <a:rPr lang="en-US" sz="1800" kern="10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the final positron </a:t>
            </a:r>
            <a:r>
              <a:rPr lang="en-US" sz="1800" kern="100" dirty="0">
                <a:solidFill>
                  <a:srgbClr val="212121"/>
                </a:solidFill>
                <a:effectLst/>
                <a:latin typeface="Calibri" panose="020F0502020204030204" pitchFamily="34" charset="0"/>
                <a:ea typeface="Times New Roman" panose="02020603050405020304" pitchFamily="18" charset="0"/>
                <a:cs typeface="Times New Roman" panose="02020603050405020304" pitchFamily="18" charset="0"/>
              </a:rPr>
              <a:t>polarization if we produce positrons after the 180 bend?</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6001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8</Slides>
  <Notes>0</Notes>
  <HiddenSlides>0</HiddenSlide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Positron production in North Access Building area </vt:lpstr>
      <vt:lpstr>The idea:</vt:lpstr>
      <vt:lpstr>Let’s look at this area:</vt:lpstr>
      <vt:lpstr>Present Injector Config.</vt:lpstr>
      <vt:lpstr>Positron production from 123 MeV electron</vt:lpstr>
      <vt:lpstr>Advantages </vt:lpstr>
      <vt:lpstr>Variations </vt:lpstr>
      <vt:lpstr>Some questions for the experts among us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Reza Kazimi</dc:creator>
  <cp:lastModifiedBy>Reza Kazimi</cp:lastModifiedBy>
  <cp:revision>4</cp:revision>
  <dcterms:created xsi:type="dcterms:W3CDTF">2023-11-13T00:35:21Z</dcterms:created>
  <dcterms:modified xsi:type="dcterms:W3CDTF">2023-11-15T09:51:21Z</dcterms:modified>
</cp:coreProperties>
</file>