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0" autoAdjust="0"/>
    <p:restoredTop sz="94701"/>
  </p:normalViewPr>
  <p:slideViewPr>
    <p:cSldViewPr snapToGrid="0" snapToObjects="1" showGuides="1">
      <p:cViewPr>
        <p:scale>
          <a:sx n="20" d="100"/>
          <a:sy n="20" d="100"/>
        </p:scale>
        <p:origin x="2232" y="2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6"/>
            <a:ext cx="74066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6"/>
            <a:ext cx="216712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3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972E-C4FA-D34A-A6EB-90345745BC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CA7E-0328-6E45-9C99-A523920FBB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" y="45358"/>
            <a:ext cx="2942470" cy="2971531"/>
          </a:xfrm>
          <a:prstGeom prst="rect">
            <a:avLst/>
          </a:prstGeom>
          <a:effectLst/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3108E2-8D2D-A7DF-2D28-892011AEEB8D}"/>
              </a:ext>
            </a:extLst>
          </p:cNvPr>
          <p:cNvSpPr/>
          <p:nvPr/>
        </p:nvSpPr>
        <p:spPr>
          <a:xfrm>
            <a:off x="3951514" y="3853523"/>
            <a:ext cx="24623485" cy="6758518"/>
          </a:xfrm>
          <a:prstGeom prst="roundRect">
            <a:avLst>
              <a:gd name="adj" fmla="val 1060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ctr"/>
          <a:lstStyle/>
          <a:p>
            <a:pPr algn="just">
              <a:lnSpc>
                <a:spcPts val="6000"/>
              </a:lnSpc>
              <a:spcAft>
                <a:spcPts val="600"/>
              </a:spcAft>
            </a:pPr>
            <a:r>
              <a:rPr lang="en-US" sz="4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6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design of the capture cavities for a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(CW) polarized positron beam for the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 Accelerator Facility (CEBAF) up-grade at Jefferson Lab is presented. A chain of standing wave multi-cell copper cavities inside a solenoid channel are selected to capture positrons in CW mode. The cavity shunt impedance is surveyed by tuning the cavity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considering accommodating large phase space distribution positron beams with large beam pipe radius while ensuring a large enough passband mode separation. The RF field wall loss power and maximum wall loss power density are considered in cavity and waveguide design. A range of design parameters are given for larger system optimization when the capture cavities are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thermal calculation and beam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next phase of work.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B897AEE-A218-425A-ABA3-E09AE29F408D}"/>
              </a:ext>
            </a:extLst>
          </p:cNvPr>
          <p:cNvSpPr/>
          <p:nvPr/>
        </p:nvSpPr>
        <p:spPr>
          <a:xfrm>
            <a:off x="1477103" y="36470031"/>
            <a:ext cx="30063363" cy="3980785"/>
          </a:xfrm>
          <a:prstGeom prst="roundRect">
            <a:avLst>
              <a:gd name="adj" fmla="val 12321"/>
            </a:avLst>
          </a:prstGeom>
          <a:noFill/>
          <a:effectLst>
            <a:outerShdw blurRad="40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just">
              <a:lnSpc>
                <a:spcPts val="6000"/>
              </a:lnSpc>
              <a:spcAft>
                <a:spcPts val="1200"/>
              </a:spcAft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  <a:p>
            <a:pPr algn="just">
              <a:lnSpc>
                <a:spcPts val="60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parameter survey for two types of standing wave capture cavities has been performed for CW positron source.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is a continuous trade-off between iris radius (transverse acceptance of the positrons) and gradient (energy acceptance). At small radii the nose-cone cavity is more efficient, at larger radius the simple iris cavity is sufficient. This parameterization can now be used in the capture dynamics simulations and thermal analysis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total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BAF in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next phase of work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F162B-A4E3-08F7-2FA3-A162E904C5A9}"/>
              </a:ext>
            </a:extLst>
          </p:cNvPr>
          <p:cNvSpPr txBox="1"/>
          <p:nvPr/>
        </p:nvSpPr>
        <p:spPr>
          <a:xfrm>
            <a:off x="2738843" y="684386"/>
            <a:ext cx="2839563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Cavities for the CW Polarized Positron Source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8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Grames, N. Raut, R. Rimmer, Y. Roblin, A. Ushakov, H. Wang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Jefferson National Accelerator Facility, Newport News, VA 23606, USA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82E28-B4B0-B640-FE6F-01571AA67463}"/>
              </a:ext>
            </a:extLst>
          </p:cNvPr>
          <p:cNvSpPr txBox="1"/>
          <p:nvPr/>
        </p:nvSpPr>
        <p:spPr>
          <a:xfrm>
            <a:off x="890954" y="40564874"/>
            <a:ext cx="31153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This work is supported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U.S. DOE, Office of Science, Office of Nuclear Physics, contract DE-AC05-06OR23177.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49434" y="10964506"/>
            <a:ext cx="4859022" cy="4268501"/>
            <a:chOff x="1618770" y="10964506"/>
            <a:chExt cx="4859022" cy="4268501"/>
          </a:xfrm>
        </p:grpSpPr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65786" y="10964506"/>
              <a:ext cx="2322422" cy="372551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618770" y="14586676"/>
              <a:ext cx="48590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Type </a:t>
              </a:r>
              <a:r>
                <a:rPr lang="en-US" sz="3600" dirty="0" smtClean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A, simple iris shape</a:t>
              </a:r>
              <a:endParaRPr lang="en-US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175256" y="11081251"/>
            <a:ext cx="4756238" cy="4183010"/>
            <a:chOff x="5122855" y="11165336"/>
            <a:chExt cx="4756238" cy="4183010"/>
          </a:xfrm>
        </p:grpSpPr>
        <p:pic>
          <p:nvPicPr>
            <p:cNvPr id="11" name="Picture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70764" y="11165336"/>
              <a:ext cx="2541905" cy="352468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22855" y="14702015"/>
              <a:ext cx="47562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Type </a:t>
              </a:r>
              <a:r>
                <a:rPr lang="en-US" sz="3600" dirty="0" smtClean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B, nose cone shape</a:t>
              </a:r>
              <a:endParaRPr lang="en-US" sz="3600" dirty="0"/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6"/>
          <a:srcRect t="38574"/>
          <a:stretch/>
        </p:blipFill>
        <p:spPr bwMode="auto">
          <a:xfrm>
            <a:off x="2738843" y="16422324"/>
            <a:ext cx="10043467" cy="2786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7"/>
          <a:srcRect b="968"/>
          <a:stretch/>
        </p:blipFill>
        <p:spPr>
          <a:xfrm>
            <a:off x="13731140" y="16471521"/>
            <a:ext cx="7644471" cy="277949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/>
          <a:stretch>
            <a:fillRect/>
          </a:stretch>
        </p:blipFill>
        <p:spPr>
          <a:xfrm>
            <a:off x="15736379" y="19971197"/>
            <a:ext cx="3715476" cy="24818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738843" y="23403884"/>
            <a:ext cx="8341392" cy="5783224"/>
            <a:chOff x="2865786" y="18145033"/>
            <a:chExt cx="8341392" cy="5783224"/>
          </a:xfrm>
        </p:grpSpPr>
        <p:pic>
          <p:nvPicPr>
            <p:cNvPr id="18" name="Picture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865786" y="18145033"/>
              <a:ext cx="8341392" cy="504153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244499" y="23281926"/>
              <a:ext cx="55839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Shunt impedance, type A cell</a:t>
              </a:r>
              <a:endParaRPr lang="en-US" sz="36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119798" y="23510150"/>
            <a:ext cx="8132599" cy="5676957"/>
            <a:chOff x="13246741" y="18251299"/>
            <a:chExt cx="8132599" cy="5676957"/>
          </a:xfrm>
        </p:grpSpPr>
        <p:sp>
          <p:nvSpPr>
            <p:cNvPr id="21" name="Rectangle 20"/>
            <p:cNvSpPr/>
            <p:nvPr/>
          </p:nvSpPr>
          <p:spPr>
            <a:xfrm>
              <a:off x="14765121" y="23281925"/>
              <a:ext cx="55839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Shunt impedance, type </a:t>
              </a:r>
              <a:r>
                <a:rPr lang="en-US" sz="3600" smtClean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cell</a:t>
              </a:r>
              <a:endParaRPr lang="en-US" sz="3600"/>
            </a:p>
          </p:txBody>
        </p:sp>
        <p:pic>
          <p:nvPicPr>
            <p:cNvPr id="22" name="Picture 2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3246741" y="18251299"/>
              <a:ext cx="8132599" cy="49352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2059262" y="23510150"/>
            <a:ext cx="9354261" cy="5626829"/>
            <a:chOff x="22186205" y="18251299"/>
            <a:chExt cx="9354261" cy="5626829"/>
          </a:xfrm>
        </p:grpSpPr>
        <p:pic>
          <p:nvPicPr>
            <p:cNvPr id="25" name="Picture 24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2186205" y="18251299"/>
              <a:ext cx="8515520" cy="493527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2441128" y="23231797"/>
              <a:ext cx="90993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Shunt impedance vs equator radius, type B cell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863881" y="30213611"/>
            <a:ext cx="9195381" cy="6100075"/>
            <a:chOff x="12863881" y="29201244"/>
            <a:chExt cx="9195381" cy="6100075"/>
          </a:xfrm>
        </p:grpSpPr>
        <p:pic>
          <p:nvPicPr>
            <p:cNvPr id="28" name="Picture 27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2863881" y="29201244"/>
              <a:ext cx="8388516" cy="53918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2947919" y="34654988"/>
              <a:ext cx="91113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Mode separation near </a:t>
              </a:r>
              <a:r>
                <a:rPr lang="en-US" sz="360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mode, type B cavity</a:t>
              </a:r>
              <a:endParaRPr lang="en-US" sz="36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65695" y="30213611"/>
            <a:ext cx="9111343" cy="6127205"/>
            <a:chOff x="2465695" y="29201244"/>
            <a:chExt cx="9111343" cy="612720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65695" y="29201244"/>
              <a:ext cx="8614540" cy="540320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465695" y="34682118"/>
              <a:ext cx="91113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Mode separation near </a:t>
              </a:r>
              <a:r>
                <a:rPr lang="en-US" sz="3600"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mode, type </a:t>
              </a:r>
              <a:r>
                <a:rPr lang="en-US" sz="3600" smtClean="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600"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cavity</a:t>
              </a:r>
              <a:endParaRPr lang="en-US" sz="360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710295" y="75942"/>
            <a:ext cx="226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MOPC51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22324441" y="11824647"/>
            <a:ext cx="8250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cell shapes are used for the survey for the shunt impedance and mode separation optimization. 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0336" y="20182050"/>
            <a:ext cx="2914650" cy="2476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67258" y="30471907"/>
            <a:ext cx="4364706" cy="33586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2324441" y="16693322"/>
            <a:ext cx="8250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11-cell cavity with tentative FPC, the end cells and center cell are tuned to get leveled electric field on axis.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324441" y="20461550"/>
            <a:ext cx="8250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3-resonantor inner cell structures used for the geometry parameter scanning, shunt impedance and mode separation are shown in figures below.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324441" y="34236194"/>
            <a:ext cx="8250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promising cell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61631"/>
      </p:ext>
    </p:extLst>
  </p:cSld>
  <p:clrMapOvr>
    <a:masterClrMapping/>
  </p:clrMapOvr>
</p:sld>
</file>

<file path=ppt/theme/theme1.xml><?xml version="1.0" encoding="utf-8"?>
<a:theme xmlns:a="http://schemas.openxmlformats.org/drawingml/2006/main" name="36x48pos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36x48posterTemplate</Template>
  <TotalTime>9854</TotalTime>
  <Words>424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</vt:lpstr>
      <vt:lpstr>Times New Roman</vt:lpstr>
      <vt:lpstr>36x48posterTemplate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Gianluigi Ciovati</dc:creator>
  <cp:lastModifiedBy>Shaoheng Wang</cp:lastModifiedBy>
  <cp:revision>87</cp:revision>
  <dcterms:created xsi:type="dcterms:W3CDTF">2014-06-06T20:44:19Z</dcterms:created>
  <dcterms:modified xsi:type="dcterms:W3CDTF">2024-05-10T16:52:51Z</dcterms:modified>
</cp:coreProperties>
</file>