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07" r:id="rId3"/>
    <p:sldId id="294" r:id="rId4"/>
    <p:sldId id="295" r:id="rId5"/>
    <p:sldId id="296" r:id="rId6"/>
    <p:sldId id="297" r:id="rId7"/>
    <p:sldId id="299" r:id="rId8"/>
    <p:sldId id="306" r:id="rId9"/>
    <p:sldId id="298" r:id="rId10"/>
    <p:sldId id="293" r:id="rId11"/>
    <p:sldId id="301" r:id="rId12"/>
    <p:sldId id="302" r:id="rId13"/>
    <p:sldId id="303" r:id="rId14"/>
    <p:sldId id="304" r:id="rId15"/>
    <p:sldId id="305" r:id="rId16"/>
    <p:sldId id="257" r:id="rId17"/>
    <p:sldId id="258" r:id="rId18"/>
    <p:sldId id="260" r:id="rId19"/>
    <p:sldId id="264" r:id="rId20"/>
    <p:sldId id="283" r:id="rId21"/>
    <p:sldId id="281" r:id="rId22"/>
    <p:sldId id="290"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1"/>
    <p:restoredTop sz="96208"/>
  </p:normalViewPr>
  <p:slideViewPr>
    <p:cSldViewPr snapToGrid="0" snapToObjects="1">
      <p:cViewPr varScale="1">
        <p:scale>
          <a:sx n="126" d="100"/>
          <a:sy n="126" d="100"/>
        </p:scale>
        <p:origin x="216"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9082F-9E95-E646-B0DC-3B18E6F0AC33}" type="datetimeFigureOut">
              <a:rPr lang="en-US" smtClean="0"/>
              <a:t>6/28/21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08115-81D9-194C-A6FE-531AC8561359}" type="slidenum">
              <a:rPr lang="en-US" smtClean="0"/>
              <a:t>‹#›</a:t>
            </a:fld>
            <a:endParaRPr lang="en-US"/>
          </a:p>
        </p:txBody>
      </p:sp>
    </p:spTree>
    <p:extLst>
      <p:ext uri="{BB962C8B-B14F-4D97-AF65-F5344CB8AC3E}">
        <p14:creationId xmlns:p14="http://schemas.microsoft.com/office/powerpoint/2010/main" val="80842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123B12-5BE2-F945-9907-47611E5A0A83}"/>
              </a:ext>
            </a:extLst>
          </p:cNvPr>
          <p:cNvSpPr txBox="1">
            <a:spLocks noGrp="1"/>
          </p:cNvSpPr>
          <p:nvPr>
            <p:ph type="sldNum" sz="quarter" idx="5"/>
          </p:nvPr>
        </p:nvSpPr>
        <p:spPr>
          <a:ln/>
        </p:spPr>
        <p:txBody>
          <a:bodyPr lIns="0" tIns="0" rIns="0" bIns="0" anchor="b" anchorCtr="0">
            <a:spAutoFit/>
          </a:bodyPr>
          <a:lstStyle/>
          <a:p>
            <a:pPr lvl="0"/>
            <a:fld id="{6FBDD005-5647-E84F-A275-C269BEC5C6C4}" type="slidenum">
              <a:t>16</a:t>
            </a:fld>
            <a:endParaRPr lang="en-US"/>
          </a:p>
        </p:txBody>
      </p:sp>
      <p:sp>
        <p:nvSpPr>
          <p:cNvPr id="2" name="Slide Image Placeholder 1">
            <a:extLst>
              <a:ext uri="{FF2B5EF4-FFF2-40B4-BE49-F238E27FC236}">
                <a16:creationId xmlns:a16="http://schemas.microsoft.com/office/drawing/2014/main" id="{A770FCAC-9F98-6D4B-BEE9-2F7006CCD4D4}"/>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48C5F8B-7A13-A04A-89FF-1FA65FE341CD}"/>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70726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1EB9C7-5982-394A-990E-BD39E67CAB7F}"/>
              </a:ext>
            </a:extLst>
          </p:cNvPr>
          <p:cNvSpPr txBox="1">
            <a:spLocks noGrp="1"/>
          </p:cNvSpPr>
          <p:nvPr>
            <p:ph type="sldNum" sz="quarter" idx="5"/>
          </p:nvPr>
        </p:nvSpPr>
        <p:spPr>
          <a:ln/>
        </p:spPr>
        <p:txBody>
          <a:bodyPr lIns="0" tIns="0" rIns="0" bIns="0" anchor="b" anchorCtr="0">
            <a:spAutoFit/>
          </a:bodyPr>
          <a:lstStyle/>
          <a:p>
            <a:pPr lvl="0"/>
            <a:fld id="{4C5356D6-F4FC-0242-AA65-C754F82863F3}" type="slidenum">
              <a:t>17</a:t>
            </a:fld>
            <a:endParaRPr lang="en-US"/>
          </a:p>
        </p:txBody>
      </p:sp>
      <p:sp>
        <p:nvSpPr>
          <p:cNvPr id="2" name="Slide Image Placeholder 1">
            <a:extLst>
              <a:ext uri="{FF2B5EF4-FFF2-40B4-BE49-F238E27FC236}">
                <a16:creationId xmlns:a16="http://schemas.microsoft.com/office/drawing/2014/main" id="{489D3647-2161-8847-A7FC-D22EC06DDC78}"/>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45AB352-53F0-B949-9C81-AF3CA63768C4}"/>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12465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7413-ABED-834A-9191-7A81530AB0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7FEAF-BF7A-9041-8EA7-64B58766A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BA3B8-32EE-F446-A3C9-E874493C41A4}"/>
              </a:ext>
            </a:extLst>
          </p:cNvPr>
          <p:cNvSpPr>
            <a:spLocks noGrp="1"/>
          </p:cNvSpPr>
          <p:nvPr>
            <p:ph type="dt" sz="half" idx="10"/>
          </p:nvPr>
        </p:nvSpPr>
        <p:spPr/>
        <p:txBody>
          <a:bodyPr/>
          <a:lstStyle/>
          <a:p>
            <a:fld id="{A87F6AE7-5FC3-1741-AF53-3EBA09AA5411}" type="datetime1">
              <a:rPr lang="en-US" smtClean="0"/>
              <a:t>6/28/21</a:t>
            </a:fld>
            <a:endParaRPr lang="en-US"/>
          </a:p>
        </p:txBody>
      </p:sp>
      <p:sp>
        <p:nvSpPr>
          <p:cNvPr id="5" name="Footer Placeholder 4">
            <a:extLst>
              <a:ext uri="{FF2B5EF4-FFF2-40B4-BE49-F238E27FC236}">
                <a16:creationId xmlns:a16="http://schemas.microsoft.com/office/drawing/2014/main" id="{A3DD95A2-BC3D-3144-BD49-4A2A80406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80406-91A0-0A47-8F8E-B0ED4025E9AA}"/>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54177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25BD-1A77-7C4F-A852-0E12DDA1D8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CBDC8-6B4F-6C4B-8F78-A5B19F816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F214B-C29B-F54A-B7F4-7643A78A3C97}"/>
              </a:ext>
            </a:extLst>
          </p:cNvPr>
          <p:cNvSpPr>
            <a:spLocks noGrp="1"/>
          </p:cNvSpPr>
          <p:nvPr>
            <p:ph type="dt" sz="half" idx="10"/>
          </p:nvPr>
        </p:nvSpPr>
        <p:spPr/>
        <p:txBody>
          <a:bodyPr/>
          <a:lstStyle/>
          <a:p>
            <a:fld id="{0A72DE99-446D-8443-A0C8-B82A53CA9EB4}" type="datetime1">
              <a:rPr lang="en-US" smtClean="0"/>
              <a:t>6/28/21</a:t>
            </a:fld>
            <a:endParaRPr lang="en-US"/>
          </a:p>
        </p:txBody>
      </p:sp>
      <p:sp>
        <p:nvSpPr>
          <p:cNvPr id="5" name="Footer Placeholder 4">
            <a:extLst>
              <a:ext uri="{FF2B5EF4-FFF2-40B4-BE49-F238E27FC236}">
                <a16:creationId xmlns:a16="http://schemas.microsoft.com/office/drawing/2014/main" id="{5B5A6842-3312-4B46-9526-3A184AA78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99027-23F1-0442-A367-FE3B360110AF}"/>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25200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6EED5-6DC9-C34F-97C5-8FD0E7818D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4C6D86-3E82-3D48-A370-EF446057C6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45157-EC1B-3E4C-9105-675359525EDD}"/>
              </a:ext>
            </a:extLst>
          </p:cNvPr>
          <p:cNvSpPr>
            <a:spLocks noGrp="1"/>
          </p:cNvSpPr>
          <p:nvPr>
            <p:ph type="dt" sz="half" idx="10"/>
          </p:nvPr>
        </p:nvSpPr>
        <p:spPr/>
        <p:txBody>
          <a:bodyPr/>
          <a:lstStyle/>
          <a:p>
            <a:fld id="{40819665-EFC3-2C44-B08E-6E936BF45637}" type="datetime1">
              <a:rPr lang="en-US" smtClean="0"/>
              <a:t>6/28/21</a:t>
            </a:fld>
            <a:endParaRPr lang="en-US"/>
          </a:p>
        </p:txBody>
      </p:sp>
      <p:sp>
        <p:nvSpPr>
          <p:cNvPr id="5" name="Footer Placeholder 4">
            <a:extLst>
              <a:ext uri="{FF2B5EF4-FFF2-40B4-BE49-F238E27FC236}">
                <a16:creationId xmlns:a16="http://schemas.microsoft.com/office/drawing/2014/main" id="{49E36E7F-6266-4B4F-B338-59698B035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4972-BDF9-A144-918D-781437939599}"/>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231435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CFB-DF02-F943-814D-B8B54FBF7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BE8C5-D70B-A346-8078-C82940BB1A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843EA-A2EC-B941-A572-9355CC2B1563}"/>
              </a:ext>
            </a:extLst>
          </p:cNvPr>
          <p:cNvSpPr>
            <a:spLocks noGrp="1"/>
          </p:cNvSpPr>
          <p:nvPr>
            <p:ph type="dt" sz="half" idx="10"/>
          </p:nvPr>
        </p:nvSpPr>
        <p:spPr/>
        <p:txBody>
          <a:bodyPr/>
          <a:lstStyle/>
          <a:p>
            <a:fld id="{ABB752B5-7FFF-2547-8A1B-07761376C8AA}" type="datetime1">
              <a:rPr lang="en-US" smtClean="0"/>
              <a:t>6/28/21</a:t>
            </a:fld>
            <a:endParaRPr lang="en-US"/>
          </a:p>
        </p:txBody>
      </p:sp>
      <p:sp>
        <p:nvSpPr>
          <p:cNvPr id="5" name="Footer Placeholder 4">
            <a:extLst>
              <a:ext uri="{FF2B5EF4-FFF2-40B4-BE49-F238E27FC236}">
                <a16:creationId xmlns:a16="http://schemas.microsoft.com/office/drawing/2014/main" id="{395B9269-2FFC-B641-B753-83F89793B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339AD-5670-C54B-9725-D980BEDE7C26}"/>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8030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DE43-7B3E-C449-B52F-05B51B2A7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43DDB-4F3D-AB40-808A-2E134FAED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93B40B-5129-5842-9935-BB97514D4224}"/>
              </a:ext>
            </a:extLst>
          </p:cNvPr>
          <p:cNvSpPr>
            <a:spLocks noGrp="1"/>
          </p:cNvSpPr>
          <p:nvPr>
            <p:ph type="dt" sz="half" idx="10"/>
          </p:nvPr>
        </p:nvSpPr>
        <p:spPr/>
        <p:txBody>
          <a:bodyPr/>
          <a:lstStyle/>
          <a:p>
            <a:fld id="{535D11A6-F3BD-FF4B-8ACB-525CF3AFB514}" type="datetime1">
              <a:rPr lang="en-US" smtClean="0"/>
              <a:t>6/28/21</a:t>
            </a:fld>
            <a:endParaRPr lang="en-US"/>
          </a:p>
        </p:txBody>
      </p:sp>
      <p:sp>
        <p:nvSpPr>
          <p:cNvPr id="5" name="Footer Placeholder 4">
            <a:extLst>
              <a:ext uri="{FF2B5EF4-FFF2-40B4-BE49-F238E27FC236}">
                <a16:creationId xmlns:a16="http://schemas.microsoft.com/office/drawing/2014/main" id="{FE496DA1-5590-3541-8821-C11F8D729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DE4AA-B308-B64D-87E7-84CB9E071B96}"/>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973021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4D4C-029F-764A-972F-69E18FCAD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0C583-85AB-0A4E-8A19-B8145283F8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50AE05-909D-B743-823C-46EE356AF2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19D210-FAC5-B044-954E-5CBF3947EF19}"/>
              </a:ext>
            </a:extLst>
          </p:cNvPr>
          <p:cNvSpPr>
            <a:spLocks noGrp="1"/>
          </p:cNvSpPr>
          <p:nvPr>
            <p:ph type="dt" sz="half" idx="10"/>
          </p:nvPr>
        </p:nvSpPr>
        <p:spPr/>
        <p:txBody>
          <a:bodyPr/>
          <a:lstStyle/>
          <a:p>
            <a:fld id="{53D6D951-D083-D94B-9229-86E049092D5D}" type="datetime1">
              <a:rPr lang="en-US" smtClean="0"/>
              <a:t>6/28/21</a:t>
            </a:fld>
            <a:endParaRPr lang="en-US"/>
          </a:p>
        </p:txBody>
      </p:sp>
      <p:sp>
        <p:nvSpPr>
          <p:cNvPr id="6" name="Footer Placeholder 5">
            <a:extLst>
              <a:ext uri="{FF2B5EF4-FFF2-40B4-BE49-F238E27FC236}">
                <a16:creationId xmlns:a16="http://schemas.microsoft.com/office/drawing/2014/main" id="{3B82FA12-9761-AB43-8373-269ED5235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197CC-1877-0341-BE6B-3552088807A7}"/>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292238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D278-8A14-BF4F-A469-7EFC35DC07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D4A5A-244C-4B44-BD4D-132170CC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A2A3-FDE5-AB49-8C49-B1FA127097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B407A4-ED83-2D4C-8BA0-8363FF087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3A3766-0825-9340-8EBD-F1BD860C44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AA641F-C447-BB43-9773-7670B790CE93}"/>
              </a:ext>
            </a:extLst>
          </p:cNvPr>
          <p:cNvSpPr>
            <a:spLocks noGrp="1"/>
          </p:cNvSpPr>
          <p:nvPr>
            <p:ph type="dt" sz="half" idx="10"/>
          </p:nvPr>
        </p:nvSpPr>
        <p:spPr/>
        <p:txBody>
          <a:bodyPr/>
          <a:lstStyle/>
          <a:p>
            <a:fld id="{9EAB7C5F-79C8-F74D-A41C-4670BED0A78D}" type="datetime1">
              <a:rPr lang="en-US" smtClean="0"/>
              <a:t>6/28/21</a:t>
            </a:fld>
            <a:endParaRPr lang="en-US"/>
          </a:p>
        </p:txBody>
      </p:sp>
      <p:sp>
        <p:nvSpPr>
          <p:cNvPr id="8" name="Footer Placeholder 7">
            <a:extLst>
              <a:ext uri="{FF2B5EF4-FFF2-40B4-BE49-F238E27FC236}">
                <a16:creationId xmlns:a16="http://schemas.microsoft.com/office/drawing/2014/main" id="{C3EC3198-479F-0441-990E-2EE7AFE549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77F7BB-2DC3-6146-8535-7CB00E0B9D29}"/>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7831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1DB8-ACE7-E048-B399-AFFA3A0E41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F3C35-0470-7848-AFA2-7DCBD784FE77}"/>
              </a:ext>
            </a:extLst>
          </p:cNvPr>
          <p:cNvSpPr>
            <a:spLocks noGrp="1"/>
          </p:cNvSpPr>
          <p:nvPr>
            <p:ph type="dt" sz="half" idx="10"/>
          </p:nvPr>
        </p:nvSpPr>
        <p:spPr/>
        <p:txBody>
          <a:bodyPr/>
          <a:lstStyle/>
          <a:p>
            <a:fld id="{2AF2EA01-8F85-2142-B054-AA3A7EC5D5E6}" type="datetime1">
              <a:rPr lang="en-US" smtClean="0"/>
              <a:t>6/28/21</a:t>
            </a:fld>
            <a:endParaRPr lang="en-US"/>
          </a:p>
        </p:txBody>
      </p:sp>
      <p:sp>
        <p:nvSpPr>
          <p:cNvPr id="4" name="Footer Placeholder 3">
            <a:extLst>
              <a:ext uri="{FF2B5EF4-FFF2-40B4-BE49-F238E27FC236}">
                <a16:creationId xmlns:a16="http://schemas.microsoft.com/office/drawing/2014/main" id="{A54E38EE-F3F0-C448-AB90-8AACFF15E9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588E09-4209-A94B-B827-2574E5421305}"/>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8840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65E39-CD2E-A041-95A6-E49FC796FD9E}"/>
              </a:ext>
            </a:extLst>
          </p:cNvPr>
          <p:cNvSpPr>
            <a:spLocks noGrp="1"/>
          </p:cNvSpPr>
          <p:nvPr>
            <p:ph type="dt" sz="half" idx="10"/>
          </p:nvPr>
        </p:nvSpPr>
        <p:spPr/>
        <p:txBody>
          <a:bodyPr/>
          <a:lstStyle/>
          <a:p>
            <a:fld id="{2D7E2150-2199-3A42-9CD6-FD15BC13321D}" type="datetime1">
              <a:rPr lang="en-US" smtClean="0"/>
              <a:t>6/28/21</a:t>
            </a:fld>
            <a:endParaRPr lang="en-US"/>
          </a:p>
        </p:txBody>
      </p:sp>
      <p:sp>
        <p:nvSpPr>
          <p:cNvPr id="3" name="Footer Placeholder 2">
            <a:extLst>
              <a:ext uri="{FF2B5EF4-FFF2-40B4-BE49-F238E27FC236}">
                <a16:creationId xmlns:a16="http://schemas.microsoft.com/office/drawing/2014/main" id="{C8E37135-A8AB-724F-ADB3-D81DB54B23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FD5C35-1C01-A049-8E34-00171C43AEB1}"/>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174085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1707-A1FD-864A-9EF2-DFACDCF55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1C3C9-E204-984C-AA97-0C011935C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66526-530B-ED40-9966-AF31819E4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74B24-E6D5-D941-9424-F43D1F3E16D9}"/>
              </a:ext>
            </a:extLst>
          </p:cNvPr>
          <p:cNvSpPr>
            <a:spLocks noGrp="1"/>
          </p:cNvSpPr>
          <p:nvPr>
            <p:ph type="dt" sz="half" idx="10"/>
          </p:nvPr>
        </p:nvSpPr>
        <p:spPr/>
        <p:txBody>
          <a:bodyPr/>
          <a:lstStyle/>
          <a:p>
            <a:fld id="{D6779E11-C925-4D46-A0FD-12E652C6AEF3}" type="datetime1">
              <a:rPr lang="en-US" smtClean="0"/>
              <a:t>6/28/21</a:t>
            </a:fld>
            <a:endParaRPr lang="en-US"/>
          </a:p>
        </p:txBody>
      </p:sp>
      <p:sp>
        <p:nvSpPr>
          <p:cNvPr id="6" name="Footer Placeholder 5">
            <a:extLst>
              <a:ext uri="{FF2B5EF4-FFF2-40B4-BE49-F238E27FC236}">
                <a16:creationId xmlns:a16="http://schemas.microsoft.com/office/drawing/2014/main" id="{8E71EA3D-447E-5D41-A2BF-71FEC5906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358F5-B464-F842-A827-A9D712193E90}"/>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212680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C15C-A505-664A-949C-60922DF7C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8B6FE-4869-E745-8F65-102971075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50D294-94CB-204D-9F20-2008F972C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EB64D-5ED7-1843-947A-F85BD5B19B69}"/>
              </a:ext>
            </a:extLst>
          </p:cNvPr>
          <p:cNvSpPr>
            <a:spLocks noGrp="1"/>
          </p:cNvSpPr>
          <p:nvPr>
            <p:ph type="dt" sz="half" idx="10"/>
          </p:nvPr>
        </p:nvSpPr>
        <p:spPr/>
        <p:txBody>
          <a:bodyPr/>
          <a:lstStyle/>
          <a:p>
            <a:fld id="{8DF0B6D4-8031-434E-B291-C9B23B5ADDE4}" type="datetime1">
              <a:rPr lang="en-US" smtClean="0"/>
              <a:t>6/28/21</a:t>
            </a:fld>
            <a:endParaRPr lang="en-US"/>
          </a:p>
        </p:txBody>
      </p:sp>
      <p:sp>
        <p:nvSpPr>
          <p:cNvPr id="6" name="Footer Placeholder 5">
            <a:extLst>
              <a:ext uri="{FF2B5EF4-FFF2-40B4-BE49-F238E27FC236}">
                <a16:creationId xmlns:a16="http://schemas.microsoft.com/office/drawing/2014/main" id="{328C51FB-E4B1-6D4D-83CC-8EB0A2D26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9F6F7-4F18-5340-9616-83C8F06AF640}"/>
              </a:ext>
            </a:extLst>
          </p:cNvPr>
          <p:cNvSpPr>
            <a:spLocks noGrp="1"/>
          </p:cNvSpPr>
          <p:nvPr>
            <p:ph type="sldNum" sz="quarter" idx="12"/>
          </p:nvPr>
        </p:nvSpPr>
        <p:spPr/>
        <p:txBody>
          <a:bodyPr/>
          <a:lstStyle/>
          <a:p>
            <a:fld id="{88605E41-BB8B-F941-8257-5C96BAD08311}" type="slidenum">
              <a:rPr lang="en-US" smtClean="0"/>
              <a:t>‹#›</a:t>
            </a:fld>
            <a:endParaRPr lang="en-US"/>
          </a:p>
        </p:txBody>
      </p:sp>
    </p:spTree>
    <p:extLst>
      <p:ext uri="{BB962C8B-B14F-4D97-AF65-F5344CB8AC3E}">
        <p14:creationId xmlns:p14="http://schemas.microsoft.com/office/powerpoint/2010/main" val="33707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E86F2-A2E2-4542-A0CD-AB1B4AEAF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A2613E-C650-CA4A-A05A-4968E21283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31B7D-7DFD-C849-8095-E4A14A026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A2806-7DEC-8140-BFA4-80762BA34EAB}" type="datetime1">
              <a:rPr lang="en-US" smtClean="0"/>
              <a:t>6/28/21</a:t>
            </a:fld>
            <a:endParaRPr lang="en-US"/>
          </a:p>
        </p:txBody>
      </p:sp>
      <p:sp>
        <p:nvSpPr>
          <p:cNvPr id="5" name="Footer Placeholder 4">
            <a:extLst>
              <a:ext uri="{FF2B5EF4-FFF2-40B4-BE49-F238E27FC236}">
                <a16:creationId xmlns:a16="http://schemas.microsoft.com/office/drawing/2014/main" id="{916788D1-88B0-CE43-8CB8-00B48893E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AE342-1739-EC4A-B52C-720E172BC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05E41-BB8B-F941-8257-5C96BAD08311}" type="slidenum">
              <a:rPr lang="en-US" smtClean="0"/>
              <a:t>‹#›</a:t>
            </a:fld>
            <a:endParaRPr lang="en-US"/>
          </a:p>
        </p:txBody>
      </p:sp>
    </p:spTree>
    <p:extLst>
      <p:ext uri="{BB962C8B-B14F-4D97-AF65-F5344CB8AC3E}">
        <p14:creationId xmlns:p14="http://schemas.microsoft.com/office/powerpoint/2010/main" val="13214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363A-592B-7643-B747-A83FF5D31F3C}"/>
              </a:ext>
            </a:extLst>
          </p:cNvPr>
          <p:cNvSpPr>
            <a:spLocks noGrp="1"/>
          </p:cNvSpPr>
          <p:nvPr>
            <p:ph type="ctrTitle"/>
          </p:nvPr>
        </p:nvSpPr>
        <p:spPr/>
        <p:txBody>
          <a:bodyPr/>
          <a:lstStyle/>
          <a:p>
            <a:r>
              <a:rPr lang="en-US" dirty="0"/>
              <a:t>Laser safety training </a:t>
            </a:r>
            <a:br>
              <a:rPr lang="en-US" dirty="0"/>
            </a:br>
            <a:r>
              <a:rPr lang="en-US" dirty="0"/>
              <a:t>for target lab</a:t>
            </a:r>
          </a:p>
        </p:txBody>
      </p:sp>
      <p:sp>
        <p:nvSpPr>
          <p:cNvPr id="3" name="Subtitle 2">
            <a:extLst>
              <a:ext uri="{FF2B5EF4-FFF2-40B4-BE49-F238E27FC236}">
                <a16:creationId xmlns:a16="http://schemas.microsoft.com/office/drawing/2014/main" id="{B4A66359-0983-204A-850D-2C46ED8F6166}"/>
              </a:ext>
            </a:extLst>
          </p:cNvPr>
          <p:cNvSpPr>
            <a:spLocks noGrp="1"/>
          </p:cNvSpPr>
          <p:nvPr>
            <p:ph type="subTitle" idx="1"/>
          </p:nvPr>
        </p:nvSpPr>
        <p:spPr/>
        <p:txBody>
          <a:bodyPr/>
          <a:lstStyle/>
          <a:p>
            <a:r>
              <a:rPr lang="en-US" dirty="0"/>
              <a:t>Polarized He3 group</a:t>
            </a:r>
          </a:p>
          <a:p>
            <a:endParaRPr lang="en-US" dirty="0"/>
          </a:p>
        </p:txBody>
      </p:sp>
      <p:sp>
        <p:nvSpPr>
          <p:cNvPr id="4" name="Slide Number Placeholder 3">
            <a:extLst>
              <a:ext uri="{FF2B5EF4-FFF2-40B4-BE49-F238E27FC236}">
                <a16:creationId xmlns:a16="http://schemas.microsoft.com/office/drawing/2014/main" id="{314F1306-3F95-3048-B02B-021B1D37F2C5}"/>
              </a:ext>
            </a:extLst>
          </p:cNvPr>
          <p:cNvSpPr>
            <a:spLocks noGrp="1"/>
          </p:cNvSpPr>
          <p:nvPr>
            <p:ph type="sldNum" sz="quarter" idx="12"/>
          </p:nvPr>
        </p:nvSpPr>
        <p:spPr/>
        <p:txBody>
          <a:bodyPr/>
          <a:lstStyle/>
          <a:p>
            <a:fld id="{88605E41-BB8B-F941-8257-5C96BAD08311}" type="slidenum">
              <a:rPr lang="en-US" smtClean="0"/>
              <a:t>1</a:t>
            </a:fld>
            <a:endParaRPr lang="en-US"/>
          </a:p>
        </p:txBody>
      </p:sp>
    </p:spTree>
    <p:extLst>
      <p:ext uri="{BB962C8B-B14F-4D97-AF65-F5344CB8AC3E}">
        <p14:creationId xmlns:p14="http://schemas.microsoft.com/office/powerpoint/2010/main" val="340417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3E37-0AA6-D44E-ACEA-AD115038CDF0}"/>
              </a:ext>
            </a:extLst>
          </p:cNvPr>
          <p:cNvSpPr>
            <a:spLocks noGrp="1"/>
          </p:cNvSpPr>
          <p:nvPr>
            <p:ph type="title"/>
          </p:nvPr>
        </p:nvSpPr>
        <p:spPr/>
        <p:txBody>
          <a:bodyPr/>
          <a:lstStyle/>
          <a:p>
            <a:pPr algn="ctr"/>
            <a:r>
              <a:rPr lang="en-US" dirty="0"/>
              <a:t>List of Lasers in EEL Target Lab</a:t>
            </a:r>
          </a:p>
        </p:txBody>
      </p:sp>
      <p:sp>
        <p:nvSpPr>
          <p:cNvPr id="3" name="Content Placeholder 2">
            <a:extLst>
              <a:ext uri="{FF2B5EF4-FFF2-40B4-BE49-F238E27FC236}">
                <a16:creationId xmlns:a16="http://schemas.microsoft.com/office/drawing/2014/main" id="{B0F5590F-3B2A-7549-9224-D24C827250A7}"/>
              </a:ext>
            </a:extLst>
          </p:cNvPr>
          <p:cNvSpPr>
            <a:spLocks noGrp="1"/>
          </p:cNvSpPr>
          <p:nvPr>
            <p:ph idx="1"/>
          </p:nvPr>
        </p:nvSpPr>
        <p:spPr>
          <a:xfrm>
            <a:off x="8575741" y="1690688"/>
            <a:ext cx="2987040" cy="3263504"/>
          </a:xfrm>
        </p:spPr>
        <p:txBody>
          <a:bodyPr/>
          <a:lstStyle/>
          <a:p>
            <a:r>
              <a:rPr lang="en-US" dirty="0"/>
              <a:t>The He3 target uses only longitudinal lasers in the target lab</a:t>
            </a:r>
          </a:p>
        </p:txBody>
      </p:sp>
      <p:sp>
        <p:nvSpPr>
          <p:cNvPr id="4" name="Slide Number Placeholder 3">
            <a:extLst>
              <a:ext uri="{FF2B5EF4-FFF2-40B4-BE49-F238E27FC236}">
                <a16:creationId xmlns:a16="http://schemas.microsoft.com/office/drawing/2014/main" id="{1832C6F8-A130-F046-883A-29F60E2CB5EC}"/>
              </a:ext>
            </a:extLst>
          </p:cNvPr>
          <p:cNvSpPr>
            <a:spLocks noGrp="1"/>
          </p:cNvSpPr>
          <p:nvPr>
            <p:ph type="sldNum" sz="quarter" idx="12"/>
          </p:nvPr>
        </p:nvSpPr>
        <p:spPr/>
        <p:txBody>
          <a:bodyPr/>
          <a:lstStyle/>
          <a:p>
            <a:fld id="{AF6FDD22-66AB-E946-B1BC-3EF5E5A6170A}" type="slidenum">
              <a:rPr lang="en-US" smtClean="0"/>
              <a:t>10</a:t>
            </a:fld>
            <a:endParaRPr lang="en-US"/>
          </a:p>
        </p:txBody>
      </p:sp>
      <p:graphicFrame>
        <p:nvGraphicFramePr>
          <p:cNvPr id="6" name="Table 5">
            <a:extLst>
              <a:ext uri="{FF2B5EF4-FFF2-40B4-BE49-F238E27FC236}">
                <a16:creationId xmlns:a16="http://schemas.microsoft.com/office/drawing/2014/main" id="{3B50A3E5-3AFA-2C41-B418-D68BBF3A6E55}"/>
              </a:ext>
            </a:extLst>
          </p:cNvPr>
          <p:cNvGraphicFramePr>
            <a:graphicFrameLocks noGrp="1"/>
          </p:cNvGraphicFramePr>
          <p:nvPr>
            <p:extLst>
              <p:ext uri="{D42A27DB-BD31-4B8C-83A1-F6EECF244321}">
                <p14:modId xmlns:p14="http://schemas.microsoft.com/office/powerpoint/2010/main" val="2364678710"/>
              </p:ext>
            </p:extLst>
          </p:nvPr>
        </p:nvGraphicFramePr>
        <p:xfrm>
          <a:off x="2322482" y="1604752"/>
          <a:ext cx="6288118" cy="4934160"/>
        </p:xfrm>
        <a:graphic>
          <a:graphicData uri="http://schemas.openxmlformats.org/drawingml/2006/table">
            <a:tbl>
              <a:tblPr firstRow="1" bandRow="1"/>
              <a:tblGrid>
                <a:gridCol w="3144239">
                  <a:extLst>
                    <a:ext uri="{9D8B030D-6E8A-4147-A177-3AD203B41FA5}">
                      <a16:colId xmlns:a16="http://schemas.microsoft.com/office/drawing/2014/main" val="1466620831"/>
                    </a:ext>
                  </a:extLst>
                </a:gridCol>
                <a:gridCol w="3143879">
                  <a:extLst>
                    <a:ext uri="{9D8B030D-6E8A-4147-A177-3AD203B41FA5}">
                      <a16:colId xmlns:a16="http://schemas.microsoft.com/office/drawing/2014/main" val="821205801"/>
                    </a:ext>
                  </a:extLst>
                </a:gridCol>
              </a:tblGrid>
              <a:tr h="704880">
                <a:tc>
                  <a:txBody>
                    <a:bodyPr/>
                    <a:lstStyle/>
                    <a:p>
                      <a:pPr marL="0" marR="0" lvl="0" indent="0" algn="ctr" hangingPunct="0">
                        <a:lnSpc>
                          <a:spcPct val="100000"/>
                        </a:lnSpc>
                        <a:spcBef>
                          <a:spcPts val="0"/>
                        </a:spcBef>
                        <a:spcAft>
                          <a:spcPts val="0"/>
                        </a:spcAft>
                        <a:buNone/>
                        <a:tabLst/>
                        <a:defRPr sz="1600"/>
                      </a:pPr>
                      <a:r>
                        <a:rPr lang="en-US" sz="1600" b="0" i="0" u="none" strike="noStrike" kern="1200" cap="none">
                          <a:ln>
                            <a:noFill/>
                          </a:ln>
                          <a:latin typeface="Liberation Sans" pitchFamily="18"/>
                          <a:ea typeface="Noto Sans CJK SC Regular" pitchFamily="2"/>
                          <a:cs typeface="FreeSans" pitchFamily="2"/>
                        </a:rPr>
                        <a:t>Laser Name</a:t>
                      </a:r>
                    </a:p>
                  </a:txBody>
                  <a:tcPr/>
                </a:tc>
                <a:tc>
                  <a:txBody>
                    <a:bodyPr/>
                    <a:lstStyle/>
                    <a:p>
                      <a:pPr marL="0" marR="0" lvl="0" indent="0" algn="ctr" hangingPunct="0">
                        <a:lnSpc>
                          <a:spcPct val="100000"/>
                        </a:lnSpc>
                        <a:spcBef>
                          <a:spcPts val="0"/>
                        </a:spcBef>
                        <a:spcAft>
                          <a:spcPts val="0"/>
                        </a:spcAft>
                        <a:buNone/>
                        <a:tabLst/>
                        <a:defRPr sz="1600"/>
                      </a:pPr>
                      <a:r>
                        <a:rPr lang="en-US" sz="1600" b="0" i="0" u="none" strike="noStrike" kern="1200" cap="none" baseline="0" dirty="0">
                          <a:ln>
                            <a:noFill/>
                          </a:ln>
                          <a:latin typeface="Liberation Sans" pitchFamily="18"/>
                          <a:ea typeface="Noto Sans CJK SC Regular" pitchFamily="2"/>
                          <a:cs typeface="FreeSans" pitchFamily="2"/>
                        </a:rPr>
                        <a:t>Power (W)</a:t>
                      </a:r>
                    </a:p>
                  </a:txBody>
                  <a:tcPr/>
                </a:tc>
                <a:extLst>
                  <a:ext uri="{0D108BD9-81ED-4DB2-BD59-A6C34878D82A}">
                    <a16:rowId xmlns:a16="http://schemas.microsoft.com/office/drawing/2014/main" val="1868285972"/>
                  </a:ext>
                </a:extLst>
              </a:tr>
              <a:tr h="704880">
                <a:tc>
                  <a:txBody>
                    <a:bodyPr/>
                    <a:lstStyle/>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F224331</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 30 W</a:t>
                      </a:r>
                    </a:p>
                  </a:txBody>
                  <a:tcPr/>
                </a:tc>
                <a:extLst>
                  <a:ext uri="{0D108BD9-81ED-4DB2-BD59-A6C34878D82A}">
                    <a16:rowId xmlns:a16="http://schemas.microsoft.com/office/drawing/2014/main" val="1128502586"/>
                  </a:ext>
                </a:extLst>
              </a:tr>
              <a:tr h="704880">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F224332</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30 W</a:t>
                      </a:r>
                    </a:p>
                  </a:txBody>
                  <a:tcPr/>
                </a:tc>
                <a:extLst>
                  <a:ext uri="{0D108BD9-81ED-4DB2-BD59-A6C34878D82A}">
                    <a16:rowId xmlns:a16="http://schemas.microsoft.com/office/drawing/2014/main" val="332812965"/>
                  </a:ext>
                </a:extLst>
              </a:tr>
              <a:tr h="704880">
                <a:tc>
                  <a:txBody>
                    <a:bodyPr/>
                    <a:lstStyle/>
                    <a:p>
                      <a:pPr marL="0" marR="0" lvl="0" indent="0" algn="ctr"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F227767</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30 W</a:t>
                      </a:r>
                    </a:p>
                  </a:txBody>
                  <a:tcPr/>
                </a:tc>
                <a:extLst>
                  <a:ext uri="{0D108BD9-81ED-4DB2-BD59-A6C34878D82A}">
                    <a16:rowId xmlns:a16="http://schemas.microsoft.com/office/drawing/2014/main" val="167348946"/>
                  </a:ext>
                </a:extLst>
              </a:tr>
              <a:tr h="704880">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F224896</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30 W</a:t>
                      </a:r>
                    </a:p>
                  </a:txBody>
                  <a:tcPr/>
                </a:tc>
                <a:extLst>
                  <a:ext uri="{0D108BD9-81ED-4DB2-BD59-A6C34878D82A}">
                    <a16:rowId xmlns:a16="http://schemas.microsoft.com/office/drawing/2014/main" val="2250474869"/>
                  </a:ext>
                </a:extLst>
              </a:tr>
              <a:tr h="704880">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Raytum 1314015</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50 W</a:t>
                      </a:r>
                    </a:p>
                  </a:txBody>
                  <a:tcPr/>
                </a:tc>
                <a:extLst>
                  <a:ext uri="{0D108BD9-81ED-4DB2-BD59-A6C34878D82A}">
                    <a16:rowId xmlns:a16="http://schemas.microsoft.com/office/drawing/2014/main" val="3935028665"/>
                  </a:ext>
                </a:extLst>
              </a:tr>
              <a:tr h="704880">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a:ln>
                            <a:noFill/>
                          </a:ln>
                          <a:latin typeface="Liberation Sans" pitchFamily="18"/>
                          <a:ea typeface="Noto Sans CJK SC Regular" pitchFamily="2"/>
                          <a:cs typeface="FreeSans" pitchFamily="2"/>
                        </a:rPr>
                        <a:t>Raytum 1314016</a:t>
                      </a:r>
                    </a:p>
                  </a:txBody>
                  <a:tcPr/>
                </a:tc>
                <a:tc>
                  <a:txBody>
                    <a:bodyPr/>
                    <a:lstStyle/>
                    <a:p>
                      <a:pPr marL="0" marR="0" lvl="0" indent="0" algn="ctr" hangingPunct="0">
                        <a:lnSpc>
                          <a:spcPct val="100000"/>
                        </a:lnSpc>
                        <a:spcBef>
                          <a:spcPts val="0"/>
                        </a:spcBef>
                        <a:spcAft>
                          <a:spcPts val="0"/>
                        </a:spcAft>
                        <a:buNone/>
                        <a:tabLst/>
                        <a:defRPr sz="1800"/>
                      </a:pPr>
                      <a:r>
                        <a:rPr lang="en-US" sz="1800" b="0" i="0" u="none" strike="noStrike" kern="1200" cap="none" dirty="0">
                          <a:ln>
                            <a:noFill/>
                          </a:ln>
                          <a:latin typeface="Liberation Sans" pitchFamily="18"/>
                          <a:ea typeface="Noto Sans CJK SC Regular" pitchFamily="2"/>
                          <a:cs typeface="FreeSans" pitchFamily="2"/>
                        </a:rPr>
                        <a:t>50 W</a:t>
                      </a:r>
                    </a:p>
                  </a:txBody>
                  <a:tcPr/>
                </a:tc>
                <a:extLst>
                  <a:ext uri="{0D108BD9-81ED-4DB2-BD59-A6C34878D82A}">
                    <a16:rowId xmlns:a16="http://schemas.microsoft.com/office/drawing/2014/main" val="2808685762"/>
                  </a:ext>
                </a:extLst>
              </a:tr>
            </a:tbl>
          </a:graphicData>
        </a:graphic>
      </p:graphicFrame>
    </p:spTree>
    <p:extLst>
      <p:ext uri="{BB962C8B-B14F-4D97-AF65-F5344CB8AC3E}">
        <p14:creationId xmlns:p14="http://schemas.microsoft.com/office/powerpoint/2010/main" val="60680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E615-2B3D-FE4E-AECB-3857B921835B}"/>
              </a:ext>
            </a:extLst>
          </p:cNvPr>
          <p:cNvSpPr>
            <a:spLocks noGrp="1"/>
          </p:cNvSpPr>
          <p:nvPr>
            <p:ph type="title"/>
          </p:nvPr>
        </p:nvSpPr>
        <p:spPr/>
        <p:txBody>
          <a:bodyPr/>
          <a:lstStyle/>
          <a:p>
            <a:pPr algn="ctr"/>
            <a:r>
              <a:rPr lang="en-US" dirty="0"/>
              <a:t>Normal mode of laser operation</a:t>
            </a:r>
          </a:p>
        </p:txBody>
      </p:sp>
      <p:sp>
        <p:nvSpPr>
          <p:cNvPr id="3" name="Content Placeholder 2">
            <a:extLst>
              <a:ext uri="{FF2B5EF4-FFF2-40B4-BE49-F238E27FC236}">
                <a16:creationId xmlns:a16="http://schemas.microsoft.com/office/drawing/2014/main" id="{6385792C-AD7C-DE4A-B303-A90619A85DC8}"/>
              </a:ext>
            </a:extLst>
          </p:cNvPr>
          <p:cNvSpPr>
            <a:spLocks noGrp="1"/>
          </p:cNvSpPr>
          <p:nvPr>
            <p:ph idx="1"/>
          </p:nvPr>
        </p:nvSpPr>
        <p:spPr/>
        <p:txBody>
          <a:bodyPr>
            <a:normAutofit fontScale="85000" lnSpcReduction="20000"/>
          </a:bodyPr>
          <a:lstStyle/>
          <a:p>
            <a:r>
              <a:rPr lang="en-US" dirty="0"/>
              <a:t>At all times, when operating the diode lasers in lasing mode, safety goggles are required. A visible sign indicating the laser is in lasing mode (laser ON) is displayed at the laser rack</a:t>
            </a:r>
          </a:p>
          <a:p>
            <a:endParaRPr lang="en-US" dirty="0"/>
          </a:p>
          <a:p>
            <a:r>
              <a:rPr lang="en-US" dirty="0"/>
              <a:t>Working with the lasers in normal operational mode will require protective eye wear with a minimum optical density (OD) of 5 at wavelength of 795 nm</a:t>
            </a:r>
          </a:p>
          <a:p>
            <a:endParaRPr lang="en-US" dirty="0"/>
          </a:p>
          <a:p>
            <a:r>
              <a:rPr lang="en-US" dirty="0"/>
              <a:t>The general procedures for normal operation of the diode lasers in the target laser room are: </a:t>
            </a:r>
          </a:p>
          <a:p>
            <a:pPr lvl="1"/>
            <a:r>
              <a:rPr lang="en-US" dirty="0"/>
              <a:t>Wear protective eyewear</a:t>
            </a:r>
          </a:p>
          <a:p>
            <a:pPr lvl="1"/>
            <a:r>
              <a:rPr lang="en-US" dirty="0"/>
              <a:t>Enable laser safety interlock box</a:t>
            </a:r>
          </a:p>
          <a:p>
            <a:pPr lvl="1"/>
            <a:r>
              <a:rPr lang="en-US" dirty="0"/>
              <a:t>Switch on AC power</a:t>
            </a:r>
          </a:p>
          <a:p>
            <a:pPr lvl="1"/>
            <a:r>
              <a:rPr lang="en-US" dirty="0"/>
              <a:t>Turn on the control box with a key</a:t>
            </a:r>
          </a:p>
          <a:p>
            <a:pPr lvl="1"/>
            <a:r>
              <a:rPr lang="en-US" dirty="0"/>
              <a:t>Turn laser to Ready and then On. </a:t>
            </a:r>
          </a:p>
          <a:p>
            <a:endParaRPr lang="en-US" dirty="0"/>
          </a:p>
        </p:txBody>
      </p:sp>
      <p:sp>
        <p:nvSpPr>
          <p:cNvPr id="4" name="Slide Number Placeholder 3">
            <a:extLst>
              <a:ext uri="{FF2B5EF4-FFF2-40B4-BE49-F238E27FC236}">
                <a16:creationId xmlns:a16="http://schemas.microsoft.com/office/drawing/2014/main" id="{03FEB8B7-C7AA-6946-B12B-1879F58F7212}"/>
              </a:ext>
            </a:extLst>
          </p:cNvPr>
          <p:cNvSpPr>
            <a:spLocks noGrp="1"/>
          </p:cNvSpPr>
          <p:nvPr>
            <p:ph type="sldNum" sz="quarter" idx="12"/>
          </p:nvPr>
        </p:nvSpPr>
        <p:spPr/>
        <p:txBody>
          <a:bodyPr/>
          <a:lstStyle/>
          <a:p>
            <a:fld id="{88605E41-BB8B-F941-8257-5C96BAD08311}" type="slidenum">
              <a:rPr lang="en-US" smtClean="0"/>
              <a:t>11</a:t>
            </a:fld>
            <a:endParaRPr lang="en-US"/>
          </a:p>
        </p:txBody>
      </p:sp>
    </p:spTree>
    <p:extLst>
      <p:ext uri="{BB962C8B-B14F-4D97-AF65-F5344CB8AC3E}">
        <p14:creationId xmlns:p14="http://schemas.microsoft.com/office/powerpoint/2010/main" val="3348109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29BA-DFCD-D945-87FE-EB4F846FCF45}"/>
              </a:ext>
            </a:extLst>
          </p:cNvPr>
          <p:cNvSpPr>
            <a:spLocks noGrp="1"/>
          </p:cNvSpPr>
          <p:nvPr>
            <p:ph type="title"/>
          </p:nvPr>
        </p:nvSpPr>
        <p:spPr/>
        <p:txBody>
          <a:bodyPr/>
          <a:lstStyle/>
          <a:p>
            <a:pPr algn="ctr"/>
            <a:r>
              <a:rPr lang="en-US" dirty="0"/>
              <a:t>Alignment mode</a:t>
            </a:r>
          </a:p>
        </p:txBody>
      </p:sp>
      <p:sp>
        <p:nvSpPr>
          <p:cNvPr id="3" name="Content Placeholder 2">
            <a:extLst>
              <a:ext uri="{FF2B5EF4-FFF2-40B4-BE49-F238E27FC236}">
                <a16:creationId xmlns:a16="http://schemas.microsoft.com/office/drawing/2014/main" id="{D9382F94-C9E4-904D-A376-BD8A4723ABE3}"/>
              </a:ext>
            </a:extLst>
          </p:cNvPr>
          <p:cNvSpPr>
            <a:spLocks noGrp="1"/>
          </p:cNvSpPr>
          <p:nvPr>
            <p:ph idx="1"/>
          </p:nvPr>
        </p:nvSpPr>
        <p:spPr/>
        <p:txBody>
          <a:bodyPr/>
          <a:lstStyle/>
          <a:p>
            <a:r>
              <a:rPr lang="en-US" dirty="0"/>
              <a:t>Initial alignment will be done with a standard class 3R </a:t>
            </a:r>
            <a:r>
              <a:rPr lang="en-US" dirty="0" err="1"/>
              <a:t>HeNe</a:t>
            </a:r>
            <a:r>
              <a:rPr lang="en-US" dirty="0"/>
              <a:t> laser (class 3R after attenuation, 650 nm) or a laser pointer (class 3R)</a:t>
            </a:r>
          </a:p>
          <a:p>
            <a:r>
              <a:rPr lang="en-US" dirty="0"/>
              <a:t>Laser safety glasses are NOT required while operating the 3R laser for alignment but do not look directly into the beam or use collecting optics </a:t>
            </a:r>
          </a:p>
          <a:p>
            <a:r>
              <a:rPr lang="en-US" dirty="0"/>
              <a:t>The final alignment will be done with the diode laser but at a reduced laser power (less than 10 amps, when the laser spot on a card can be clearly seen with IR viewer)</a:t>
            </a:r>
          </a:p>
          <a:p>
            <a:endParaRPr lang="en-US" dirty="0"/>
          </a:p>
          <a:p>
            <a:endParaRPr lang="en-US" dirty="0"/>
          </a:p>
        </p:txBody>
      </p:sp>
      <p:sp>
        <p:nvSpPr>
          <p:cNvPr id="4" name="Slide Number Placeholder 3">
            <a:extLst>
              <a:ext uri="{FF2B5EF4-FFF2-40B4-BE49-F238E27FC236}">
                <a16:creationId xmlns:a16="http://schemas.microsoft.com/office/drawing/2014/main" id="{5625C7F9-2D79-2343-8518-7C22DBA857B7}"/>
              </a:ext>
            </a:extLst>
          </p:cNvPr>
          <p:cNvSpPr>
            <a:spLocks noGrp="1"/>
          </p:cNvSpPr>
          <p:nvPr>
            <p:ph type="sldNum" sz="quarter" idx="12"/>
          </p:nvPr>
        </p:nvSpPr>
        <p:spPr/>
        <p:txBody>
          <a:bodyPr/>
          <a:lstStyle/>
          <a:p>
            <a:fld id="{88605E41-BB8B-F941-8257-5C96BAD08311}" type="slidenum">
              <a:rPr lang="en-US" smtClean="0"/>
              <a:t>12</a:t>
            </a:fld>
            <a:endParaRPr lang="en-US"/>
          </a:p>
        </p:txBody>
      </p:sp>
    </p:spTree>
    <p:extLst>
      <p:ext uri="{BB962C8B-B14F-4D97-AF65-F5344CB8AC3E}">
        <p14:creationId xmlns:p14="http://schemas.microsoft.com/office/powerpoint/2010/main" val="210590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83F7-A9A3-E44B-90F9-753B653EABD6}"/>
              </a:ext>
            </a:extLst>
          </p:cNvPr>
          <p:cNvSpPr>
            <a:spLocks noGrp="1"/>
          </p:cNvSpPr>
          <p:nvPr>
            <p:ph type="title"/>
          </p:nvPr>
        </p:nvSpPr>
        <p:spPr/>
        <p:txBody>
          <a:bodyPr/>
          <a:lstStyle/>
          <a:p>
            <a:pPr algn="ctr"/>
            <a:r>
              <a:rPr lang="en-US" dirty="0"/>
              <a:t>Maintenance mode</a:t>
            </a:r>
          </a:p>
        </p:txBody>
      </p:sp>
      <p:sp>
        <p:nvSpPr>
          <p:cNvPr id="3" name="Content Placeholder 2">
            <a:extLst>
              <a:ext uri="{FF2B5EF4-FFF2-40B4-BE49-F238E27FC236}">
                <a16:creationId xmlns:a16="http://schemas.microsoft.com/office/drawing/2014/main" id="{06CE57A1-4963-4145-851F-8B7B5C1E5093}"/>
              </a:ext>
            </a:extLst>
          </p:cNvPr>
          <p:cNvSpPr>
            <a:spLocks noGrp="1"/>
          </p:cNvSpPr>
          <p:nvPr>
            <p:ph idx="1"/>
          </p:nvPr>
        </p:nvSpPr>
        <p:spPr/>
        <p:txBody>
          <a:bodyPr>
            <a:normAutofit fontScale="92500" lnSpcReduction="20000"/>
          </a:bodyPr>
          <a:lstStyle/>
          <a:p>
            <a:r>
              <a:rPr lang="en-US" dirty="0"/>
              <a:t>Replacement of used or damaged optical components of the setup will be made with the laser off (power switched off and unplugged). </a:t>
            </a:r>
          </a:p>
          <a:p>
            <a:r>
              <a:rPr lang="en-US" dirty="0"/>
              <a:t>The positions and orientations of the new components will be mechanically surveyed and extensively checked before turning to any procedure needing the laser on. </a:t>
            </a:r>
          </a:p>
          <a:p>
            <a:r>
              <a:rPr lang="en-US" dirty="0"/>
              <a:t>To inspect an optical fiber which is connected to a laser in the laser room, the following procedure must be followed</a:t>
            </a:r>
          </a:p>
          <a:p>
            <a:pPr lvl="1"/>
            <a:r>
              <a:rPr lang="en-US" dirty="0"/>
              <a:t>turn off laser, </a:t>
            </a:r>
          </a:p>
          <a:p>
            <a:pPr lvl="1"/>
            <a:r>
              <a:rPr lang="en-US" dirty="0"/>
              <a:t>switch off laser power; </a:t>
            </a:r>
          </a:p>
          <a:p>
            <a:pPr lvl="1"/>
            <a:r>
              <a:rPr lang="en-US" dirty="0"/>
              <a:t>remove the key for power and place In lock box; </a:t>
            </a:r>
          </a:p>
          <a:p>
            <a:pPr lvl="1"/>
            <a:r>
              <a:rPr lang="en-US" dirty="0"/>
              <a:t>for the ones do not have a key for power switch, unplug and lockout the power cord at the back of the laser while performing the fiber inspection</a:t>
            </a:r>
          </a:p>
          <a:p>
            <a:pPr lvl="1"/>
            <a:r>
              <a:rPr lang="en-US" dirty="0"/>
              <a:t>disconnect the fiber from the laser </a:t>
            </a:r>
          </a:p>
          <a:p>
            <a:pPr lvl="1"/>
            <a:r>
              <a:rPr lang="en-US" dirty="0"/>
              <a:t> then the fiber can be connected to a fiber inspection scope for inspection </a:t>
            </a:r>
          </a:p>
          <a:p>
            <a:pPr lvl="1"/>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AA9181F5-9AF4-DB48-A570-185250B41C35}"/>
              </a:ext>
            </a:extLst>
          </p:cNvPr>
          <p:cNvSpPr>
            <a:spLocks noGrp="1"/>
          </p:cNvSpPr>
          <p:nvPr>
            <p:ph type="sldNum" sz="quarter" idx="12"/>
          </p:nvPr>
        </p:nvSpPr>
        <p:spPr/>
        <p:txBody>
          <a:bodyPr/>
          <a:lstStyle/>
          <a:p>
            <a:fld id="{88605E41-BB8B-F941-8257-5C96BAD08311}" type="slidenum">
              <a:rPr lang="en-US" smtClean="0"/>
              <a:t>13</a:t>
            </a:fld>
            <a:endParaRPr lang="en-US"/>
          </a:p>
        </p:txBody>
      </p:sp>
    </p:spTree>
    <p:extLst>
      <p:ext uri="{BB962C8B-B14F-4D97-AF65-F5344CB8AC3E}">
        <p14:creationId xmlns:p14="http://schemas.microsoft.com/office/powerpoint/2010/main" val="33184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0371-A45D-0640-88E4-8DBB387AA95D}"/>
              </a:ext>
            </a:extLst>
          </p:cNvPr>
          <p:cNvSpPr>
            <a:spLocks noGrp="1"/>
          </p:cNvSpPr>
          <p:nvPr>
            <p:ph type="title"/>
          </p:nvPr>
        </p:nvSpPr>
        <p:spPr/>
        <p:txBody>
          <a:bodyPr/>
          <a:lstStyle/>
          <a:p>
            <a:pPr algn="ctr"/>
            <a:r>
              <a:rPr lang="en-US" dirty="0"/>
              <a:t>Off-normal and emergency procedure </a:t>
            </a:r>
          </a:p>
        </p:txBody>
      </p:sp>
      <p:sp>
        <p:nvSpPr>
          <p:cNvPr id="3" name="Content Placeholder 2">
            <a:extLst>
              <a:ext uri="{FF2B5EF4-FFF2-40B4-BE49-F238E27FC236}">
                <a16:creationId xmlns:a16="http://schemas.microsoft.com/office/drawing/2014/main" id="{AFCF3B25-8002-6E4D-A0C2-5EDEB9C0293A}"/>
              </a:ext>
            </a:extLst>
          </p:cNvPr>
          <p:cNvSpPr>
            <a:spLocks noGrp="1"/>
          </p:cNvSpPr>
          <p:nvPr>
            <p:ph idx="1"/>
          </p:nvPr>
        </p:nvSpPr>
        <p:spPr/>
        <p:txBody>
          <a:bodyPr>
            <a:normAutofit fontScale="92500" lnSpcReduction="20000"/>
          </a:bodyPr>
          <a:lstStyle/>
          <a:p>
            <a:r>
              <a:rPr lang="en-US" dirty="0"/>
              <a:t>In case of an emergency, POWER TO THE LASERS SHALL BE SHUT OFF. This can be performed in three ways. </a:t>
            </a:r>
          </a:p>
          <a:p>
            <a:pPr lvl="1"/>
            <a:r>
              <a:rPr lang="en-US" dirty="0"/>
              <a:t>Push the Crash button; </a:t>
            </a:r>
          </a:p>
          <a:p>
            <a:pPr lvl="1"/>
            <a:r>
              <a:rPr lang="en-US" dirty="0"/>
              <a:t>Turn off the control key on the laser power supply; </a:t>
            </a:r>
          </a:p>
          <a:p>
            <a:pPr lvl="1"/>
            <a:r>
              <a:rPr lang="en-US" dirty="0"/>
              <a:t>Pull the plug from the power outlet.</a:t>
            </a:r>
            <a:br>
              <a:rPr lang="en-US" dirty="0"/>
            </a:br>
            <a:r>
              <a:rPr lang="en-US" dirty="0"/>
              <a:t>In the event of a fire, the users shall leave the laser room and pull the nearest fire alarm.</a:t>
            </a:r>
            <a:br>
              <a:rPr lang="en-US" dirty="0"/>
            </a:br>
            <a:endParaRPr lang="en-US" dirty="0"/>
          </a:p>
          <a:p>
            <a:pPr marL="0" indent="0">
              <a:buNone/>
            </a:pPr>
            <a:r>
              <a:rPr lang="en-US" dirty="0"/>
              <a:t>In case anybody is accidentally exposed to the laser beam (direct or indirect), he or she shall immediately contact the Jefferson Lab medical center (phone: 7539, page: 584-7539). If it is off business hours, please contact local hospital emergency. At the mean time, please inform the laser system supervisor (Jian-ping Chen, phone: 7413, cell:757-218-0722) and the laser safety officer (</a:t>
            </a:r>
            <a:r>
              <a:rPr lang="en-US" dirty="0">
                <a:solidFill>
                  <a:srgbClr val="FF0000"/>
                </a:solidFill>
              </a:rPr>
              <a:t>Paul Collins, phone: 5981</a:t>
            </a:r>
            <a:r>
              <a:rPr lang="en-US" dirty="0"/>
              <a:t>). </a:t>
            </a:r>
          </a:p>
          <a:p>
            <a:endParaRPr lang="en-US" dirty="0"/>
          </a:p>
        </p:txBody>
      </p:sp>
      <p:sp>
        <p:nvSpPr>
          <p:cNvPr id="4" name="Slide Number Placeholder 3">
            <a:extLst>
              <a:ext uri="{FF2B5EF4-FFF2-40B4-BE49-F238E27FC236}">
                <a16:creationId xmlns:a16="http://schemas.microsoft.com/office/drawing/2014/main" id="{5EE829C6-07D1-544D-89C0-C328C4FD3F25}"/>
              </a:ext>
            </a:extLst>
          </p:cNvPr>
          <p:cNvSpPr>
            <a:spLocks noGrp="1"/>
          </p:cNvSpPr>
          <p:nvPr>
            <p:ph type="sldNum" sz="quarter" idx="12"/>
          </p:nvPr>
        </p:nvSpPr>
        <p:spPr/>
        <p:txBody>
          <a:bodyPr/>
          <a:lstStyle/>
          <a:p>
            <a:fld id="{88605E41-BB8B-F941-8257-5C96BAD08311}" type="slidenum">
              <a:rPr lang="en-US" smtClean="0"/>
              <a:t>14</a:t>
            </a:fld>
            <a:endParaRPr lang="en-US"/>
          </a:p>
        </p:txBody>
      </p:sp>
    </p:spTree>
    <p:extLst>
      <p:ext uri="{BB962C8B-B14F-4D97-AF65-F5344CB8AC3E}">
        <p14:creationId xmlns:p14="http://schemas.microsoft.com/office/powerpoint/2010/main" val="227558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45E6-D575-2C48-9523-E2BA0C903E25}"/>
              </a:ext>
            </a:extLst>
          </p:cNvPr>
          <p:cNvSpPr>
            <a:spLocks noGrp="1"/>
          </p:cNvSpPr>
          <p:nvPr>
            <p:ph type="title"/>
          </p:nvPr>
        </p:nvSpPr>
        <p:spPr/>
        <p:txBody>
          <a:bodyPr/>
          <a:lstStyle/>
          <a:p>
            <a:pPr algn="ctr"/>
            <a:r>
              <a:rPr lang="en-US" dirty="0"/>
              <a:t>Implemented laser controls</a:t>
            </a:r>
          </a:p>
        </p:txBody>
      </p:sp>
      <p:sp>
        <p:nvSpPr>
          <p:cNvPr id="3" name="Content Placeholder 2">
            <a:extLst>
              <a:ext uri="{FF2B5EF4-FFF2-40B4-BE49-F238E27FC236}">
                <a16:creationId xmlns:a16="http://schemas.microsoft.com/office/drawing/2014/main" id="{B1B41613-FE9D-3E40-ABEF-353C1438DA24}"/>
              </a:ext>
            </a:extLst>
          </p:cNvPr>
          <p:cNvSpPr>
            <a:spLocks noGrp="1"/>
          </p:cNvSpPr>
          <p:nvPr>
            <p:ph idx="1"/>
          </p:nvPr>
        </p:nvSpPr>
        <p:spPr/>
        <p:txBody>
          <a:bodyPr>
            <a:normAutofit fontScale="77500" lnSpcReduction="20000"/>
          </a:bodyPr>
          <a:lstStyle/>
          <a:p>
            <a:r>
              <a:rPr lang="en-US" dirty="0"/>
              <a:t>Several controls have been added as preventive measures to the laser room and to the direct laser area. We will enumerate these controls here</a:t>
            </a:r>
          </a:p>
          <a:p>
            <a:pPr lvl="1"/>
            <a:r>
              <a:rPr lang="en-US" dirty="0"/>
              <a:t>1. The laser control area will have danger signs posted and will have a yellow beacon indicating the presence of Class IV diode lasers. Danger sign will also be posted near the target enclosure area. </a:t>
            </a:r>
          </a:p>
          <a:p>
            <a:pPr lvl="1"/>
            <a:r>
              <a:rPr lang="en-US" dirty="0"/>
              <a:t>2. A controlled access interlock system will limit the entrance to the laser room with a coded number pad. The code is given only to the authorized laser users listed at the end of this LOSP with currently valid training.</a:t>
            </a:r>
          </a:p>
          <a:p>
            <a:pPr lvl="1"/>
            <a:r>
              <a:rPr lang="en-US" dirty="0"/>
              <a:t>3. The laser switches are interlocked to allow an opening of the door to turn off the laser (to stand-by).</a:t>
            </a:r>
          </a:p>
          <a:p>
            <a:pPr lvl="1"/>
            <a:r>
              <a:rPr lang="en-US" dirty="0"/>
              <a:t>4. The main power plug to the laser can be easily pulled. It is plugged into a power strip with an on/off switch which can be easily switched off. </a:t>
            </a:r>
          </a:p>
          <a:p>
            <a:pPr lvl="1"/>
            <a:r>
              <a:rPr lang="en-US" dirty="0"/>
              <a:t>5. Protective safety goggles (minimum OD 5.0 at 795 nm) have to be worn when the laser is operational.</a:t>
            </a:r>
          </a:p>
          <a:p>
            <a:pPr lvl="1"/>
            <a:r>
              <a:rPr lang="en-US" dirty="0"/>
              <a:t>6. All personnel need to fulfill the training requirements as indicated in Section 1 of this document.</a:t>
            </a:r>
          </a:p>
          <a:p>
            <a:pPr lvl="1"/>
            <a:r>
              <a:rPr lang="en-US" dirty="0"/>
              <a:t>7. The LOSP will be posted on the outside door of the laser room to inform personnel about the hazards associated with the setup and the proper procedures. All controls will be inspected every six months and the inspection will be documented. </a:t>
            </a:r>
          </a:p>
          <a:p>
            <a:endParaRPr lang="en-US" dirty="0"/>
          </a:p>
        </p:txBody>
      </p:sp>
      <p:sp>
        <p:nvSpPr>
          <p:cNvPr id="4" name="Slide Number Placeholder 3">
            <a:extLst>
              <a:ext uri="{FF2B5EF4-FFF2-40B4-BE49-F238E27FC236}">
                <a16:creationId xmlns:a16="http://schemas.microsoft.com/office/drawing/2014/main" id="{F3C9DE19-F69B-DE4A-B664-B013712CFD4A}"/>
              </a:ext>
            </a:extLst>
          </p:cNvPr>
          <p:cNvSpPr>
            <a:spLocks noGrp="1"/>
          </p:cNvSpPr>
          <p:nvPr>
            <p:ph type="sldNum" sz="quarter" idx="12"/>
          </p:nvPr>
        </p:nvSpPr>
        <p:spPr/>
        <p:txBody>
          <a:bodyPr/>
          <a:lstStyle/>
          <a:p>
            <a:fld id="{88605E41-BB8B-F941-8257-5C96BAD08311}" type="slidenum">
              <a:rPr lang="en-US" smtClean="0"/>
              <a:t>15</a:t>
            </a:fld>
            <a:endParaRPr lang="en-US"/>
          </a:p>
        </p:txBody>
      </p:sp>
    </p:spTree>
    <p:extLst>
      <p:ext uri="{BB962C8B-B14F-4D97-AF65-F5344CB8AC3E}">
        <p14:creationId xmlns:p14="http://schemas.microsoft.com/office/powerpoint/2010/main" val="87379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FCBF-7F08-B745-808C-1550BC2BEA81}"/>
              </a:ext>
            </a:extLst>
          </p:cNvPr>
          <p:cNvSpPr txBox="1">
            <a:spLocks noGrp="1"/>
          </p:cNvSpPr>
          <p:nvPr>
            <p:ph type="title" idx="4294967295"/>
          </p:nvPr>
        </p:nvSpPr>
        <p:spPr>
          <a:xfrm>
            <a:off x="1440568" y="128349"/>
            <a:ext cx="5640783" cy="827241"/>
          </a:xfrm>
        </p:spPr>
        <p:txBody>
          <a:bodyPr/>
          <a:lstStyle/>
          <a:p>
            <a:pPr lvl="0"/>
            <a:r>
              <a:rPr lang="en-US" sz="2903"/>
              <a:t>Laser Safety and Warning Sign</a:t>
            </a:r>
          </a:p>
        </p:txBody>
      </p:sp>
      <p:pic>
        <p:nvPicPr>
          <p:cNvPr id="3" name="">
            <a:extLst>
              <a:ext uri="{FF2B5EF4-FFF2-40B4-BE49-F238E27FC236}">
                <a16:creationId xmlns:a16="http://schemas.microsoft.com/office/drawing/2014/main" id="{179E47DB-5BF1-0445-BC75-21C6A7EB599F}"/>
              </a:ext>
            </a:extLst>
          </p:cNvPr>
          <p:cNvPicPr>
            <a:picLocks noChangeAspect="1"/>
          </p:cNvPicPr>
          <p:nvPr/>
        </p:nvPicPr>
        <p:blipFill>
          <a:blip r:embed="rId3">
            <a:lum/>
            <a:alphaModFix/>
          </a:blip>
          <a:srcRect/>
          <a:stretch>
            <a:fillRect/>
          </a:stretch>
        </p:blipFill>
        <p:spPr>
          <a:xfrm>
            <a:off x="6915447" y="3475523"/>
            <a:ext cx="3517325" cy="2813860"/>
          </a:xfrm>
          <a:prstGeom prst="rect">
            <a:avLst/>
          </a:prstGeom>
          <a:noFill/>
          <a:ln>
            <a:noFill/>
          </a:ln>
        </p:spPr>
      </p:pic>
      <p:pic>
        <p:nvPicPr>
          <p:cNvPr id="4" name="">
            <a:extLst>
              <a:ext uri="{FF2B5EF4-FFF2-40B4-BE49-F238E27FC236}">
                <a16:creationId xmlns:a16="http://schemas.microsoft.com/office/drawing/2014/main" id="{CEE60920-3942-AA4C-90DD-4FC3F96585FC}"/>
              </a:ext>
            </a:extLst>
          </p:cNvPr>
          <p:cNvPicPr>
            <a:picLocks noChangeAspect="1"/>
          </p:cNvPicPr>
          <p:nvPr/>
        </p:nvPicPr>
        <p:blipFill>
          <a:blip r:embed="rId4">
            <a:lum/>
            <a:alphaModFix/>
          </a:blip>
          <a:srcRect/>
          <a:stretch>
            <a:fillRect/>
          </a:stretch>
        </p:blipFill>
        <p:spPr>
          <a:xfrm>
            <a:off x="6915447" y="165906"/>
            <a:ext cx="3624445" cy="2860235"/>
          </a:xfrm>
          <a:prstGeom prst="rect">
            <a:avLst/>
          </a:prstGeom>
          <a:noFill/>
          <a:ln>
            <a:noFill/>
          </a:ln>
        </p:spPr>
      </p:pic>
      <p:sp>
        <p:nvSpPr>
          <p:cNvPr id="5" name="Text Placeholder 4">
            <a:extLst>
              <a:ext uri="{FF2B5EF4-FFF2-40B4-BE49-F238E27FC236}">
                <a16:creationId xmlns:a16="http://schemas.microsoft.com/office/drawing/2014/main" id="{7E7FFFBA-FBD4-5F4E-95D6-CDDEB310F8EE}"/>
              </a:ext>
            </a:extLst>
          </p:cNvPr>
          <p:cNvSpPr txBox="1">
            <a:spLocks noGrp="1"/>
          </p:cNvSpPr>
          <p:nvPr>
            <p:ph type="body" idx="4294967295"/>
          </p:nvPr>
        </p:nvSpPr>
        <p:spPr>
          <a:xfrm>
            <a:off x="6832494" y="3235156"/>
            <a:ext cx="4230588" cy="248858"/>
          </a:xfrm>
        </p:spPr>
        <p:txBody>
          <a:bodyPr>
            <a:normAutofit fontScale="92500" lnSpcReduction="10000"/>
          </a:bodyPr>
          <a:lstStyle/>
          <a:p>
            <a:pPr>
              <a:spcBef>
                <a:spcPts val="653"/>
              </a:spcBef>
              <a:buSzPct val="45000"/>
              <a:buFont typeface="StarSymbol"/>
              <a:buChar char="●"/>
            </a:pPr>
            <a:r>
              <a:rPr lang="en-US" sz="1270"/>
              <a:t>Screen near the door serves as a laser barrier</a:t>
            </a:r>
          </a:p>
        </p:txBody>
      </p:sp>
      <p:sp>
        <p:nvSpPr>
          <p:cNvPr id="6" name="Text Placeholder 5">
            <a:extLst>
              <a:ext uri="{FF2B5EF4-FFF2-40B4-BE49-F238E27FC236}">
                <a16:creationId xmlns:a16="http://schemas.microsoft.com/office/drawing/2014/main" id="{C95207E2-C689-A34D-AFF2-E3758B933637}"/>
              </a:ext>
            </a:extLst>
          </p:cNvPr>
          <p:cNvSpPr txBox="1">
            <a:spLocks noGrp="1"/>
          </p:cNvSpPr>
          <p:nvPr>
            <p:ph type="body" idx="4294967295"/>
          </p:nvPr>
        </p:nvSpPr>
        <p:spPr>
          <a:xfrm>
            <a:off x="6749541" y="6387359"/>
            <a:ext cx="3898777" cy="497716"/>
          </a:xfrm>
        </p:spPr>
        <p:txBody>
          <a:bodyPr/>
          <a:lstStyle/>
          <a:p>
            <a:pPr>
              <a:spcBef>
                <a:spcPts val="653"/>
              </a:spcBef>
              <a:buSzPct val="45000"/>
              <a:buFont typeface="StarSymbol"/>
              <a:buChar char="●"/>
            </a:pPr>
            <a:r>
              <a:rPr lang="en-US" sz="1270" dirty="0"/>
              <a:t>Moved the safety light emergency test button to a place easy to reach</a:t>
            </a:r>
          </a:p>
        </p:txBody>
      </p:sp>
      <p:pic>
        <p:nvPicPr>
          <p:cNvPr id="7" name="">
            <a:extLst>
              <a:ext uri="{FF2B5EF4-FFF2-40B4-BE49-F238E27FC236}">
                <a16:creationId xmlns:a16="http://schemas.microsoft.com/office/drawing/2014/main" id="{873B5DAC-2219-1C4E-B119-BE00D599933F}"/>
              </a:ext>
            </a:extLst>
          </p:cNvPr>
          <p:cNvPicPr>
            <a:picLocks noChangeAspect="1"/>
          </p:cNvPicPr>
          <p:nvPr/>
        </p:nvPicPr>
        <p:blipFill>
          <a:blip r:embed="rId5">
            <a:lum/>
            <a:alphaModFix/>
          </a:blip>
          <a:srcRect/>
          <a:stretch>
            <a:fillRect/>
          </a:stretch>
        </p:blipFill>
        <p:spPr>
          <a:xfrm>
            <a:off x="1689426" y="955590"/>
            <a:ext cx="5054563" cy="3772715"/>
          </a:xfrm>
          <a:prstGeom prst="rect">
            <a:avLst/>
          </a:prstGeom>
          <a:noFill/>
          <a:ln>
            <a:noFill/>
          </a:ln>
        </p:spPr>
      </p:pic>
      <p:sp>
        <p:nvSpPr>
          <p:cNvPr id="8" name="Text Placeholder 7">
            <a:extLst>
              <a:ext uri="{FF2B5EF4-FFF2-40B4-BE49-F238E27FC236}">
                <a16:creationId xmlns:a16="http://schemas.microsoft.com/office/drawing/2014/main" id="{41F3A984-E026-5F4A-B0F3-E5EE2A29927D}"/>
              </a:ext>
            </a:extLst>
          </p:cNvPr>
          <p:cNvSpPr txBox="1">
            <a:spLocks noGrp="1"/>
          </p:cNvSpPr>
          <p:nvPr>
            <p:ph type="body" idx="4294967295"/>
          </p:nvPr>
        </p:nvSpPr>
        <p:spPr>
          <a:xfrm>
            <a:off x="2104189" y="5143068"/>
            <a:ext cx="4230588" cy="248858"/>
          </a:xfrm>
        </p:spPr>
        <p:txBody>
          <a:bodyPr>
            <a:normAutofit fontScale="92500" lnSpcReduction="20000"/>
          </a:bodyPr>
          <a:lstStyle/>
          <a:p>
            <a:pPr>
              <a:spcBef>
                <a:spcPts val="653"/>
              </a:spcBef>
              <a:buSzPct val="45000"/>
              <a:buFont typeface="StarSymbol"/>
              <a:buChar char="●"/>
            </a:pPr>
            <a:r>
              <a:rPr lang="en-US" sz="1452" dirty="0"/>
              <a:t>“Laser in Use” warning sign</a:t>
            </a:r>
          </a:p>
        </p:txBody>
      </p:sp>
    </p:spTree>
    <p:extLst>
      <p:ext uri="{BB962C8B-B14F-4D97-AF65-F5344CB8AC3E}">
        <p14:creationId xmlns:p14="http://schemas.microsoft.com/office/powerpoint/2010/main" val="3103948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40BC-260C-C04D-82DF-B41E44FAAFBC}"/>
              </a:ext>
            </a:extLst>
          </p:cNvPr>
          <p:cNvSpPr txBox="1">
            <a:spLocks noGrp="1"/>
          </p:cNvSpPr>
          <p:nvPr>
            <p:ph type="title" idx="4294967295"/>
          </p:nvPr>
        </p:nvSpPr>
        <p:spPr>
          <a:xfrm>
            <a:off x="1938284" y="99283"/>
            <a:ext cx="8229627" cy="979103"/>
          </a:xfrm>
        </p:spPr>
        <p:txBody>
          <a:bodyPr/>
          <a:lstStyle/>
          <a:p>
            <a:pPr lvl="0"/>
            <a:r>
              <a:rPr lang="en-US" sz="3266"/>
              <a:t>Optics Setup</a:t>
            </a:r>
            <a:br>
              <a:rPr lang="en-US"/>
            </a:br>
            <a:r>
              <a:rPr lang="en-US" sz="1814"/>
              <a:t>(Still doing laser alignment)</a:t>
            </a:r>
          </a:p>
        </p:txBody>
      </p:sp>
      <p:pic>
        <p:nvPicPr>
          <p:cNvPr id="3" name="">
            <a:extLst>
              <a:ext uri="{FF2B5EF4-FFF2-40B4-BE49-F238E27FC236}">
                <a16:creationId xmlns:a16="http://schemas.microsoft.com/office/drawing/2014/main" id="{C833036A-3693-AF48-BAE2-AFB8391A7341}"/>
              </a:ext>
            </a:extLst>
          </p:cNvPr>
          <p:cNvPicPr>
            <a:picLocks noChangeAspect="1"/>
          </p:cNvPicPr>
          <p:nvPr/>
        </p:nvPicPr>
        <p:blipFill>
          <a:blip r:embed="rId3">
            <a:lum/>
            <a:alphaModFix/>
          </a:blip>
          <a:srcRect/>
          <a:stretch>
            <a:fillRect/>
          </a:stretch>
        </p:blipFill>
        <p:spPr>
          <a:xfrm>
            <a:off x="3099621" y="1244290"/>
            <a:ext cx="6175731" cy="5228633"/>
          </a:xfrm>
          <a:prstGeom prst="rect">
            <a:avLst/>
          </a:prstGeom>
          <a:noFill/>
          <a:ln>
            <a:noFill/>
          </a:ln>
        </p:spPr>
      </p:pic>
    </p:spTree>
    <p:extLst>
      <p:ext uri="{BB962C8B-B14F-4D97-AF65-F5344CB8AC3E}">
        <p14:creationId xmlns:p14="http://schemas.microsoft.com/office/powerpoint/2010/main" val="115595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A82E-A3BF-234A-8E06-F33887D4345D}"/>
              </a:ext>
            </a:extLst>
          </p:cNvPr>
          <p:cNvSpPr>
            <a:spLocks noGrp="1"/>
          </p:cNvSpPr>
          <p:nvPr>
            <p:ph type="title"/>
          </p:nvPr>
        </p:nvSpPr>
        <p:spPr/>
        <p:txBody>
          <a:bodyPr/>
          <a:lstStyle/>
          <a:p>
            <a:pPr algn="ctr"/>
            <a:r>
              <a:rPr lang="en-US" dirty="0">
                <a:solidFill>
                  <a:srgbClr val="FF0000"/>
                </a:solidFill>
              </a:rPr>
              <a:t>TO DO</a:t>
            </a:r>
          </a:p>
        </p:txBody>
      </p:sp>
      <p:sp>
        <p:nvSpPr>
          <p:cNvPr id="3" name="Content Placeholder 2">
            <a:extLst>
              <a:ext uri="{FF2B5EF4-FFF2-40B4-BE49-F238E27FC236}">
                <a16:creationId xmlns:a16="http://schemas.microsoft.com/office/drawing/2014/main" id="{412AFC9D-AC3E-D242-854F-FE1033191BF7}"/>
              </a:ext>
            </a:extLst>
          </p:cNvPr>
          <p:cNvSpPr>
            <a:spLocks noGrp="1"/>
          </p:cNvSpPr>
          <p:nvPr>
            <p:ph idx="1"/>
          </p:nvPr>
        </p:nvSpPr>
        <p:spPr/>
        <p:txBody>
          <a:bodyPr>
            <a:normAutofit fontScale="92500" lnSpcReduction="20000"/>
          </a:bodyPr>
          <a:lstStyle/>
          <a:p>
            <a:r>
              <a:rPr lang="en-US" dirty="0"/>
              <a:t>Discuss the beam and on-beam hazards associated with the specific laser system</a:t>
            </a:r>
          </a:p>
          <a:p>
            <a:r>
              <a:rPr lang="en-US" dirty="0"/>
              <a:t>Describe the control measures in place to mitigate the associated hazards</a:t>
            </a:r>
          </a:p>
          <a:p>
            <a:r>
              <a:rPr lang="en-US" dirty="0"/>
              <a:t>Describe actions if suspected laser exposure</a:t>
            </a:r>
          </a:p>
          <a:p>
            <a:r>
              <a:rPr lang="en-US" dirty="0"/>
              <a:t>Describe entry procedures including restrictions</a:t>
            </a:r>
          </a:p>
          <a:p>
            <a:r>
              <a:rPr lang="en-US" dirty="0"/>
              <a:t>Demonstrate knowledge of emergency stop locations</a:t>
            </a:r>
          </a:p>
          <a:p>
            <a:r>
              <a:rPr lang="en-US" dirty="0"/>
              <a:t>Describe applicable warning signs</a:t>
            </a:r>
          </a:p>
          <a:p>
            <a:r>
              <a:rPr lang="en-US" dirty="0"/>
              <a:t>Perform pre-use laser eye protection inspection</a:t>
            </a:r>
          </a:p>
          <a:p>
            <a:r>
              <a:rPr lang="en-US" dirty="0"/>
              <a:t>Perform laser start up procedure</a:t>
            </a:r>
          </a:p>
          <a:p>
            <a:r>
              <a:rPr lang="en-US" dirty="0"/>
              <a:t>Perform the normal shut-down procedure</a:t>
            </a:r>
          </a:p>
          <a:p>
            <a:r>
              <a:rPr lang="en-US" dirty="0"/>
              <a:t>Demonstrate the lock, tag and try (LTT) process defined in the LOSP</a:t>
            </a:r>
          </a:p>
          <a:p>
            <a:endParaRPr lang="en-US" dirty="0"/>
          </a:p>
        </p:txBody>
      </p:sp>
      <p:sp>
        <p:nvSpPr>
          <p:cNvPr id="4" name="Slide Number Placeholder 3">
            <a:extLst>
              <a:ext uri="{FF2B5EF4-FFF2-40B4-BE49-F238E27FC236}">
                <a16:creationId xmlns:a16="http://schemas.microsoft.com/office/drawing/2014/main" id="{8A5EB954-E929-3943-A8F9-857A25057B75}"/>
              </a:ext>
            </a:extLst>
          </p:cNvPr>
          <p:cNvSpPr>
            <a:spLocks noGrp="1"/>
          </p:cNvSpPr>
          <p:nvPr>
            <p:ph type="sldNum" sz="quarter" idx="12"/>
          </p:nvPr>
        </p:nvSpPr>
        <p:spPr/>
        <p:txBody>
          <a:bodyPr/>
          <a:lstStyle/>
          <a:p>
            <a:fld id="{88605E41-BB8B-F941-8257-5C96BAD08311}" type="slidenum">
              <a:rPr lang="en-US" smtClean="0"/>
              <a:t>18</a:t>
            </a:fld>
            <a:endParaRPr lang="en-US"/>
          </a:p>
        </p:txBody>
      </p:sp>
    </p:spTree>
    <p:extLst>
      <p:ext uri="{BB962C8B-B14F-4D97-AF65-F5344CB8AC3E}">
        <p14:creationId xmlns:p14="http://schemas.microsoft.com/office/powerpoint/2010/main" val="318175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0A49-A355-C641-AC4D-E3BD471DAB9E}"/>
              </a:ext>
            </a:extLst>
          </p:cNvPr>
          <p:cNvSpPr>
            <a:spLocks noGrp="1"/>
          </p:cNvSpPr>
          <p:nvPr>
            <p:ph type="title"/>
          </p:nvPr>
        </p:nvSpPr>
        <p:spPr/>
        <p:txBody>
          <a:bodyPr/>
          <a:lstStyle/>
          <a:p>
            <a:pPr algn="ctr"/>
            <a:r>
              <a:rPr lang="en-US" dirty="0"/>
              <a:t>BACK UP</a:t>
            </a:r>
          </a:p>
        </p:txBody>
      </p:sp>
      <p:sp>
        <p:nvSpPr>
          <p:cNvPr id="3" name="Content Placeholder 2">
            <a:extLst>
              <a:ext uri="{FF2B5EF4-FFF2-40B4-BE49-F238E27FC236}">
                <a16:creationId xmlns:a16="http://schemas.microsoft.com/office/drawing/2014/main" id="{56EA42CF-C5B3-8448-A76E-71124AAEAD5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B9CC967-7BC3-1545-9E23-B3A06923AC4C}"/>
              </a:ext>
            </a:extLst>
          </p:cNvPr>
          <p:cNvSpPr>
            <a:spLocks noGrp="1"/>
          </p:cNvSpPr>
          <p:nvPr>
            <p:ph type="sldNum" sz="quarter" idx="12"/>
          </p:nvPr>
        </p:nvSpPr>
        <p:spPr/>
        <p:txBody>
          <a:bodyPr/>
          <a:lstStyle/>
          <a:p>
            <a:fld id="{88605E41-BB8B-F941-8257-5C96BAD08311}" type="slidenum">
              <a:rPr lang="en-US" smtClean="0"/>
              <a:t>19</a:t>
            </a:fld>
            <a:endParaRPr lang="en-US"/>
          </a:p>
        </p:txBody>
      </p:sp>
    </p:spTree>
    <p:extLst>
      <p:ext uri="{BB962C8B-B14F-4D97-AF65-F5344CB8AC3E}">
        <p14:creationId xmlns:p14="http://schemas.microsoft.com/office/powerpoint/2010/main" val="260513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2743-8616-6849-8E4C-D870CE4D6787}"/>
              </a:ext>
            </a:extLst>
          </p:cNvPr>
          <p:cNvSpPr>
            <a:spLocks noGrp="1"/>
          </p:cNvSpPr>
          <p:nvPr>
            <p:ph type="title"/>
          </p:nvPr>
        </p:nvSpPr>
        <p:spPr/>
        <p:txBody>
          <a:bodyPr/>
          <a:lstStyle/>
          <a:p>
            <a:pPr algn="ctr"/>
            <a:r>
              <a:rPr lang="en-US" dirty="0"/>
              <a:t>Protocols due to COVID-19</a:t>
            </a:r>
          </a:p>
        </p:txBody>
      </p:sp>
      <p:sp>
        <p:nvSpPr>
          <p:cNvPr id="3" name="Content Placeholder 2">
            <a:extLst>
              <a:ext uri="{FF2B5EF4-FFF2-40B4-BE49-F238E27FC236}">
                <a16:creationId xmlns:a16="http://schemas.microsoft.com/office/drawing/2014/main" id="{767A4064-2C8D-3345-AC45-F83C2F4638C7}"/>
              </a:ext>
            </a:extLst>
          </p:cNvPr>
          <p:cNvSpPr>
            <a:spLocks noGrp="1"/>
          </p:cNvSpPr>
          <p:nvPr>
            <p:ph idx="1"/>
          </p:nvPr>
        </p:nvSpPr>
        <p:spPr/>
        <p:txBody>
          <a:bodyPr/>
          <a:lstStyle/>
          <a:p>
            <a:r>
              <a:rPr lang="en-US" dirty="0"/>
              <a:t>The occupancy loading limit for both Room 102A &amp; 202A is 2 people remaining at least 6 feet apart wearing face coverings.</a:t>
            </a:r>
            <a:endParaRPr lang="en-US" sz="3200" dirty="0"/>
          </a:p>
          <a:p>
            <a:pPr lvl="0"/>
            <a:r>
              <a:rPr lang="en-US" dirty="0"/>
              <a:t>When more than 2 people need to enter the rooms:</a:t>
            </a:r>
            <a:endParaRPr lang="en-US" sz="3200" dirty="0"/>
          </a:p>
          <a:p>
            <a:pPr lvl="1"/>
            <a:r>
              <a:rPr lang="en-US" dirty="0"/>
              <a:t>All employees beyond 2 must don respirators and cover exhalation valves (if respirator has an exhalation valve) while still maintaining 6 feet social distancing.</a:t>
            </a:r>
            <a:endParaRPr lang="en-US" sz="2800" dirty="0"/>
          </a:p>
          <a:p>
            <a:pPr lvl="1"/>
            <a:r>
              <a:rPr lang="en-US" dirty="0"/>
              <a:t>If social distancing cannot be maintained during tasks, then all staff within 6 feet of each other must don respirators.</a:t>
            </a:r>
            <a:endParaRPr lang="en-US" sz="2800" dirty="0"/>
          </a:p>
          <a:p>
            <a:pPr lvl="1"/>
            <a:r>
              <a:rPr lang="en-US" dirty="0"/>
              <a:t>Respirators and respirator training must be obtained from ESH Division.</a:t>
            </a:r>
            <a:endParaRPr lang="en-US" sz="2800" dirty="0"/>
          </a:p>
          <a:p>
            <a:pPr lvl="1"/>
            <a:r>
              <a:rPr lang="en-US" dirty="0"/>
              <a:t>Respirators must be stored for a minimum of 10 days prior to re-use per ESH provided training.</a:t>
            </a:r>
            <a:endParaRPr lang="en-US" sz="2800" dirty="0"/>
          </a:p>
          <a:p>
            <a:endParaRPr lang="en-US" dirty="0"/>
          </a:p>
        </p:txBody>
      </p:sp>
      <p:sp>
        <p:nvSpPr>
          <p:cNvPr id="4" name="Slide Number Placeholder 3">
            <a:extLst>
              <a:ext uri="{FF2B5EF4-FFF2-40B4-BE49-F238E27FC236}">
                <a16:creationId xmlns:a16="http://schemas.microsoft.com/office/drawing/2014/main" id="{C6A2C710-30A4-6C4B-901D-A192373B5663}"/>
              </a:ext>
            </a:extLst>
          </p:cNvPr>
          <p:cNvSpPr>
            <a:spLocks noGrp="1"/>
          </p:cNvSpPr>
          <p:nvPr>
            <p:ph type="sldNum" sz="quarter" idx="12"/>
          </p:nvPr>
        </p:nvSpPr>
        <p:spPr/>
        <p:txBody>
          <a:bodyPr/>
          <a:lstStyle/>
          <a:p>
            <a:fld id="{88605E41-BB8B-F941-8257-5C96BAD08311}" type="slidenum">
              <a:rPr lang="en-US" smtClean="0"/>
              <a:t>2</a:t>
            </a:fld>
            <a:endParaRPr lang="en-US"/>
          </a:p>
        </p:txBody>
      </p:sp>
    </p:spTree>
    <p:extLst>
      <p:ext uri="{BB962C8B-B14F-4D97-AF65-F5344CB8AC3E}">
        <p14:creationId xmlns:p14="http://schemas.microsoft.com/office/powerpoint/2010/main" val="146355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Target introduction</a:t>
            </a:r>
          </a:p>
        </p:txBody>
      </p:sp>
      <p:sp>
        <p:nvSpPr>
          <p:cNvPr id="3" name="Content Placeholder 2"/>
          <p:cNvSpPr>
            <a:spLocks noGrp="1"/>
          </p:cNvSpPr>
          <p:nvPr>
            <p:ph idx="1"/>
          </p:nvPr>
        </p:nvSpPr>
        <p:spPr/>
        <p:txBody>
          <a:bodyPr>
            <a:normAutofit lnSpcReduction="10000"/>
          </a:bodyPr>
          <a:lstStyle/>
          <a:p>
            <a:r>
              <a:rPr lang="en-US" dirty="0"/>
              <a:t>High density polarized He3 gas at ~10 </a:t>
            </a:r>
            <a:r>
              <a:rPr lang="en-US" dirty="0" err="1"/>
              <a:t>atm</a:t>
            </a:r>
            <a:r>
              <a:rPr lang="en-US" dirty="0"/>
              <a:t> in a target cell along with </a:t>
            </a:r>
            <a:r>
              <a:rPr lang="en-US" dirty="0" err="1"/>
              <a:t>Rb</a:t>
            </a:r>
            <a:r>
              <a:rPr lang="en-US" dirty="0"/>
              <a:t>-K mixture</a:t>
            </a:r>
          </a:p>
          <a:p>
            <a:endParaRPr lang="en-US" dirty="0"/>
          </a:p>
          <a:p>
            <a:r>
              <a:rPr lang="en-US" dirty="0"/>
              <a:t>The target employs a spin-exchange process to polarize the He3</a:t>
            </a:r>
          </a:p>
          <a:p>
            <a:endParaRPr lang="en-US" dirty="0"/>
          </a:p>
          <a:p>
            <a:r>
              <a:rPr lang="en-US" dirty="0"/>
              <a:t>Rubidium vapor is polarized by optical pumping with circularly polarized laser light at 795 nm</a:t>
            </a:r>
          </a:p>
          <a:p>
            <a:endParaRPr lang="en-US" dirty="0"/>
          </a:p>
          <a:p>
            <a:r>
              <a:rPr lang="en-US" dirty="0"/>
              <a:t>The polarization is transferred from </a:t>
            </a:r>
            <a:r>
              <a:rPr lang="en-US" dirty="0" err="1"/>
              <a:t>Rb</a:t>
            </a:r>
            <a:r>
              <a:rPr lang="en-US" dirty="0"/>
              <a:t> to K and eventually to He3 nuclei which will be our effective “neutron target”</a:t>
            </a:r>
          </a:p>
          <a:p>
            <a:endParaRPr lang="en-US" dirty="0"/>
          </a:p>
        </p:txBody>
      </p:sp>
      <p:sp>
        <p:nvSpPr>
          <p:cNvPr id="4" name="Slide Number Placeholder 3"/>
          <p:cNvSpPr>
            <a:spLocks noGrp="1"/>
          </p:cNvSpPr>
          <p:nvPr>
            <p:ph type="sldNum" sz="quarter" idx="12"/>
          </p:nvPr>
        </p:nvSpPr>
        <p:spPr/>
        <p:txBody>
          <a:bodyPr/>
          <a:lstStyle/>
          <a:p>
            <a:fld id="{AF6FDD22-66AB-E946-B1BC-3EF5E5A6170A}" type="slidenum">
              <a:rPr lang="en-US" smtClean="0"/>
              <a:t>20</a:t>
            </a:fld>
            <a:endParaRPr lang="en-US"/>
          </a:p>
        </p:txBody>
      </p:sp>
    </p:spTree>
    <p:extLst>
      <p:ext uri="{BB962C8B-B14F-4D97-AF65-F5344CB8AC3E}">
        <p14:creationId xmlns:p14="http://schemas.microsoft.com/office/powerpoint/2010/main" val="190403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15880-31F9-B94A-B074-64692953708E}"/>
              </a:ext>
            </a:extLst>
          </p:cNvPr>
          <p:cNvSpPr>
            <a:spLocks noGrp="1"/>
          </p:cNvSpPr>
          <p:nvPr>
            <p:ph idx="1"/>
          </p:nvPr>
        </p:nvSpPr>
        <p:spPr>
          <a:xfrm>
            <a:off x="2152650" y="945886"/>
            <a:ext cx="7886700" cy="3263504"/>
          </a:xfrm>
        </p:spPr>
        <p:txBody>
          <a:bodyPr>
            <a:normAutofit/>
          </a:bodyPr>
          <a:lstStyle/>
          <a:p>
            <a:pPr marL="0" indent="0" algn="ctr">
              <a:buNone/>
            </a:pPr>
            <a:r>
              <a:rPr lang="en-US" sz="3600" dirty="0"/>
              <a:t> Target cell</a:t>
            </a:r>
          </a:p>
        </p:txBody>
      </p:sp>
      <p:sp>
        <p:nvSpPr>
          <p:cNvPr id="4" name="Slide Number Placeholder 3">
            <a:extLst>
              <a:ext uri="{FF2B5EF4-FFF2-40B4-BE49-F238E27FC236}">
                <a16:creationId xmlns:a16="http://schemas.microsoft.com/office/drawing/2014/main" id="{0CBFE023-6288-024F-B04C-DC18B368F42A}"/>
              </a:ext>
            </a:extLst>
          </p:cNvPr>
          <p:cNvSpPr>
            <a:spLocks noGrp="1"/>
          </p:cNvSpPr>
          <p:nvPr>
            <p:ph type="sldNum" sz="quarter" idx="12"/>
          </p:nvPr>
        </p:nvSpPr>
        <p:spPr/>
        <p:txBody>
          <a:bodyPr/>
          <a:lstStyle/>
          <a:p>
            <a:fld id="{AF6FDD22-66AB-E946-B1BC-3EF5E5A6170A}" type="slidenum">
              <a:rPr lang="en-US" smtClean="0"/>
              <a:t>21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68211" y="2236524"/>
            <a:ext cx="4561417" cy="34210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703" y="2298436"/>
            <a:ext cx="4065385" cy="3297237"/>
          </a:xfrm>
          <a:prstGeom prst="rect">
            <a:avLst/>
          </a:prstGeom>
        </p:spPr>
      </p:pic>
    </p:spTree>
    <p:extLst>
      <p:ext uri="{BB962C8B-B14F-4D97-AF65-F5344CB8AC3E}">
        <p14:creationId xmlns:p14="http://schemas.microsoft.com/office/powerpoint/2010/main" val="317127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115" y="275917"/>
            <a:ext cx="1936130" cy="1325563"/>
          </a:xfrm>
        </p:spPr>
        <p:txBody>
          <a:bodyPr>
            <a:normAutofit/>
          </a:bodyPr>
          <a:lstStyle/>
          <a:p>
            <a:pPr algn="ctr"/>
            <a:r>
              <a:rPr lang="en-US" sz="1800" dirty="0"/>
              <a:t>Main field Helmholtz coils</a:t>
            </a:r>
          </a:p>
        </p:txBody>
      </p:sp>
      <p:sp>
        <p:nvSpPr>
          <p:cNvPr id="4" name="Slide Number Placeholder 3"/>
          <p:cNvSpPr>
            <a:spLocks noGrp="1"/>
          </p:cNvSpPr>
          <p:nvPr>
            <p:ph type="sldNum" sz="quarter" idx="12"/>
          </p:nvPr>
        </p:nvSpPr>
        <p:spPr/>
        <p:txBody>
          <a:bodyPr/>
          <a:lstStyle/>
          <a:p>
            <a:fld id="{AF6FDD22-66AB-E946-B1BC-3EF5E5A6170A}" type="slidenum">
              <a:rPr lang="en-US" smtClean="0"/>
              <a:t>22</a:t>
            </a:fld>
            <a:endParaRPr lang="en-US"/>
          </a:p>
        </p:txBody>
      </p:sp>
      <p:pic>
        <p:nvPicPr>
          <p:cNvPr id="5" name="Picture 4"/>
          <p:cNvPicPr>
            <a:picLocks noChangeAspect="1"/>
          </p:cNvPicPr>
          <p:nvPr/>
        </p:nvPicPr>
        <p:blipFill>
          <a:blip r:embed="rId2"/>
          <a:stretch>
            <a:fillRect/>
          </a:stretch>
        </p:blipFill>
        <p:spPr>
          <a:xfrm>
            <a:off x="2717181" y="1467180"/>
            <a:ext cx="6757639" cy="5068229"/>
          </a:xfrm>
          <a:prstGeom prst="rect">
            <a:avLst/>
          </a:prstGeom>
        </p:spPr>
      </p:pic>
      <p:cxnSp>
        <p:nvCxnSpPr>
          <p:cNvPr id="7" name="Straight Arrow Connector 6"/>
          <p:cNvCxnSpPr/>
          <p:nvPr/>
        </p:nvCxnSpPr>
        <p:spPr>
          <a:xfrm>
            <a:off x="3241288" y="1170878"/>
            <a:ext cx="289932" cy="180649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41288" y="1170878"/>
            <a:ext cx="1412022" cy="19181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92352" y="820849"/>
            <a:ext cx="2581932" cy="646331"/>
          </a:xfrm>
          <a:prstGeom prst="rect">
            <a:avLst/>
          </a:prstGeom>
          <a:noFill/>
        </p:spPr>
        <p:txBody>
          <a:bodyPr wrap="square" rtlCol="0">
            <a:spAutoFit/>
          </a:bodyPr>
          <a:lstStyle/>
          <a:p>
            <a:r>
              <a:rPr lang="en-US" dirty="0"/>
              <a:t>Vertical correction </a:t>
            </a:r>
            <a:r>
              <a:rPr lang="en-US"/>
              <a:t>coils (to cancel HB field)</a:t>
            </a:r>
            <a:endParaRPr lang="en-US" dirty="0"/>
          </a:p>
        </p:txBody>
      </p:sp>
      <p:cxnSp>
        <p:nvCxnSpPr>
          <p:cNvPr id="12" name="Straight Arrow Connector 11"/>
          <p:cNvCxnSpPr>
            <a:endCxn id="18" idx="0"/>
          </p:cNvCxnSpPr>
          <p:nvPr/>
        </p:nvCxnSpPr>
        <p:spPr>
          <a:xfrm flipH="1">
            <a:off x="5818263" y="1281112"/>
            <a:ext cx="277736" cy="128174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45484" y="1380530"/>
            <a:ext cx="1065639" cy="15516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60606" y="2685772"/>
            <a:ext cx="385490" cy="369332"/>
          </a:xfrm>
          <a:prstGeom prst="rect">
            <a:avLst/>
          </a:prstGeom>
          <a:solidFill>
            <a:srgbClr val="FFFF00"/>
          </a:solidFill>
          <a:ln>
            <a:solidFill>
              <a:srgbClr val="FFFF00"/>
            </a:solidFill>
          </a:ln>
        </p:spPr>
        <p:txBody>
          <a:bodyPr wrap="none" rtlCol="0">
            <a:spAutoFit/>
          </a:bodyPr>
          <a:lstStyle/>
          <a:p>
            <a:r>
              <a:rPr lang="en-US"/>
              <a:t>V</a:t>
            </a:r>
            <a:r>
              <a:rPr lang="en-US" baseline="-25000"/>
              <a:t>S</a:t>
            </a:r>
            <a:endParaRPr lang="en-US"/>
          </a:p>
        </p:txBody>
      </p:sp>
      <p:sp>
        <p:nvSpPr>
          <p:cNvPr id="18" name="TextBox 17"/>
          <p:cNvSpPr txBox="1"/>
          <p:nvPr/>
        </p:nvSpPr>
        <p:spPr>
          <a:xfrm>
            <a:off x="5628147" y="2562858"/>
            <a:ext cx="380232" cy="369332"/>
          </a:xfrm>
          <a:prstGeom prst="rect">
            <a:avLst/>
          </a:prstGeom>
          <a:solidFill>
            <a:srgbClr val="FFFF00"/>
          </a:solidFill>
          <a:ln>
            <a:solidFill>
              <a:srgbClr val="FFFF00"/>
            </a:solidFill>
          </a:ln>
        </p:spPr>
        <p:txBody>
          <a:bodyPr wrap="none" rtlCol="0">
            <a:spAutoFit/>
          </a:bodyPr>
          <a:lstStyle/>
          <a:p>
            <a:r>
              <a:rPr lang="en-US" dirty="0"/>
              <a:t>V</a:t>
            </a:r>
            <a:r>
              <a:rPr lang="en-US" baseline="-25000" dirty="0"/>
              <a:t>L</a:t>
            </a:r>
            <a:endParaRPr lang="en-US" dirty="0"/>
          </a:p>
        </p:txBody>
      </p:sp>
      <p:sp>
        <p:nvSpPr>
          <p:cNvPr id="19" name="TextBox 18"/>
          <p:cNvSpPr txBox="1"/>
          <p:nvPr/>
        </p:nvSpPr>
        <p:spPr>
          <a:xfrm>
            <a:off x="7357250" y="5659431"/>
            <a:ext cx="385490" cy="369332"/>
          </a:xfrm>
          <a:prstGeom prst="rect">
            <a:avLst/>
          </a:prstGeom>
          <a:solidFill>
            <a:srgbClr val="FFFF00"/>
          </a:solidFill>
          <a:ln>
            <a:solidFill>
              <a:srgbClr val="FFFF00"/>
            </a:solidFill>
          </a:ln>
        </p:spPr>
        <p:txBody>
          <a:bodyPr wrap="none" rtlCol="0">
            <a:spAutoFit/>
          </a:bodyPr>
          <a:lstStyle/>
          <a:p>
            <a:r>
              <a:rPr lang="en-US"/>
              <a:t>V</a:t>
            </a:r>
            <a:r>
              <a:rPr lang="en-US" baseline="-25000"/>
              <a:t>S</a:t>
            </a:r>
            <a:endParaRPr lang="en-US"/>
          </a:p>
        </p:txBody>
      </p:sp>
      <p:sp>
        <p:nvSpPr>
          <p:cNvPr id="20" name="TextBox 19"/>
          <p:cNvSpPr txBox="1"/>
          <p:nvPr/>
        </p:nvSpPr>
        <p:spPr>
          <a:xfrm>
            <a:off x="5672254" y="5982880"/>
            <a:ext cx="380232" cy="369332"/>
          </a:xfrm>
          <a:prstGeom prst="rect">
            <a:avLst/>
          </a:prstGeom>
          <a:solidFill>
            <a:srgbClr val="FFFF00"/>
          </a:solidFill>
          <a:ln>
            <a:solidFill>
              <a:srgbClr val="FFFF00"/>
            </a:solidFill>
          </a:ln>
        </p:spPr>
        <p:txBody>
          <a:bodyPr wrap="none" rtlCol="0">
            <a:spAutoFit/>
          </a:bodyPr>
          <a:lstStyle/>
          <a:p>
            <a:r>
              <a:rPr lang="en-US" dirty="0"/>
              <a:t>V</a:t>
            </a:r>
            <a:r>
              <a:rPr lang="en-US" baseline="-25000" dirty="0"/>
              <a:t>L</a:t>
            </a:r>
            <a:endParaRPr lang="en-US" dirty="0"/>
          </a:p>
        </p:txBody>
      </p:sp>
      <p:cxnSp>
        <p:nvCxnSpPr>
          <p:cNvPr id="21" name="Straight Arrow Connector 20"/>
          <p:cNvCxnSpPr/>
          <p:nvPr/>
        </p:nvCxnSpPr>
        <p:spPr>
          <a:xfrm flipH="1">
            <a:off x="5862370" y="1367761"/>
            <a:ext cx="208266" cy="458329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0"/>
          </p:cNvCxnSpPr>
          <p:nvPr/>
        </p:nvCxnSpPr>
        <p:spPr>
          <a:xfrm>
            <a:off x="6096000" y="1467179"/>
            <a:ext cx="1378842" cy="41922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74842" y="777524"/>
            <a:ext cx="2669051" cy="646331"/>
          </a:xfrm>
          <a:prstGeom prst="rect">
            <a:avLst/>
          </a:prstGeom>
          <a:noFill/>
        </p:spPr>
        <p:txBody>
          <a:bodyPr wrap="square" rtlCol="0">
            <a:spAutoFit/>
          </a:bodyPr>
          <a:lstStyle/>
          <a:p>
            <a:r>
              <a:rPr lang="en-US" dirty="0"/>
              <a:t>Horizontal </a:t>
            </a:r>
            <a:r>
              <a:rPr lang="en-US"/>
              <a:t>correction coils (to create gradient)</a:t>
            </a:r>
            <a:endParaRPr lang="en-US" dirty="0"/>
          </a:p>
        </p:txBody>
      </p:sp>
      <p:sp>
        <p:nvSpPr>
          <p:cNvPr id="28" name="TextBox 27"/>
          <p:cNvSpPr txBox="1"/>
          <p:nvPr/>
        </p:nvSpPr>
        <p:spPr>
          <a:xfrm>
            <a:off x="8417680" y="3542433"/>
            <a:ext cx="393056" cy="369332"/>
          </a:xfrm>
          <a:prstGeom prst="rect">
            <a:avLst/>
          </a:prstGeom>
          <a:solidFill>
            <a:srgbClr val="FFC000"/>
          </a:solidFill>
          <a:ln>
            <a:solidFill>
              <a:srgbClr val="FFC000"/>
            </a:solidFill>
          </a:ln>
        </p:spPr>
        <p:txBody>
          <a:bodyPr wrap="none" rtlCol="0">
            <a:spAutoFit/>
          </a:bodyPr>
          <a:lstStyle/>
          <a:p>
            <a:r>
              <a:rPr lang="en-US" dirty="0"/>
              <a:t>H</a:t>
            </a:r>
            <a:r>
              <a:rPr lang="en-US" baseline="-25000" dirty="0"/>
              <a:t>L</a:t>
            </a:r>
            <a:endParaRPr lang="en-US" dirty="0"/>
          </a:p>
        </p:txBody>
      </p:sp>
      <p:cxnSp>
        <p:nvCxnSpPr>
          <p:cNvPr id="29" name="Straight Arrow Connector 28"/>
          <p:cNvCxnSpPr>
            <a:endCxn id="28" idx="0"/>
          </p:cNvCxnSpPr>
          <p:nvPr/>
        </p:nvCxnSpPr>
        <p:spPr>
          <a:xfrm>
            <a:off x="8254118" y="1367761"/>
            <a:ext cx="360090" cy="217467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083616" y="1367760"/>
            <a:ext cx="3170503" cy="146604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6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Target Oven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1865" b="12037"/>
          <a:stretch/>
        </p:blipFill>
        <p:spPr>
          <a:xfrm>
            <a:off x="3367088" y="1469279"/>
            <a:ext cx="5457825" cy="5069635"/>
          </a:xfrm>
        </p:spPr>
      </p:pic>
      <p:sp>
        <p:nvSpPr>
          <p:cNvPr id="4" name="Slide Number Placeholder 3"/>
          <p:cNvSpPr>
            <a:spLocks noGrp="1"/>
          </p:cNvSpPr>
          <p:nvPr>
            <p:ph type="sldNum" sz="quarter" idx="12"/>
          </p:nvPr>
        </p:nvSpPr>
        <p:spPr/>
        <p:txBody>
          <a:bodyPr/>
          <a:lstStyle/>
          <a:p>
            <a:fld id="{AF6FDD22-66AB-E946-B1BC-3EF5E5A6170A}" type="slidenum">
              <a:rPr lang="en-US" smtClean="0"/>
              <a:t>23</a:t>
            </a:fld>
            <a:endParaRPr lang="en-US"/>
          </a:p>
        </p:txBody>
      </p:sp>
    </p:spTree>
    <p:extLst>
      <p:ext uri="{BB962C8B-B14F-4D97-AF65-F5344CB8AC3E}">
        <p14:creationId xmlns:p14="http://schemas.microsoft.com/office/powerpoint/2010/main" val="222207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074B-6F46-7041-BAF6-82BE5CFDEE57}"/>
              </a:ext>
            </a:extLst>
          </p:cNvPr>
          <p:cNvSpPr>
            <a:spLocks noGrp="1"/>
          </p:cNvSpPr>
          <p:nvPr>
            <p:ph type="title"/>
          </p:nvPr>
        </p:nvSpPr>
        <p:spPr/>
        <p:txBody>
          <a:bodyPr/>
          <a:lstStyle/>
          <a:p>
            <a:pPr algn="ctr"/>
            <a:r>
              <a:rPr lang="en-US" dirty="0"/>
              <a:t>Operator requirements</a:t>
            </a:r>
          </a:p>
        </p:txBody>
      </p:sp>
      <p:sp>
        <p:nvSpPr>
          <p:cNvPr id="3" name="Content Placeholder 2">
            <a:extLst>
              <a:ext uri="{FF2B5EF4-FFF2-40B4-BE49-F238E27FC236}">
                <a16:creationId xmlns:a16="http://schemas.microsoft.com/office/drawing/2014/main" id="{166CA1C9-C6BA-DE47-A9CA-7DBD8590B83C}"/>
              </a:ext>
            </a:extLst>
          </p:cNvPr>
          <p:cNvSpPr>
            <a:spLocks noGrp="1"/>
          </p:cNvSpPr>
          <p:nvPr>
            <p:ph idx="1"/>
          </p:nvPr>
        </p:nvSpPr>
        <p:spPr/>
        <p:txBody>
          <a:bodyPr>
            <a:normAutofit fontScale="62500" lnSpcReduction="20000"/>
          </a:bodyPr>
          <a:lstStyle/>
          <a:p>
            <a:pPr marL="0" indent="0">
              <a:buNone/>
            </a:pPr>
            <a:r>
              <a:rPr lang="en-US" dirty="0"/>
              <a:t>The 30-50 watts infrared diode lasers may only be operated by personnel who have:</a:t>
            </a:r>
          </a:p>
          <a:p>
            <a:r>
              <a:rPr lang="en-US" dirty="0"/>
              <a:t>completed a Laser Safety training course (SAF114O) administrated by DOE</a:t>
            </a:r>
          </a:p>
          <a:p>
            <a:r>
              <a:rPr lang="en-US" dirty="0"/>
              <a:t>completed and passed an ophthalmological exam</a:t>
            </a:r>
          </a:p>
          <a:p>
            <a:r>
              <a:rPr lang="en-US" dirty="0"/>
              <a:t>had a safety walkthrough by the Laser Safety Supervisor of the Polarized 3He Target System (Jian-ping Chen) </a:t>
            </a:r>
          </a:p>
          <a:p>
            <a:r>
              <a:rPr lang="en-US" dirty="0"/>
              <a:t>read this document </a:t>
            </a:r>
          </a:p>
          <a:p>
            <a:r>
              <a:rPr lang="en-US" dirty="0"/>
              <a:t>been added to the authorized list of Laser Personnel, included as the last page of this LOSP </a:t>
            </a:r>
          </a:p>
          <a:p>
            <a:endParaRPr lang="en-US" dirty="0"/>
          </a:p>
          <a:p>
            <a:pPr marL="0" indent="0">
              <a:buNone/>
            </a:pPr>
            <a:r>
              <a:rPr lang="en-US" dirty="0"/>
              <a:t>Jefferson Lab personnel or outside visitors, who have not completed all of above training, are only allowed to enter the laser control area (target lab) under the following conditions: </a:t>
            </a:r>
          </a:p>
          <a:p>
            <a:r>
              <a:rPr lang="en-US" dirty="0"/>
              <a:t>have permission of the Laser Safety Supervisor of the Polarized 3He target system </a:t>
            </a:r>
          </a:p>
          <a:p>
            <a:r>
              <a:rPr lang="en-US" dirty="0"/>
              <a:t>be accompanied by a laser authorized personnel </a:t>
            </a:r>
          </a:p>
          <a:p>
            <a:r>
              <a:rPr lang="en-US" dirty="0"/>
              <a:t>if the laser is operational, with required safety goggles </a:t>
            </a:r>
          </a:p>
          <a:p>
            <a:r>
              <a:rPr lang="en-US" dirty="0"/>
              <a:t>if any equipment, including the laser, is operational, no touching of equipment due to electrical hazards. </a:t>
            </a:r>
          </a:p>
          <a:p>
            <a:endParaRPr lang="en-US" dirty="0"/>
          </a:p>
        </p:txBody>
      </p:sp>
      <p:sp>
        <p:nvSpPr>
          <p:cNvPr id="4" name="Slide Number Placeholder 3">
            <a:extLst>
              <a:ext uri="{FF2B5EF4-FFF2-40B4-BE49-F238E27FC236}">
                <a16:creationId xmlns:a16="http://schemas.microsoft.com/office/drawing/2014/main" id="{591C8CDF-6084-524E-868B-627AFE2DF2FF}"/>
              </a:ext>
            </a:extLst>
          </p:cNvPr>
          <p:cNvSpPr>
            <a:spLocks noGrp="1"/>
          </p:cNvSpPr>
          <p:nvPr>
            <p:ph type="sldNum" sz="quarter" idx="12"/>
          </p:nvPr>
        </p:nvSpPr>
        <p:spPr/>
        <p:txBody>
          <a:bodyPr/>
          <a:lstStyle/>
          <a:p>
            <a:fld id="{88605E41-BB8B-F941-8257-5C96BAD08311}" type="slidenum">
              <a:rPr lang="en-US" smtClean="0"/>
              <a:t>3</a:t>
            </a:fld>
            <a:endParaRPr lang="en-US"/>
          </a:p>
        </p:txBody>
      </p:sp>
    </p:spTree>
    <p:extLst>
      <p:ext uri="{BB962C8B-B14F-4D97-AF65-F5344CB8AC3E}">
        <p14:creationId xmlns:p14="http://schemas.microsoft.com/office/powerpoint/2010/main" val="20620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BACA-BE12-D64F-8C30-9408659C040C}"/>
              </a:ext>
            </a:extLst>
          </p:cNvPr>
          <p:cNvSpPr>
            <a:spLocks noGrp="1"/>
          </p:cNvSpPr>
          <p:nvPr>
            <p:ph type="title"/>
          </p:nvPr>
        </p:nvSpPr>
        <p:spPr/>
        <p:txBody>
          <a:bodyPr/>
          <a:lstStyle/>
          <a:p>
            <a:pPr algn="ctr"/>
            <a:r>
              <a:rPr lang="en-US" dirty="0"/>
              <a:t>General description</a:t>
            </a:r>
          </a:p>
        </p:txBody>
      </p:sp>
      <p:sp>
        <p:nvSpPr>
          <p:cNvPr id="3" name="Content Placeholder 2">
            <a:extLst>
              <a:ext uri="{FF2B5EF4-FFF2-40B4-BE49-F238E27FC236}">
                <a16:creationId xmlns:a16="http://schemas.microsoft.com/office/drawing/2014/main" id="{F5BBAFE7-6C93-A74B-A112-1457CFB29975}"/>
              </a:ext>
            </a:extLst>
          </p:cNvPr>
          <p:cNvSpPr>
            <a:spLocks noGrp="1"/>
          </p:cNvSpPr>
          <p:nvPr>
            <p:ph idx="1"/>
          </p:nvPr>
        </p:nvSpPr>
        <p:spPr>
          <a:xfrm>
            <a:off x="838200" y="1825625"/>
            <a:ext cx="6574971" cy="4351338"/>
          </a:xfrm>
        </p:spPr>
        <p:txBody>
          <a:bodyPr>
            <a:normAutofit fontScale="85000" lnSpcReduction="20000"/>
          </a:bodyPr>
          <a:lstStyle/>
          <a:p>
            <a:r>
              <a:rPr lang="en-US" dirty="0"/>
              <a:t>Laser light provided by</a:t>
            </a:r>
          </a:p>
          <a:p>
            <a:pPr lvl="1"/>
            <a:r>
              <a:rPr lang="en-US" dirty="0"/>
              <a:t>795 nm solid state diode lasers from </a:t>
            </a:r>
            <a:r>
              <a:rPr lang="en-US" dirty="0" err="1"/>
              <a:t>Raytum</a:t>
            </a:r>
            <a:r>
              <a:rPr lang="en-US" dirty="0"/>
              <a:t> photonics</a:t>
            </a:r>
          </a:p>
          <a:p>
            <a:pPr lvl="1"/>
            <a:r>
              <a:rPr lang="en-US" dirty="0"/>
              <a:t>30 – 50 Watts power</a:t>
            </a:r>
          </a:p>
          <a:p>
            <a:pPr lvl="1"/>
            <a:r>
              <a:rPr lang="en-US" dirty="0"/>
              <a:t>Main enclosure contains diode, power supplies, fans and control systems</a:t>
            </a:r>
          </a:p>
          <a:p>
            <a:pPr lvl="1"/>
            <a:endParaRPr lang="en-US" dirty="0"/>
          </a:p>
          <a:p>
            <a:r>
              <a:rPr lang="en-US" dirty="0"/>
              <a:t>Lasers are</a:t>
            </a:r>
          </a:p>
          <a:p>
            <a:pPr lvl="1"/>
            <a:r>
              <a:rPr lang="en-US" dirty="0"/>
              <a:t>Class IV</a:t>
            </a:r>
          </a:p>
          <a:p>
            <a:pPr lvl="1"/>
            <a:r>
              <a:rPr lang="en-US" dirty="0"/>
              <a:t>The light sent by an optical fiber to the setup</a:t>
            </a:r>
          </a:p>
          <a:p>
            <a:pPr lvl="1"/>
            <a:r>
              <a:rPr lang="en-US" dirty="0"/>
              <a:t>Operate between 15 – 35 </a:t>
            </a:r>
            <a:r>
              <a:rPr lang="en-US" dirty="0" err="1"/>
              <a:t>deg</a:t>
            </a:r>
            <a:r>
              <a:rPr lang="en-US" dirty="0"/>
              <a:t> C</a:t>
            </a:r>
          </a:p>
          <a:p>
            <a:pPr lvl="1"/>
            <a:r>
              <a:rPr lang="en-US" dirty="0"/>
              <a:t>Central wavelength 794.7 nm </a:t>
            </a:r>
          </a:p>
          <a:p>
            <a:pPr lvl="1"/>
            <a:r>
              <a:rPr lang="en-US" dirty="0"/>
              <a:t>Spectral width &lt; 0.3 nm</a:t>
            </a:r>
          </a:p>
          <a:p>
            <a:pPr lvl="1"/>
            <a:r>
              <a:rPr lang="en-US" dirty="0"/>
              <a:t>Fiber diameter 600 microns</a:t>
            </a:r>
          </a:p>
          <a:p>
            <a:pPr lvl="1"/>
            <a:r>
              <a:rPr lang="en-US" dirty="0"/>
              <a:t>Beam divergence ~0.22 N.A.</a:t>
            </a:r>
          </a:p>
        </p:txBody>
      </p:sp>
      <p:sp>
        <p:nvSpPr>
          <p:cNvPr id="4" name="Slide Number Placeholder 3">
            <a:extLst>
              <a:ext uri="{FF2B5EF4-FFF2-40B4-BE49-F238E27FC236}">
                <a16:creationId xmlns:a16="http://schemas.microsoft.com/office/drawing/2014/main" id="{1E2D80E3-EE38-3F49-9295-3B63807A0330}"/>
              </a:ext>
            </a:extLst>
          </p:cNvPr>
          <p:cNvSpPr>
            <a:spLocks noGrp="1"/>
          </p:cNvSpPr>
          <p:nvPr>
            <p:ph type="sldNum" sz="quarter" idx="12"/>
          </p:nvPr>
        </p:nvSpPr>
        <p:spPr/>
        <p:txBody>
          <a:bodyPr/>
          <a:lstStyle/>
          <a:p>
            <a:fld id="{88605E41-BB8B-F941-8257-5C96BAD08311}" type="slidenum">
              <a:rPr lang="en-US" smtClean="0"/>
              <a:t>4</a:t>
            </a:fld>
            <a:endParaRPr lang="en-US"/>
          </a:p>
        </p:txBody>
      </p:sp>
      <p:pic>
        <p:nvPicPr>
          <p:cNvPr id="6" name="Picture 5">
            <a:extLst>
              <a:ext uri="{FF2B5EF4-FFF2-40B4-BE49-F238E27FC236}">
                <a16:creationId xmlns:a16="http://schemas.microsoft.com/office/drawing/2014/main" id="{F0F16B4A-2938-9B48-B5F4-B633B8BCAF3A}"/>
              </a:ext>
            </a:extLst>
          </p:cNvPr>
          <p:cNvPicPr>
            <a:picLocks noChangeAspect="1"/>
          </p:cNvPicPr>
          <p:nvPr/>
        </p:nvPicPr>
        <p:blipFill>
          <a:blip r:embed="rId2"/>
          <a:stretch>
            <a:fillRect/>
          </a:stretch>
        </p:blipFill>
        <p:spPr>
          <a:xfrm>
            <a:off x="8070257" y="2185761"/>
            <a:ext cx="3561129" cy="3714296"/>
          </a:xfrm>
          <a:prstGeom prst="rect">
            <a:avLst/>
          </a:prstGeom>
        </p:spPr>
      </p:pic>
    </p:spTree>
    <p:extLst>
      <p:ext uri="{BB962C8B-B14F-4D97-AF65-F5344CB8AC3E}">
        <p14:creationId xmlns:p14="http://schemas.microsoft.com/office/powerpoint/2010/main" val="241474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DBDA-9748-894E-A7BE-EB934B9E3646}"/>
              </a:ext>
            </a:extLst>
          </p:cNvPr>
          <p:cNvSpPr>
            <a:spLocks noGrp="1"/>
          </p:cNvSpPr>
          <p:nvPr>
            <p:ph type="title"/>
          </p:nvPr>
        </p:nvSpPr>
        <p:spPr/>
        <p:txBody>
          <a:bodyPr/>
          <a:lstStyle/>
          <a:p>
            <a:pPr algn="ctr"/>
            <a:r>
              <a:rPr lang="en-US" dirty="0"/>
              <a:t>Hazards associated with Class IV lasers</a:t>
            </a:r>
          </a:p>
        </p:txBody>
      </p:sp>
      <p:sp>
        <p:nvSpPr>
          <p:cNvPr id="3" name="Content Placeholder 2">
            <a:extLst>
              <a:ext uri="{FF2B5EF4-FFF2-40B4-BE49-F238E27FC236}">
                <a16:creationId xmlns:a16="http://schemas.microsoft.com/office/drawing/2014/main" id="{B9FE91FC-EAFB-044C-89CB-152793BC9286}"/>
              </a:ext>
            </a:extLst>
          </p:cNvPr>
          <p:cNvSpPr>
            <a:spLocks noGrp="1"/>
          </p:cNvSpPr>
          <p:nvPr>
            <p:ph idx="1"/>
          </p:nvPr>
        </p:nvSpPr>
        <p:spPr/>
        <p:txBody>
          <a:bodyPr>
            <a:normAutofit fontScale="85000" lnSpcReduction="20000"/>
          </a:bodyPr>
          <a:lstStyle/>
          <a:p>
            <a:r>
              <a:rPr lang="en-US" dirty="0"/>
              <a:t>Eye and skin injuries</a:t>
            </a:r>
          </a:p>
          <a:p>
            <a:pPr lvl="1"/>
            <a:r>
              <a:rPr lang="en-US" dirty="0"/>
              <a:t>Do not view lasers directly with your eyes</a:t>
            </a:r>
          </a:p>
          <a:p>
            <a:pPr lvl="1"/>
            <a:r>
              <a:rPr lang="en-US" dirty="0"/>
              <a:t>795 nm most of the laser light is absorbed in the retina</a:t>
            </a:r>
          </a:p>
          <a:p>
            <a:pPr lvl="1"/>
            <a:r>
              <a:rPr lang="en-US" dirty="0"/>
              <a:t>Could cause blindness and irreversible and severe retinal burns</a:t>
            </a:r>
          </a:p>
          <a:p>
            <a:pPr lvl="1"/>
            <a:r>
              <a:rPr lang="en-US" dirty="0"/>
              <a:t>Could cause skin burns</a:t>
            </a:r>
          </a:p>
          <a:p>
            <a:pPr lvl="1"/>
            <a:r>
              <a:rPr lang="en-US" dirty="0"/>
              <a:t>Surface reactions on skin from photochemical reactions</a:t>
            </a:r>
          </a:p>
          <a:p>
            <a:endParaRPr lang="en-US" dirty="0"/>
          </a:p>
          <a:p>
            <a:r>
              <a:rPr lang="en-US" dirty="0"/>
              <a:t>Mitigation strategy</a:t>
            </a:r>
          </a:p>
          <a:p>
            <a:pPr lvl="1"/>
            <a:r>
              <a:rPr lang="en-US" dirty="0"/>
              <a:t>Proper training</a:t>
            </a:r>
          </a:p>
          <a:p>
            <a:pPr lvl="1"/>
            <a:r>
              <a:rPr lang="en-US" dirty="0"/>
              <a:t>Professional conduct</a:t>
            </a:r>
          </a:p>
          <a:p>
            <a:pPr lvl="1"/>
            <a:r>
              <a:rPr lang="en-US" dirty="0"/>
              <a:t>Optical beam line layout</a:t>
            </a:r>
          </a:p>
          <a:p>
            <a:pPr lvl="1"/>
            <a:r>
              <a:rPr lang="en-US" dirty="0"/>
              <a:t>Adherence to procedures laid out in the LOSP document</a:t>
            </a:r>
          </a:p>
          <a:p>
            <a:pPr lvl="1"/>
            <a:r>
              <a:rPr lang="en-US" dirty="0"/>
              <a:t>Proper selection of laser protective eyewear and clothing, no jewelry, watched portable electronics or clothing that presents a specular reflection hazard</a:t>
            </a:r>
          </a:p>
          <a:p>
            <a:pPr lvl="2"/>
            <a:endParaRPr lang="en-US" dirty="0"/>
          </a:p>
        </p:txBody>
      </p:sp>
      <p:sp>
        <p:nvSpPr>
          <p:cNvPr id="4" name="Slide Number Placeholder 3">
            <a:extLst>
              <a:ext uri="{FF2B5EF4-FFF2-40B4-BE49-F238E27FC236}">
                <a16:creationId xmlns:a16="http://schemas.microsoft.com/office/drawing/2014/main" id="{346C52BC-2A91-D346-B646-476A018C334D}"/>
              </a:ext>
            </a:extLst>
          </p:cNvPr>
          <p:cNvSpPr>
            <a:spLocks noGrp="1"/>
          </p:cNvSpPr>
          <p:nvPr>
            <p:ph type="sldNum" sz="quarter" idx="12"/>
          </p:nvPr>
        </p:nvSpPr>
        <p:spPr/>
        <p:txBody>
          <a:bodyPr/>
          <a:lstStyle/>
          <a:p>
            <a:fld id="{88605E41-BB8B-F941-8257-5C96BAD08311}" type="slidenum">
              <a:rPr lang="en-US" smtClean="0"/>
              <a:t>5</a:t>
            </a:fld>
            <a:endParaRPr lang="en-US"/>
          </a:p>
        </p:txBody>
      </p:sp>
    </p:spTree>
    <p:extLst>
      <p:ext uri="{BB962C8B-B14F-4D97-AF65-F5344CB8AC3E}">
        <p14:creationId xmlns:p14="http://schemas.microsoft.com/office/powerpoint/2010/main" val="344990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6833-038E-C046-9C7E-0CCEAF9A8CAA}"/>
              </a:ext>
            </a:extLst>
          </p:cNvPr>
          <p:cNvSpPr>
            <a:spLocks noGrp="1"/>
          </p:cNvSpPr>
          <p:nvPr>
            <p:ph type="title"/>
          </p:nvPr>
        </p:nvSpPr>
        <p:spPr/>
        <p:txBody>
          <a:bodyPr/>
          <a:lstStyle/>
          <a:p>
            <a:pPr algn="ctr"/>
            <a:r>
              <a:rPr lang="en-US" dirty="0"/>
              <a:t>Hazards associated with Class IV lasers..</a:t>
            </a:r>
          </a:p>
        </p:txBody>
      </p:sp>
      <p:sp>
        <p:nvSpPr>
          <p:cNvPr id="3" name="Content Placeholder 2">
            <a:extLst>
              <a:ext uri="{FF2B5EF4-FFF2-40B4-BE49-F238E27FC236}">
                <a16:creationId xmlns:a16="http://schemas.microsoft.com/office/drawing/2014/main" id="{5DC03501-D8F3-D44A-91A0-689004D7FF65}"/>
              </a:ext>
            </a:extLst>
          </p:cNvPr>
          <p:cNvSpPr>
            <a:spLocks noGrp="1"/>
          </p:cNvSpPr>
          <p:nvPr>
            <p:ph idx="1"/>
          </p:nvPr>
        </p:nvSpPr>
        <p:spPr/>
        <p:txBody>
          <a:bodyPr/>
          <a:lstStyle/>
          <a:p>
            <a:r>
              <a:rPr lang="en-US" dirty="0"/>
              <a:t>Potential fire risk</a:t>
            </a:r>
          </a:p>
          <a:p>
            <a:pPr lvl="1"/>
            <a:r>
              <a:rPr lang="en-US" dirty="0"/>
              <a:t>Remove unneeded combustible material</a:t>
            </a:r>
          </a:p>
          <a:p>
            <a:pPr lvl="1"/>
            <a:r>
              <a:rPr lang="en-US" dirty="0"/>
              <a:t>Reduce or properly store flammable material</a:t>
            </a:r>
          </a:p>
          <a:p>
            <a:pPr lvl="1"/>
            <a:endParaRPr lang="en-US" dirty="0"/>
          </a:p>
          <a:p>
            <a:r>
              <a:rPr lang="en-US" dirty="0"/>
              <a:t>Capable of producing LGAC (Laser Generated Air Contaminants)</a:t>
            </a:r>
          </a:p>
          <a:p>
            <a:pPr lvl="1"/>
            <a:r>
              <a:rPr lang="en-US" dirty="0"/>
              <a:t>We do not anticipate use of any such material in the laser room</a:t>
            </a:r>
          </a:p>
        </p:txBody>
      </p:sp>
      <p:sp>
        <p:nvSpPr>
          <p:cNvPr id="4" name="Slide Number Placeholder 3">
            <a:extLst>
              <a:ext uri="{FF2B5EF4-FFF2-40B4-BE49-F238E27FC236}">
                <a16:creationId xmlns:a16="http://schemas.microsoft.com/office/drawing/2014/main" id="{367ED540-EE96-A240-A1F4-3581C69F78E8}"/>
              </a:ext>
            </a:extLst>
          </p:cNvPr>
          <p:cNvSpPr>
            <a:spLocks noGrp="1"/>
          </p:cNvSpPr>
          <p:nvPr>
            <p:ph type="sldNum" sz="quarter" idx="12"/>
          </p:nvPr>
        </p:nvSpPr>
        <p:spPr/>
        <p:txBody>
          <a:bodyPr/>
          <a:lstStyle/>
          <a:p>
            <a:fld id="{88605E41-BB8B-F941-8257-5C96BAD08311}" type="slidenum">
              <a:rPr lang="en-US" smtClean="0"/>
              <a:t>6</a:t>
            </a:fld>
            <a:endParaRPr lang="en-US"/>
          </a:p>
        </p:txBody>
      </p:sp>
    </p:spTree>
    <p:extLst>
      <p:ext uri="{BB962C8B-B14F-4D97-AF65-F5344CB8AC3E}">
        <p14:creationId xmlns:p14="http://schemas.microsoft.com/office/powerpoint/2010/main" val="305244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B0E0-7699-9E49-B2D2-0F1718FAEE4D}"/>
              </a:ext>
            </a:extLst>
          </p:cNvPr>
          <p:cNvSpPr>
            <a:spLocks noGrp="1"/>
          </p:cNvSpPr>
          <p:nvPr>
            <p:ph type="title"/>
          </p:nvPr>
        </p:nvSpPr>
        <p:spPr>
          <a:xfrm>
            <a:off x="157061" y="1653846"/>
            <a:ext cx="3254657" cy="1325563"/>
          </a:xfrm>
        </p:spPr>
        <p:txBody>
          <a:bodyPr>
            <a:normAutofit fontScale="90000"/>
          </a:bodyPr>
          <a:lstStyle/>
          <a:p>
            <a:r>
              <a:rPr lang="en-US" dirty="0"/>
              <a:t>Laser controlled area layout</a:t>
            </a:r>
          </a:p>
        </p:txBody>
      </p:sp>
      <p:pic>
        <p:nvPicPr>
          <p:cNvPr id="8" name="Content Placeholder 7">
            <a:extLst>
              <a:ext uri="{FF2B5EF4-FFF2-40B4-BE49-F238E27FC236}">
                <a16:creationId xmlns:a16="http://schemas.microsoft.com/office/drawing/2014/main" id="{5B0177B1-279B-D24D-98E6-4ED8DFE1B8C9}"/>
              </a:ext>
            </a:extLst>
          </p:cNvPr>
          <p:cNvPicPr>
            <a:picLocks noGrp="1" noChangeAspect="1"/>
          </p:cNvPicPr>
          <p:nvPr>
            <p:ph idx="1"/>
          </p:nvPr>
        </p:nvPicPr>
        <p:blipFill>
          <a:blip r:embed="rId2"/>
          <a:stretch>
            <a:fillRect/>
          </a:stretch>
        </p:blipFill>
        <p:spPr>
          <a:xfrm>
            <a:off x="3799114" y="384854"/>
            <a:ext cx="5225143" cy="6154058"/>
          </a:xfrm>
        </p:spPr>
      </p:pic>
      <p:sp>
        <p:nvSpPr>
          <p:cNvPr id="4" name="Slide Number Placeholder 3">
            <a:extLst>
              <a:ext uri="{FF2B5EF4-FFF2-40B4-BE49-F238E27FC236}">
                <a16:creationId xmlns:a16="http://schemas.microsoft.com/office/drawing/2014/main" id="{E5597F86-35BD-324E-AF32-6834C6270431}"/>
              </a:ext>
            </a:extLst>
          </p:cNvPr>
          <p:cNvSpPr>
            <a:spLocks noGrp="1"/>
          </p:cNvSpPr>
          <p:nvPr>
            <p:ph type="sldNum" sz="quarter" idx="12"/>
          </p:nvPr>
        </p:nvSpPr>
        <p:spPr/>
        <p:txBody>
          <a:bodyPr/>
          <a:lstStyle/>
          <a:p>
            <a:fld id="{88605E41-BB8B-F941-8257-5C96BAD08311}" type="slidenum">
              <a:rPr lang="en-US" smtClean="0"/>
              <a:t>7</a:t>
            </a:fld>
            <a:endParaRPr lang="en-US"/>
          </a:p>
        </p:txBody>
      </p:sp>
      <p:cxnSp>
        <p:nvCxnSpPr>
          <p:cNvPr id="5" name="Straight Arrow Connector 4">
            <a:extLst>
              <a:ext uri="{FF2B5EF4-FFF2-40B4-BE49-F238E27FC236}">
                <a16:creationId xmlns:a16="http://schemas.microsoft.com/office/drawing/2014/main" id="{3569B864-C5EF-1248-AED9-1DEE1370F69C}"/>
              </a:ext>
            </a:extLst>
          </p:cNvPr>
          <p:cNvCxnSpPr/>
          <p:nvPr/>
        </p:nvCxnSpPr>
        <p:spPr>
          <a:xfrm>
            <a:off x="6281057" y="740229"/>
            <a:ext cx="3483429" cy="718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2CA14B4-4B78-F040-9D48-C321F6144344}"/>
              </a:ext>
            </a:extLst>
          </p:cNvPr>
          <p:cNvCxnSpPr>
            <a:cxnSpLocks/>
          </p:cNvCxnSpPr>
          <p:nvPr/>
        </p:nvCxnSpPr>
        <p:spPr>
          <a:xfrm flipV="1">
            <a:off x="4049486" y="1458686"/>
            <a:ext cx="5682343" cy="100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49AFCE-1B62-5649-A6E9-B30BC5AFBFF7}"/>
              </a:ext>
            </a:extLst>
          </p:cNvPr>
          <p:cNvCxnSpPr>
            <a:cxnSpLocks/>
          </p:cNvCxnSpPr>
          <p:nvPr/>
        </p:nvCxnSpPr>
        <p:spPr>
          <a:xfrm flipV="1">
            <a:off x="8719457" y="1458686"/>
            <a:ext cx="1012372" cy="233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54C1C8A-515F-7344-A17B-DC496ABA6D8A}"/>
              </a:ext>
            </a:extLst>
          </p:cNvPr>
          <p:cNvCxnSpPr>
            <a:cxnSpLocks/>
          </p:cNvCxnSpPr>
          <p:nvPr/>
        </p:nvCxnSpPr>
        <p:spPr>
          <a:xfrm flipV="1">
            <a:off x="5981699" y="1458686"/>
            <a:ext cx="3750130" cy="4576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0271BF-226B-3144-A5E8-B1A2C0CD5931}"/>
              </a:ext>
            </a:extLst>
          </p:cNvPr>
          <p:cNvSpPr txBox="1"/>
          <p:nvPr/>
        </p:nvSpPr>
        <p:spPr>
          <a:xfrm>
            <a:off x="9884229" y="1284514"/>
            <a:ext cx="1536959" cy="369332"/>
          </a:xfrm>
          <a:prstGeom prst="rect">
            <a:avLst/>
          </a:prstGeom>
          <a:noFill/>
          <a:ln>
            <a:solidFill>
              <a:schemeClr val="tx1"/>
            </a:solidFill>
          </a:ln>
        </p:spPr>
        <p:txBody>
          <a:bodyPr wrap="none" rtlCol="0">
            <a:spAutoFit/>
          </a:bodyPr>
          <a:lstStyle/>
          <a:p>
            <a:r>
              <a:rPr lang="en-US" dirty="0"/>
              <a:t>Crash buttons </a:t>
            </a:r>
          </a:p>
        </p:txBody>
      </p:sp>
      <p:sp>
        <p:nvSpPr>
          <p:cNvPr id="16" name="TextBox 15">
            <a:extLst>
              <a:ext uri="{FF2B5EF4-FFF2-40B4-BE49-F238E27FC236}">
                <a16:creationId xmlns:a16="http://schemas.microsoft.com/office/drawing/2014/main" id="{D71E7ACF-FD02-BA4B-8FF1-F9FCA7D1E0D9}"/>
              </a:ext>
            </a:extLst>
          </p:cNvPr>
          <p:cNvSpPr txBox="1"/>
          <p:nvPr/>
        </p:nvSpPr>
        <p:spPr>
          <a:xfrm>
            <a:off x="9032090" y="4313262"/>
            <a:ext cx="2386597" cy="1200329"/>
          </a:xfrm>
          <a:prstGeom prst="rect">
            <a:avLst/>
          </a:prstGeom>
          <a:noFill/>
          <a:ln>
            <a:solidFill>
              <a:schemeClr val="tx1"/>
            </a:solidFill>
          </a:ln>
        </p:spPr>
        <p:txBody>
          <a:bodyPr wrap="square" rtlCol="0">
            <a:spAutoFit/>
          </a:bodyPr>
          <a:lstStyle/>
          <a:p>
            <a:r>
              <a:rPr lang="en-US" dirty="0"/>
              <a:t>Screen that acts as a laser barrier that prevents any light from going out of the room</a:t>
            </a:r>
          </a:p>
        </p:txBody>
      </p:sp>
      <p:cxnSp>
        <p:nvCxnSpPr>
          <p:cNvPr id="17" name="Straight Arrow Connector 16">
            <a:extLst>
              <a:ext uri="{FF2B5EF4-FFF2-40B4-BE49-F238E27FC236}">
                <a16:creationId xmlns:a16="http://schemas.microsoft.com/office/drawing/2014/main" id="{9D604AD8-5D60-CD4E-B7BC-CABB05F344D8}"/>
              </a:ext>
            </a:extLst>
          </p:cNvPr>
          <p:cNvCxnSpPr>
            <a:cxnSpLocks/>
          </p:cNvCxnSpPr>
          <p:nvPr/>
        </p:nvCxnSpPr>
        <p:spPr>
          <a:xfrm flipV="1">
            <a:off x="7184768" y="4913426"/>
            <a:ext cx="1839489" cy="503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64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632AFB-E623-2F4E-812D-B973F081E932}"/>
              </a:ext>
            </a:extLst>
          </p:cNvPr>
          <p:cNvSpPr>
            <a:spLocks noGrp="1"/>
          </p:cNvSpPr>
          <p:nvPr>
            <p:ph type="sldNum" sz="quarter" idx="12"/>
          </p:nvPr>
        </p:nvSpPr>
        <p:spPr/>
        <p:txBody>
          <a:bodyPr/>
          <a:lstStyle/>
          <a:p>
            <a:fld id="{88605E41-BB8B-F941-8257-5C96BAD08311}" type="slidenum">
              <a:rPr lang="en-US" smtClean="0"/>
              <a:t>8</a:t>
            </a:fld>
            <a:endParaRPr lang="en-US"/>
          </a:p>
        </p:txBody>
      </p:sp>
      <p:pic>
        <p:nvPicPr>
          <p:cNvPr id="5" name="Picture 4">
            <a:extLst>
              <a:ext uri="{FF2B5EF4-FFF2-40B4-BE49-F238E27FC236}">
                <a16:creationId xmlns:a16="http://schemas.microsoft.com/office/drawing/2014/main" id="{938F5D99-334F-9642-B5FA-E86483B20521}"/>
              </a:ext>
            </a:extLst>
          </p:cNvPr>
          <p:cNvPicPr>
            <a:picLocks noChangeAspect="1"/>
          </p:cNvPicPr>
          <p:nvPr/>
        </p:nvPicPr>
        <p:blipFill>
          <a:blip r:embed="rId2"/>
          <a:stretch>
            <a:fillRect/>
          </a:stretch>
        </p:blipFill>
        <p:spPr>
          <a:xfrm>
            <a:off x="3535837" y="365125"/>
            <a:ext cx="7817963" cy="5863472"/>
          </a:xfrm>
          <a:prstGeom prst="rect">
            <a:avLst/>
          </a:prstGeom>
        </p:spPr>
      </p:pic>
      <p:sp>
        <p:nvSpPr>
          <p:cNvPr id="6" name="Title 1">
            <a:extLst>
              <a:ext uri="{FF2B5EF4-FFF2-40B4-BE49-F238E27FC236}">
                <a16:creationId xmlns:a16="http://schemas.microsoft.com/office/drawing/2014/main" id="{06F74F55-C04A-7A40-8DA7-6EC084622025}"/>
              </a:ext>
            </a:extLst>
          </p:cNvPr>
          <p:cNvSpPr txBox="1">
            <a:spLocks/>
          </p:cNvSpPr>
          <p:nvPr/>
        </p:nvSpPr>
        <p:spPr>
          <a:xfrm>
            <a:off x="421012" y="1971298"/>
            <a:ext cx="290665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Laser controlled area layout</a:t>
            </a:r>
          </a:p>
        </p:txBody>
      </p:sp>
    </p:spTree>
    <p:extLst>
      <p:ext uri="{BB962C8B-B14F-4D97-AF65-F5344CB8AC3E}">
        <p14:creationId xmlns:p14="http://schemas.microsoft.com/office/powerpoint/2010/main" val="154010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B0E0-7699-9E49-B2D2-0F1718FAEE4D}"/>
              </a:ext>
            </a:extLst>
          </p:cNvPr>
          <p:cNvSpPr>
            <a:spLocks noGrp="1"/>
          </p:cNvSpPr>
          <p:nvPr>
            <p:ph type="title"/>
          </p:nvPr>
        </p:nvSpPr>
        <p:spPr>
          <a:xfrm>
            <a:off x="576943" y="205921"/>
            <a:ext cx="10515600" cy="1325563"/>
          </a:xfrm>
        </p:spPr>
        <p:txBody>
          <a:bodyPr/>
          <a:lstStyle/>
          <a:p>
            <a:r>
              <a:rPr lang="en-US" dirty="0"/>
              <a:t>The optical setup</a:t>
            </a:r>
          </a:p>
        </p:txBody>
      </p:sp>
      <p:sp>
        <p:nvSpPr>
          <p:cNvPr id="4" name="Slide Number Placeholder 3">
            <a:extLst>
              <a:ext uri="{FF2B5EF4-FFF2-40B4-BE49-F238E27FC236}">
                <a16:creationId xmlns:a16="http://schemas.microsoft.com/office/drawing/2014/main" id="{E5597F86-35BD-324E-AF32-6834C6270431}"/>
              </a:ext>
            </a:extLst>
          </p:cNvPr>
          <p:cNvSpPr>
            <a:spLocks noGrp="1"/>
          </p:cNvSpPr>
          <p:nvPr>
            <p:ph type="sldNum" sz="quarter" idx="12"/>
          </p:nvPr>
        </p:nvSpPr>
        <p:spPr/>
        <p:txBody>
          <a:bodyPr/>
          <a:lstStyle/>
          <a:p>
            <a:fld id="{88605E41-BB8B-F941-8257-5C96BAD08311}" type="slidenum">
              <a:rPr lang="en-US" smtClean="0"/>
              <a:t>9</a:t>
            </a:fld>
            <a:endParaRPr lang="en-US"/>
          </a:p>
        </p:txBody>
      </p:sp>
      <p:sp>
        <p:nvSpPr>
          <p:cNvPr id="9" name="Content Placeholder 2">
            <a:extLst>
              <a:ext uri="{FF2B5EF4-FFF2-40B4-BE49-F238E27FC236}">
                <a16:creationId xmlns:a16="http://schemas.microsoft.com/office/drawing/2014/main" id="{A3BC28AD-4DDE-8C44-97BB-FFC1295C474E}"/>
              </a:ext>
            </a:extLst>
          </p:cNvPr>
          <p:cNvSpPr txBox="1">
            <a:spLocks/>
          </p:cNvSpPr>
          <p:nvPr/>
        </p:nvSpPr>
        <p:spPr>
          <a:xfrm>
            <a:off x="170611" y="1531484"/>
            <a:ext cx="5290457" cy="500742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Up to ten 50 watts</a:t>
            </a:r>
          </a:p>
          <a:p>
            <a:pPr lvl="1"/>
            <a:r>
              <a:rPr lang="en-US" dirty="0"/>
              <a:t>795 nm solid-state diode lasers (four for each pumping direction) located on two racks in the laser room</a:t>
            </a:r>
          </a:p>
          <a:p>
            <a:pPr lvl="1"/>
            <a:r>
              <a:rPr lang="en-US" dirty="0"/>
              <a:t>Two lenses for each laser beam to have it focused at the pumping cell</a:t>
            </a:r>
          </a:p>
          <a:p>
            <a:pPr lvl="1"/>
            <a:r>
              <a:rPr lang="en-US" dirty="0"/>
              <a:t>One beam splitter to split each laser beam to two beams with linear polarization</a:t>
            </a:r>
          </a:p>
          <a:p>
            <a:pPr lvl="1"/>
            <a:r>
              <a:rPr lang="en-US" dirty="0"/>
              <a:t>Two quarter waveplates for each laser beam to transform each beam from linear polarization to right or left circular polarization</a:t>
            </a:r>
          </a:p>
          <a:p>
            <a:pPr lvl="1"/>
            <a:r>
              <a:rPr lang="en-US" dirty="0"/>
              <a:t>Eight dielectric mirrors to redirect each split beam into the pumping cell</a:t>
            </a:r>
          </a:p>
          <a:p>
            <a:pPr lvl="1"/>
            <a:r>
              <a:rPr lang="en-US" dirty="0"/>
              <a:t>Two transparent windows on the oven to allow the combined laser beams to pass through</a:t>
            </a:r>
          </a:p>
          <a:p>
            <a:pPr lvl="1"/>
            <a:r>
              <a:rPr lang="en-US" dirty="0"/>
              <a:t>One pumping cell to absorb all the laser beam power</a:t>
            </a:r>
          </a:p>
          <a:p>
            <a:pPr lvl="1"/>
            <a:r>
              <a:rPr lang="en-US" dirty="0"/>
              <a:t>One mirror and three optical fibers with lenses for spectral-analyzer and for EPR</a:t>
            </a:r>
          </a:p>
          <a:p>
            <a:pPr lvl="1"/>
            <a:r>
              <a:rPr lang="en-US" dirty="0"/>
              <a:t>One spectral-analyzer for monitoring the pumping cell</a:t>
            </a:r>
          </a:p>
          <a:p>
            <a:pPr lvl="1"/>
            <a:r>
              <a:rPr lang="en-US" dirty="0"/>
              <a:t>One ceramic plate serving as beam dump for each pumping direction. </a:t>
            </a:r>
          </a:p>
        </p:txBody>
      </p:sp>
      <p:pic>
        <p:nvPicPr>
          <p:cNvPr id="13" name="Content Placeholder 12">
            <a:extLst>
              <a:ext uri="{FF2B5EF4-FFF2-40B4-BE49-F238E27FC236}">
                <a16:creationId xmlns:a16="http://schemas.microsoft.com/office/drawing/2014/main" id="{422C9F1B-27DB-494E-B19A-2F2FC9DDE0E1}"/>
              </a:ext>
            </a:extLst>
          </p:cNvPr>
          <p:cNvPicPr>
            <a:picLocks noGrp="1" noChangeAspect="1"/>
          </p:cNvPicPr>
          <p:nvPr>
            <p:ph idx="1"/>
          </p:nvPr>
        </p:nvPicPr>
        <p:blipFill>
          <a:blip r:embed="rId2"/>
          <a:stretch>
            <a:fillRect/>
          </a:stretch>
        </p:blipFill>
        <p:spPr>
          <a:xfrm>
            <a:off x="5573485" y="1027906"/>
            <a:ext cx="6444858" cy="5068094"/>
          </a:xfrm>
        </p:spPr>
      </p:pic>
    </p:spTree>
    <p:extLst>
      <p:ext uri="{BB962C8B-B14F-4D97-AF65-F5344CB8AC3E}">
        <p14:creationId xmlns:p14="http://schemas.microsoft.com/office/powerpoint/2010/main" val="2530545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2891</TotalTime>
  <Words>1715</Words>
  <Application>Microsoft Macintosh PowerPoint</Application>
  <PresentationFormat>Widescreen</PresentationFormat>
  <Paragraphs>189</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FreeSans</vt:lpstr>
      <vt:lpstr>Liberation Sans</vt:lpstr>
      <vt:lpstr>Noto Sans CJK SC Regular</vt:lpstr>
      <vt:lpstr>StarSymbol</vt:lpstr>
      <vt:lpstr>Office Theme</vt:lpstr>
      <vt:lpstr>Laser safety training  for target lab</vt:lpstr>
      <vt:lpstr>Protocols due to COVID-19</vt:lpstr>
      <vt:lpstr>Operator requirements</vt:lpstr>
      <vt:lpstr>General description</vt:lpstr>
      <vt:lpstr>Hazards associated with Class IV lasers</vt:lpstr>
      <vt:lpstr>Hazards associated with Class IV lasers..</vt:lpstr>
      <vt:lpstr>Laser controlled area layout</vt:lpstr>
      <vt:lpstr>PowerPoint Presentation</vt:lpstr>
      <vt:lpstr>The optical setup</vt:lpstr>
      <vt:lpstr>List of Lasers in EEL Target Lab</vt:lpstr>
      <vt:lpstr>Normal mode of laser operation</vt:lpstr>
      <vt:lpstr>Alignment mode</vt:lpstr>
      <vt:lpstr>Maintenance mode</vt:lpstr>
      <vt:lpstr>Off-normal and emergency procedure </vt:lpstr>
      <vt:lpstr>Implemented laser controls</vt:lpstr>
      <vt:lpstr>Laser Safety and Warning Sign</vt:lpstr>
      <vt:lpstr>Optics Setup (Still doing laser alignment)</vt:lpstr>
      <vt:lpstr>TO DO</vt:lpstr>
      <vt:lpstr>BACK UP</vt:lpstr>
      <vt:lpstr>Target introduction</vt:lpstr>
      <vt:lpstr>PowerPoint Presentation</vt:lpstr>
      <vt:lpstr>Main field Helmholtz coils</vt:lpstr>
      <vt:lpstr>Target Oven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safety training</dc:title>
  <dc:creator>Arun Tadepalli</dc:creator>
  <cp:lastModifiedBy>Arun Tadepalli</cp:lastModifiedBy>
  <cp:revision>44</cp:revision>
  <dcterms:created xsi:type="dcterms:W3CDTF">2021-03-01T16:35:03Z</dcterms:created>
  <dcterms:modified xsi:type="dcterms:W3CDTF">2021-06-29T02:53:12Z</dcterms:modified>
</cp:coreProperties>
</file>