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</p:sldMasterIdLst>
  <p:notesMasterIdLst>
    <p:notesMasterId r:id="rId20"/>
  </p:notesMasterIdLst>
  <p:sldIdLst>
    <p:sldId id="256" r:id="rId3"/>
    <p:sldId id="257" r:id="rId4"/>
    <p:sldId id="260" r:id="rId5"/>
    <p:sldId id="259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0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42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6360D-5A69-482A-9AB5-54058BD0973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700AF-DCA1-42D5-8CD6-5707538B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9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8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5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9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1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00AF-DCA1-42D5-8CD6-5707538BA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6CD2-27B5-4415-BD65-62F0FE8B9C71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6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039-28D9-431C-9BF2-F9D3C35AD41E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4E0-A202-4D41-8108-57DD4736195D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6D7B-2291-4005-B3E3-F36563E1C7DE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6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7FB-B28B-4FC1-A1F0-BB3A2109B8CA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78EC-536A-4F8B-9E2E-9568BADB312B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769-1419-4581-9F87-55061FFD21B3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2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8DA5-59CA-490B-AF84-1CCF7E370836}" type="datetime1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7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A6EA-553C-4D1D-A9A4-97BAA4EF0E06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4EE-C270-468A-8F61-6B006D788D72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2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B437-1114-4244-8804-C9B645A7EB21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7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664F-7C1B-4BED-B608-70181EB08AF8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FB82-772D-43D5-BD5B-F9DB48D48BD9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ADC9-3F9F-4049-A3BC-447E2A3D1713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348C-8A62-4310-80F6-1DCD3487E743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E0C2-41F1-4E9E-A1CD-725CA95BE399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E24-E2F9-4BD4-A5D7-CD5DE2A04521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28B9-A967-472C-ABB3-C81C85EC27AE}" type="datetime1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F6FD-0B22-4379-9312-A7880A5021C7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E956-5A54-4D95-9D90-6BBA979C6287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1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01B-ADA7-4A1A-BB53-7788B7EDF79F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06D-1A59-4F8C-877E-CC5A5D6C1EB7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A24A4F-88B2-4417-B4F5-4A336CFAA243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597456-33C9-4165-BE14-76A880F6191A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937C-EA25-4666-BD45-50B187EC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550" y="534217"/>
            <a:ext cx="7132899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Status of the </a:t>
            </a:r>
            <a:r>
              <a:rPr lang="en-US" b="1" dirty="0" err="1" smtClean="0">
                <a:solidFill>
                  <a:srgbClr val="0070C0"/>
                </a:solidFill>
              </a:rPr>
              <a:t>PRad</a:t>
            </a:r>
            <a:r>
              <a:rPr lang="en-US" b="1" dirty="0" smtClean="0">
                <a:solidFill>
                  <a:srgbClr val="0070C0"/>
                </a:solidFill>
              </a:rPr>
              <a:t> Experiment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(E12-11-106)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66368"/>
            <a:ext cx="6858000" cy="2248965"/>
          </a:xfrm>
        </p:spPr>
        <p:txBody>
          <a:bodyPr>
            <a:normAutofit/>
          </a:bodyPr>
          <a:lstStyle/>
          <a:p>
            <a:r>
              <a:rPr lang="en-US" dirty="0" smtClean="0"/>
              <a:t>Jefferson </a:t>
            </a:r>
            <a:r>
              <a:rPr lang="en-US" dirty="0"/>
              <a:t>Lab User Group Meeting </a:t>
            </a:r>
            <a:r>
              <a:rPr lang="en-US" dirty="0" smtClean="0"/>
              <a:t>2016</a:t>
            </a:r>
          </a:p>
          <a:p>
            <a:endParaRPr lang="en-US" dirty="0"/>
          </a:p>
          <a:p>
            <a:r>
              <a:rPr lang="en-US" dirty="0" smtClean="0"/>
              <a:t>Chao Peng</a:t>
            </a:r>
          </a:p>
          <a:p>
            <a:r>
              <a:rPr lang="en-US" dirty="0" smtClean="0"/>
              <a:t>Duke University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PRad</a:t>
            </a:r>
            <a:r>
              <a:rPr lang="en-US" dirty="0" smtClean="0"/>
              <a:t> Collaboration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3" y="5876384"/>
            <a:ext cx="1875159" cy="707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26" y="5809217"/>
            <a:ext cx="1944547" cy="10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Gain Equalizing and Calibration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10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33844" y="1828801"/>
            <a:ext cx="7886701" cy="4351337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2100" dirty="0" smtClean="0"/>
              <a:t>Gain equalizing and </a:t>
            </a:r>
            <a:r>
              <a:rPr lang="en-US" sz="2100" dirty="0" smtClean="0"/>
              <a:t>calibration</a:t>
            </a:r>
          </a:p>
          <a:p>
            <a:pPr marL="514350" lvl="2">
              <a:spcBef>
                <a:spcPts val="750"/>
              </a:spcBef>
            </a:pPr>
            <a:r>
              <a:rPr lang="en-US" dirty="0" smtClean="0"/>
              <a:t>With tagged photon beam</a:t>
            </a:r>
            <a:endParaRPr lang="en-US" dirty="0" smtClean="0"/>
          </a:p>
          <a:p>
            <a:pPr marL="514350" lvl="2">
              <a:spcBef>
                <a:spcPts val="750"/>
              </a:spcBef>
            </a:pPr>
            <a:r>
              <a:rPr lang="en-US" dirty="0" smtClean="0"/>
              <a:t>data-taking </a:t>
            </a:r>
            <a:r>
              <a:rPr lang="en-US" dirty="0" smtClean="0"/>
              <a:t>completed (May 25 – May 31)</a:t>
            </a:r>
          </a:p>
          <a:p>
            <a:pPr marL="514350" lvl="2">
              <a:spcBef>
                <a:spcPts val="750"/>
              </a:spcBef>
            </a:pPr>
            <a:r>
              <a:rPr lang="en-US" dirty="0" smtClean="0"/>
              <a:t>Analysis is </a:t>
            </a:r>
            <a:r>
              <a:rPr lang="en-US" dirty="0" smtClean="0"/>
              <a:t>ongoing</a:t>
            </a:r>
            <a:endParaRPr lang="en-US" dirty="0" smtClean="0"/>
          </a:p>
          <a:p>
            <a:pPr marL="514350" lvl="2">
              <a:spcBef>
                <a:spcPts val="750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646" y="2894133"/>
            <a:ext cx="5033992" cy="3428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44" y="3207038"/>
            <a:ext cx="3029504" cy="32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HyCal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– GEM Matching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11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33844" y="1828801"/>
            <a:ext cx="7886701" cy="4351337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2100" dirty="0" smtClean="0"/>
              <a:t>Online matching, e-p elastic scattering event candidate</a:t>
            </a:r>
          </a:p>
          <a:p>
            <a:pPr marL="514350" lvl="2">
              <a:spcBef>
                <a:spcPts val="750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91" r="39314" b="586"/>
          <a:stretch>
            <a:fillRect/>
          </a:stretch>
        </p:blipFill>
        <p:spPr>
          <a:xfrm>
            <a:off x="676281" y="2427254"/>
            <a:ext cx="3741878" cy="375288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3" r="2" b="43907"/>
          <a:stretch>
            <a:fillRect/>
          </a:stretch>
        </p:blipFill>
        <p:spPr bwMode="auto">
          <a:xfrm>
            <a:off x="4856725" y="2427255"/>
            <a:ext cx="3396479" cy="37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3"/>
          <a:stretch>
            <a:fillRect/>
          </a:stretch>
        </p:blipFill>
        <p:spPr>
          <a:xfrm>
            <a:off x="676280" y="2427254"/>
            <a:ext cx="3759693" cy="375288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5" b="44247"/>
          <a:stretch>
            <a:fillRect/>
          </a:stretch>
        </p:blipFill>
        <p:spPr bwMode="auto">
          <a:xfrm>
            <a:off x="4836953" y="2427255"/>
            <a:ext cx="3437706" cy="37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HyCal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– GEM Matching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12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33844" y="1828801"/>
            <a:ext cx="7886701" cy="4351337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2100" dirty="0" smtClean="0"/>
              <a:t>Online matching, </a:t>
            </a:r>
            <a:r>
              <a:rPr lang="en-US" sz="2100" dirty="0" err="1" smtClean="0"/>
              <a:t>Møller</a:t>
            </a:r>
            <a:r>
              <a:rPr lang="en-US" sz="2100" dirty="0" smtClean="0"/>
              <a:t> event candidate</a:t>
            </a:r>
          </a:p>
          <a:p>
            <a:pPr marL="514350" lvl="2">
              <a:spcBef>
                <a:spcPts val="750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Data taking status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13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33844" y="1828801"/>
            <a:ext cx="7886701" cy="4351337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2100" dirty="0" smtClean="0"/>
              <a:t>End on June 22, status by June 20</a:t>
            </a:r>
          </a:p>
          <a:p>
            <a:pPr marL="171450" lvl="1">
              <a:spcBef>
                <a:spcPts val="750"/>
              </a:spcBef>
            </a:pPr>
            <a:r>
              <a:rPr lang="en-US" sz="2100" dirty="0" smtClean="0"/>
              <a:t>1.1 GeV data-taking completed</a:t>
            </a:r>
          </a:p>
          <a:p>
            <a:pPr marL="514350" lvl="2">
              <a:spcBef>
                <a:spcPts val="750"/>
              </a:spcBef>
            </a:pPr>
            <a:r>
              <a:rPr lang="en-US" sz="1800" dirty="0" smtClean="0"/>
              <a:t>10 </a:t>
            </a:r>
            <a:r>
              <a:rPr lang="en-US" sz="1800" dirty="0" err="1" smtClean="0"/>
              <a:t>nA</a:t>
            </a:r>
            <a:r>
              <a:rPr lang="en-US" sz="1800" dirty="0" smtClean="0"/>
              <a:t>/ 15 </a:t>
            </a:r>
            <a:r>
              <a:rPr lang="en-US" sz="1800" dirty="0" err="1" smtClean="0"/>
              <a:t>nA</a:t>
            </a:r>
            <a:r>
              <a:rPr lang="en-US" sz="1800" dirty="0" smtClean="0"/>
              <a:t> beam current, 400 Mb/s data rate with 86% live time</a:t>
            </a:r>
          </a:p>
          <a:p>
            <a:pPr marL="514350" lvl="2">
              <a:spcBef>
                <a:spcPts val="750"/>
              </a:spcBef>
            </a:pPr>
            <a:r>
              <a:rPr lang="en-US" sz="1800" dirty="0" smtClean="0"/>
              <a:t>600 M production events taken, 50 M events taken with empty target</a:t>
            </a:r>
          </a:p>
          <a:p>
            <a:pPr marL="514350" lvl="2">
              <a:spcBef>
                <a:spcPts val="750"/>
              </a:spcBef>
            </a:pPr>
            <a:r>
              <a:rPr lang="en-US" sz="1800" dirty="0" smtClean="0"/>
              <a:t>24 M events taken with carbon foil target</a:t>
            </a:r>
            <a:endParaRPr lang="en-US" sz="1800" dirty="0"/>
          </a:p>
          <a:p>
            <a:pPr marL="171450" lvl="1">
              <a:spcBef>
                <a:spcPts val="750"/>
              </a:spcBef>
            </a:pPr>
            <a:r>
              <a:rPr lang="en-US" sz="2100" dirty="0" smtClean="0"/>
              <a:t>2.2 GeV data-taking ongoing</a:t>
            </a:r>
          </a:p>
          <a:p>
            <a:pPr marL="514350" lvl="2">
              <a:spcBef>
                <a:spcPts val="750"/>
              </a:spcBef>
            </a:pPr>
            <a:r>
              <a:rPr lang="en-US" sz="1800" dirty="0" smtClean="0"/>
              <a:t>25 </a:t>
            </a:r>
            <a:r>
              <a:rPr lang="en-US" sz="1800" dirty="0" err="1" smtClean="0"/>
              <a:t>nA</a:t>
            </a:r>
            <a:r>
              <a:rPr lang="en-US" sz="1800" dirty="0" smtClean="0"/>
              <a:t>/ 60 </a:t>
            </a:r>
            <a:r>
              <a:rPr lang="en-US" sz="1800" dirty="0" err="1" smtClean="0"/>
              <a:t>nA</a:t>
            </a:r>
            <a:r>
              <a:rPr lang="en-US" sz="1800" dirty="0" smtClean="0"/>
              <a:t> beam current, 320 Mb/s data rate with 89% live time</a:t>
            </a:r>
          </a:p>
          <a:p>
            <a:pPr marL="514350" lvl="2">
              <a:spcBef>
                <a:spcPts val="750"/>
              </a:spcBef>
            </a:pPr>
            <a:r>
              <a:rPr lang="en-US" sz="1800" dirty="0" smtClean="0"/>
              <a:t>450 M production events taken, 15 M events taken with empty target</a:t>
            </a:r>
          </a:p>
          <a:p>
            <a:pPr marL="514350" lvl="2">
              <a:spcBef>
                <a:spcPts val="750"/>
              </a:spcBef>
            </a:pPr>
            <a:r>
              <a:rPr lang="en-US" sz="1800" dirty="0" smtClean="0"/>
              <a:t>Plan on carbon foil target and on background study on June 21 and June 22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Preliminary analysis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14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resolution from 1</a:t>
            </a:r>
            <a:r>
              <a:rPr lang="en-US" baseline="30000" dirty="0" smtClean="0"/>
              <a:t>st</a:t>
            </a:r>
            <a:r>
              <a:rPr lang="en-US" dirty="0" smtClean="0"/>
              <a:t> iteration of calibration</a:t>
            </a:r>
          </a:p>
          <a:p>
            <a:pPr lvl="1"/>
            <a:r>
              <a:rPr lang="en-US" dirty="0" smtClean="0"/>
              <a:t>Single cluster event (e-p elastic scat. candidate) ~ 3.4%</a:t>
            </a:r>
          </a:p>
          <a:p>
            <a:pPr lvl="1"/>
            <a:r>
              <a:rPr lang="en-US" dirty="0" smtClean="0"/>
              <a:t>Total energy of two clusters event (</a:t>
            </a:r>
            <a:r>
              <a:rPr lang="en-US" dirty="0" err="1" smtClean="0"/>
              <a:t>Møller</a:t>
            </a:r>
            <a:r>
              <a:rPr lang="en-US" dirty="0" smtClean="0"/>
              <a:t> candidate) ~ 3.0%</a:t>
            </a:r>
            <a:endParaRPr lang="en-US" dirty="0"/>
          </a:p>
        </p:txBody>
      </p:sp>
      <p:pic>
        <p:nvPicPr>
          <p:cNvPr id="11" name="内容占位符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774" y="3223435"/>
            <a:ext cx="3925906" cy="2812112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80" y="3229391"/>
            <a:ext cx="3936930" cy="280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 txBox="1">
            <a:spLocks noGrp="1"/>
          </p:cNvSpPr>
          <p:nvPr/>
        </p:nvSpPr>
        <p:spPr bwMode="auto">
          <a:xfrm rot="19140000">
            <a:off x="1238180" y="4573782"/>
            <a:ext cx="2652167" cy="6230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3200" noProof="1">
                <a:solidFill>
                  <a:srgbClr val="FF0000">
                    <a:alpha val="50000"/>
                  </a:srgbClr>
                </a:solidFill>
                <a:latin typeface="Times New Roman" charset="0"/>
                <a:sym typeface="+mn-ea"/>
              </a:rPr>
              <a:t>Preliminary</a:t>
            </a:r>
            <a:endParaRPr lang="en-US" altLang="zh-CN" sz="3200" dirty="0">
              <a:solidFill>
                <a:srgbClr val="FF0000">
                  <a:alpha val="50000"/>
                </a:srgbClr>
              </a:solidFill>
              <a:latin typeface="Times New Roman" charset="0"/>
              <a:sym typeface="+mn-ea"/>
            </a:endParaRPr>
          </a:p>
        </p:txBody>
      </p:sp>
      <p:sp>
        <p:nvSpPr>
          <p:cNvPr id="15" name="Footer Placeholder 3"/>
          <p:cNvSpPr txBox="1">
            <a:spLocks noGrp="1"/>
          </p:cNvSpPr>
          <p:nvPr/>
        </p:nvSpPr>
        <p:spPr bwMode="auto">
          <a:xfrm rot="19140000">
            <a:off x="5039050" y="4554068"/>
            <a:ext cx="2604323" cy="65582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3200" noProof="1">
                <a:solidFill>
                  <a:srgbClr val="FF0000">
                    <a:alpha val="50000"/>
                  </a:srgbClr>
                </a:solidFill>
                <a:latin typeface="Times New Roman" charset="0"/>
                <a:sym typeface="+mn-ea"/>
              </a:rPr>
              <a:t>Preliminary</a:t>
            </a:r>
            <a:endParaRPr lang="en-US" altLang="zh-CN" sz="3200" dirty="0">
              <a:solidFill>
                <a:srgbClr val="FF0000">
                  <a:alpha val="50000"/>
                </a:srgbClr>
              </a:solidFill>
              <a:latin typeface="Times New Roman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42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Preliminary analysis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15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2D-map of cluster energy vs. theta (from latest 2.2 GeV data)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77" y="2467761"/>
            <a:ext cx="5320677" cy="3800484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 noGrp="1"/>
          </p:cNvSpPr>
          <p:nvPr/>
        </p:nvSpPr>
        <p:spPr bwMode="auto">
          <a:xfrm rot="19140000">
            <a:off x="3402646" y="3978652"/>
            <a:ext cx="2652167" cy="6230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3200" noProof="1">
                <a:solidFill>
                  <a:srgbClr val="FF0000">
                    <a:alpha val="50000"/>
                  </a:srgbClr>
                </a:solidFill>
                <a:latin typeface="Times New Roman" charset="0"/>
                <a:sym typeface="+mn-ea"/>
              </a:rPr>
              <a:t>Preliminary</a:t>
            </a:r>
            <a:endParaRPr lang="en-US" altLang="zh-CN" sz="3200" dirty="0">
              <a:solidFill>
                <a:srgbClr val="FF0000">
                  <a:alpha val="50000"/>
                </a:srgbClr>
              </a:solidFill>
              <a:latin typeface="Times New Roman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47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Preliminary analysis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16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distribution of e-p elastic scattering event candidates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23" y="2239701"/>
            <a:ext cx="5622422" cy="41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Thank you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17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zh-CN" sz="2000" noProof="1">
                <a:latin typeface="Times New Roman" charset="0"/>
              </a:rPr>
              <a:t>Jefferson Lab</a:t>
            </a:r>
          </a:p>
          <a:p>
            <a:pPr marL="800100" lvl="1" indent="-457200"/>
            <a:r>
              <a:rPr lang="en-US" altLang="zh-CN" sz="1700" noProof="1">
                <a:latin typeface="Times New Roman" charset="0"/>
              </a:rPr>
              <a:t>Administration</a:t>
            </a:r>
          </a:p>
          <a:p>
            <a:pPr marL="800100" lvl="1" indent="-457200"/>
            <a:r>
              <a:rPr lang="en-US" altLang="zh-CN" sz="1700" noProof="1">
                <a:latin typeface="Times New Roman" charset="0"/>
                <a:sym typeface="+mn-ea"/>
              </a:rPr>
              <a:t>Accelerator division</a:t>
            </a:r>
          </a:p>
          <a:p>
            <a:pPr marL="800100" lvl="1" indent="-457200"/>
            <a:r>
              <a:rPr lang="en-US" altLang="zh-CN" sz="1700" noProof="1" smtClean="0">
                <a:latin typeface="Times New Roman" charset="0"/>
                <a:sym typeface="+mn-ea"/>
              </a:rPr>
              <a:t>Hall B leadership, physics, engineering and technical staff</a:t>
            </a:r>
          </a:p>
          <a:p>
            <a:pPr marL="800100" lvl="1" indent="-457200"/>
            <a:r>
              <a:rPr lang="en-US" altLang="zh-CN" sz="1700" noProof="1" smtClean="0">
                <a:latin typeface="Times New Roman" charset="0"/>
                <a:sym typeface="+mn-ea"/>
              </a:rPr>
              <a:t>12 GeV poject team</a:t>
            </a:r>
          </a:p>
          <a:p>
            <a:pPr marL="800100" lvl="1" indent="-457200"/>
            <a:r>
              <a:rPr lang="en-US" altLang="zh-CN" sz="1700" noProof="1" smtClean="0">
                <a:latin typeface="Times New Roman" charset="0"/>
                <a:sym typeface="+mn-ea"/>
              </a:rPr>
              <a:t>Target </a:t>
            </a:r>
            <a:r>
              <a:rPr lang="en-US" altLang="zh-CN" sz="1700" noProof="1">
                <a:latin typeface="Times New Roman" charset="0"/>
                <a:sym typeface="+mn-ea"/>
              </a:rPr>
              <a:t>group</a:t>
            </a:r>
          </a:p>
          <a:p>
            <a:pPr marL="800100" lvl="1" indent="-457200"/>
            <a:r>
              <a:rPr lang="en-US" altLang="zh-CN" sz="1700" noProof="1">
                <a:latin typeface="Times New Roman" charset="0"/>
              </a:rPr>
              <a:t>Data acquisition group and fast electronics group</a:t>
            </a:r>
          </a:p>
          <a:p>
            <a:pPr marL="800100" lvl="1" indent="-457200"/>
            <a:r>
              <a:rPr lang="en-US" altLang="zh-CN" sz="1700" noProof="1">
                <a:latin typeface="Times New Roman" charset="0"/>
              </a:rPr>
              <a:t>Physics division</a:t>
            </a:r>
          </a:p>
          <a:p>
            <a:pPr marL="800100" lvl="1" indent="-457200"/>
            <a:r>
              <a:rPr lang="en-US" altLang="zh-CN" sz="1700" noProof="1">
                <a:latin typeface="Times New Roman" charset="0"/>
              </a:rPr>
              <a:t>Engineering division</a:t>
            </a:r>
          </a:p>
          <a:p>
            <a:pPr marL="800100" lvl="1" indent="-457200"/>
            <a:r>
              <a:rPr lang="en-US" altLang="zh-CN" sz="1700" noProof="1" smtClean="0">
                <a:latin typeface="Times New Roman" charset="0"/>
              </a:rPr>
              <a:t>Collaboration</a:t>
            </a:r>
          </a:p>
          <a:p>
            <a:pPr marL="800100" lvl="1" indent="-457200"/>
            <a:endParaRPr lang="en-US" altLang="zh-CN" sz="2000" noProof="1" smtClean="0">
              <a:latin typeface="Times New Roman" charset="0"/>
            </a:endParaRPr>
          </a:p>
          <a:p>
            <a:pPr marL="457200" indent="-457200"/>
            <a:r>
              <a:rPr lang="en-US" sz="2000" dirty="0"/>
              <a:t>The project is supported by </a:t>
            </a:r>
            <a:endParaRPr lang="en-US" sz="2000" dirty="0" smtClean="0"/>
          </a:p>
          <a:p>
            <a:pPr marL="800100" lvl="1" indent="-457200"/>
            <a:r>
              <a:rPr lang="en-US" sz="1700" dirty="0" smtClean="0"/>
              <a:t>U.S</a:t>
            </a:r>
            <a:r>
              <a:rPr lang="en-US" sz="1700" dirty="0"/>
              <a:t>. Department of Energy under contract number DE-FG</a:t>
            </a:r>
            <a:r>
              <a:rPr lang="en-US" sz="1700" dirty="0">
                <a:latin typeface="Calibri" panose="020F0502020204030204" pitchFamily="34" charset="0"/>
              </a:rPr>
              <a:t>02</a:t>
            </a:r>
            <a:r>
              <a:rPr lang="en-US" sz="1700" dirty="0"/>
              <a:t>-</a:t>
            </a:r>
            <a:r>
              <a:rPr lang="en-US" sz="1700" dirty="0">
                <a:latin typeface="Calibri" panose="020F0502020204030204" pitchFamily="34" charset="0"/>
              </a:rPr>
              <a:t>03</a:t>
            </a:r>
            <a:r>
              <a:rPr lang="en-US" sz="1700" dirty="0"/>
              <a:t>ER</a:t>
            </a:r>
            <a:r>
              <a:rPr lang="en-US" sz="1700" dirty="0">
                <a:latin typeface="Calibri" panose="020F0502020204030204" pitchFamily="34" charset="0"/>
              </a:rPr>
              <a:t>41231</a:t>
            </a:r>
            <a:r>
              <a:rPr lang="en-US" sz="1700" dirty="0"/>
              <a:t> </a:t>
            </a:r>
            <a:endParaRPr lang="en-US" sz="1700" dirty="0" smtClean="0"/>
          </a:p>
          <a:p>
            <a:pPr marL="800100" lvl="1" indent="-457200"/>
            <a:r>
              <a:rPr lang="en-US" sz="1700" dirty="0" smtClean="0"/>
              <a:t>NSF </a:t>
            </a:r>
            <a:r>
              <a:rPr lang="en-US" sz="1700" dirty="0"/>
              <a:t>MRI award PHY-</a:t>
            </a:r>
            <a:r>
              <a:rPr lang="en-US" sz="1700" dirty="0">
                <a:latin typeface="Calibri" panose="020F0502020204030204" pitchFamily="34" charset="0"/>
              </a:rPr>
              <a:t>1229153</a:t>
            </a:r>
          </a:p>
          <a:p>
            <a:pPr marL="0" indent="0">
              <a:buNone/>
            </a:pPr>
            <a:endParaRPr lang="en-US" altLang="zh-CN" sz="2000" noProof="1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Outline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PRad</a:t>
            </a:r>
            <a:r>
              <a:rPr lang="en-US" dirty="0" smtClean="0"/>
              <a:t> Physics Motivation</a:t>
            </a:r>
          </a:p>
          <a:p>
            <a:endParaRPr lang="en-US" dirty="0" smtClean="0"/>
          </a:p>
          <a:p>
            <a:r>
              <a:rPr lang="en-US" dirty="0" smtClean="0"/>
              <a:t>Experimental Setup</a:t>
            </a:r>
          </a:p>
          <a:p>
            <a:endParaRPr lang="en-US" dirty="0" smtClean="0"/>
          </a:p>
          <a:p>
            <a:r>
              <a:rPr lang="en-US" dirty="0" smtClean="0"/>
              <a:t>Current Status</a:t>
            </a:r>
          </a:p>
          <a:p>
            <a:endParaRPr lang="en-US" dirty="0" smtClean="0"/>
          </a:p>
          <a:p>
            <a:r>
              <a:rPr lang="en-US" dirty="0" smtClean="0"/>
              <a:t>Preliminary analysis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819" y="1828801"/>
            <a:ext cx="4475687" cy="3368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Proton Radius Puzzle</a:t>
            </a:r>
            <a:endParaRPr lang="en-US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3844" y="1828801"/>
                <a:ext cx="3802975" cy="43513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p</a:t>
                </a:r>
                <a:r>
                  <a:rPr lang="en-US" dirty="0"/>
                  <a:t> Lamb shift measurements by CREMA </a:t>
                </a:r>
                <a:r>
                  <a:rPr lang="en-US" dirty="0" smtClean="0"/>
                  <a:t>(</a:t>
                </a:r>
                <a:r>
                  <a:rPr lang="en-US" dirty="0"/>
                  <a:t>2010, 2013)</a:t>
                </a:r>
              </a:p>
              <a:p>
                <a:pPr lvl="1"/>
                <a:r>
                  <a:rPr lang="en-US" dirty="0"/>
                  <a:t>Unprecedented precision, &lt;0.1%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away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from CODATA 2012 recommended value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discrepancy is not understood yet. New experiment with different systematic is necessary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4" y="1828801"/>
                <a:ext cx="3802975" cy="4351337"/>
              </a:xfrm>
              <a:blipFill rotWithShape="0">
                <a:blip r:embed="rId4"/>
                <a:stretch>
                  <a:fillRect l="-1442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803493" y="3765374"/>
            <a:ext cx="1371600" cy="67133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2307673"/>
            <a:ext cx="1125637" cy="1388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 Group Meeting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91" y="3938938"/>
            <a:ext cx="6282935" cy="2417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PRad</a:t>
            </a:r>
            <a:r>
              <a:rPr lang="en-US" b="1" i="1" dirty="0" smtClean="0">
                <a:solidFill>
                  <a:srgbClr val="C00000"/>
                </a:solidFill>
              </a:rPr>
              <a:t> Experiment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4" y="1828801"/>
            <a:ext cx="7942997" cy="4351337"/>
          </a:xfrm>
        </p:spPr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en-US" sz="2100" dirty="0" smtClean="0"/>
              <a:t>Non-magnetic and calorimetric method with GEM detectors, aiming at an unprecedented low Q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region, </a:t>
            </a:r>
            <a:r>
              <a:rPr lang="en-US" altLang="zh-CN" sz="21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CN" sz="2100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CN" sz="21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altLang="zh-CN" sz="21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2×10</a:t>
            </a:r>
            <a:r>
              <a:rPr lang="en-US" altLang="zh-CN" sz="2100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r>
              <a:rPr lang="en-US" altLang="zh-CN" sz="21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US" altLang="zh-CN" sz="21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altLang="zh-CN" sz="21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altLang="zh-CN" sz="21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altLang="zh-CN" sz="2100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altLang="zh-CN" sz="21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(GeV/c)</a:t>
            </a:r>
            <a:r>
              <a:rPr lang="en-US" altLang="zh-CN" sz="2100" baseline="30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CN" sz="2100" dirty="0" smtClean="0">
                <a:solidFill>
                  <a:srgbClr val="FF0000"/>
                </a:solidFill>
              </a:rPr>
              <a:t> </a:t>
            </a:r>
            <a:r>
              <a:rPr lang="en-US" altLang="zh-CN" sz="2100" dirty="0" smtClean="0"/>
              <a:t>with</a:t>
            </a:r>
            <a:r>
              <a:rPr lang="en-US" altLang="zh-CN" sz="2100" dirty="0" smtClean="0">
                <a:solidFill>
                  <a:srgbClr val="FF0000"/>
                </a:solidFill>
              </a:rPr>
              <a:t> sub-percent </a:t>
            </a:r>
            <a:r>
              <a:rPr lang="en-US" altLang="zh-CN" sz="2100" dirty="0" smtClean="0"/>
              <a:t>precision</a:t>
            </a:r>
            <a:endParaRPr lang="en-US" altLang="zh-CN" sz="2100" dirty="0"/>
          </a:p>
          <a:p>
            <a:endParaRPr lang="en-US" dirty="0" smtClean="0"/>
          </a:p>
          <a:p>
            <a:r>
              <a:rPr lang="en-US" dirty="0" smtClean="0"/>
              <a:t>Simultaneous measurement of e-p elastic scat. and </a:t>
            </a:r>
            <a:r>
              <a:rPr lang="en-US" dirty="0" err="1" smtClean="0"/>
              <a:t>Møller</a:t>
            </a:r>
            <a:r>
              <a:rPr lang="en-US" dirty="0" smtClean="0"/>
              <a:t> processes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Windowless gas flow target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Windowless Gas Flow Target</a:t>
            </a:r>
            <a:endParaRPr lang="en-US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828801"/>
                <a:ext cx="4233310" cy="4351337"/>
              </a:xfrm>
            </p:spPr>
            <p:txBody>
              <a:bodyPr>
                <a:normAutofit lnSpcReduction="10000"/>
              </a:bodyPr>
              <a:lstStyle/>
              <a:p>
                <a:pPr marL="171450" lvl="1">
                  <a:spcBef>
                    <a:spcPts val="750"/>
                  </a:spcBef>
                </a:pPr>
                <a:r>
                  <a:rPr lang="en-US" sz="2100" dirty="0" smtClean="0"/>
                  <a:t>Target chamber is differentially pumped with four high speed turbo pumps.</a:t>
                </a:r>
              </a:p>
              <a:p>
                <a:pPr marL="171450" lvl="1">
                  <a:spcBef>
                    <a:spcPts val="750"/>
                  </a:spcBef>
                </a:pPr>
                <a:endParaRPr lang="en-US" altLang="zh-CN" sz="2100" dirty="0"/>
              </a:p>
              <a:p>
                <a:pPr marL="171450" lvl="1">
                  <a:spcBef>
                    <a:spcPts val="750"/>
                  </a:spcBef>
                </a:pPr>
                <a:r>
                  <a:rPr lang="en-US" altLang="zh-CN" sz="2100" dirty="0" smtClean="0"/>
                  <a:t>Cell orifices up- and down-stream</a:t>
                </a:r>
              </a:p>
              <a:p>
                <a:pPr marL="171450" lvl="1">
                  <a:spcBef>
                    <a:spcPts val="750"/>
                  </a:spcBef>
                </a:pPr>
                <a:endParaRPr lang="en-US" altLang="zh-CN" sz="2100" dirty="0"/>
              </a:p>
              <a:p>
                <a:pPr marL="171450" lvl="1">
                  <a:spcBef>
                    <a:spcPts val="750"/>
                  </a:spcBef>
                </a:pPr>
                <a:r>
                  <a:rPr lang="en-US" altLang="zh-CN" sz="2100" dirty="0" smtClean="0"/>
                  <a:t>Four-axis motion system to position the target cell, ~</a:t>
                </a:r>
                <a:r>
                  <a:rPr lang="en-US" altLang="zh-CN" sz="2100" dirty="0" smtClean="0">
                    <a:solidFill>
                      <a:srgbClr val="FF0000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zh-CN" altLang="en-US" sz="2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100" dirty="0" smtClean="0">
                    <a:solidFill>
                      <a:srgbClr val="FF0000"/>
                    </a:solidFill>
                  </a:rPr>
                  <a:t>m </a:t>
                </a:r>
                <a:r>
                  <a:rPr lang="en-US" altLang="zh-CN" sz="2100" dirty="0" smtClean="0"/>
                  <a:t>accuracy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20 K, 0.5 </a:t>
                </a:r>
                <a:r>
                  <a:rPr lang="en-US" dirty="0" err="1" smtClean="0"/>
                  <a:t>torr</a:t>
                </a:r>
                <a:r>
                  <a:rPr lang="en-US" dirty="0" smtClean="0"/>
                  <a:t> Hydrogen gas inside the cell.</a:t>
                </a:r>
              </a:p>
              <a:p>
                <a:pPr lvl="1"/>
                <a:r>
                  <a:rPr lang="en-US" dirty="0" smtClean="0"/>
                  <a:t>Cell pressure vs. chamber pressure </a:t>
                </a:r>
                <a:br>
                  <a:rPr lang="en-US" dirty="0" smtClean="0"/>
                </a:br>
                <a:r>
                  <a:rPr lang="en-US" dirty="0" smtClean="0"/>
                  <a:t>~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200 : 1</a:t>
                </a:r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828801"/>
                <a:ext cx="4233310" cy="4351337"/>
              </a:xfrm>
              <a:blipFill rotWithShape="0">
                <a:blip r:embed="rId3"/>
                <a:stretch>
                  <a:fillRect l="-1297" t="-2101" r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6586" r="21075" b="15668"/>
          <a:stretch>
            <a:fillRect/>
          </a:stretch>
        </p:blipFill>
        <p:spPr bwMode="auto">
          <a:xfrm>
            <a:off x="5137583" y="1931196"/>
            <a:ext cx="338296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199453" y="4213185"/>
            <a:ext cx="225706" cy="231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4" idx="3"/>
          </p:cNvCxnSpPr>
          <p:nvPr/>
        </p:nvCxnSpPr>
        <p:spPr>
          <a:xfrm flipV="1">
            <a:off x="6412375" y="4410777"/>
            <a:ext cx="820132" cy="1769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0590" y="611315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orifice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20160531_1426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10" y="1215231"/>
            <a:ext cx="2843213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Vacuum Box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4" y="1828801"/>
            <a:ext cx="5153497" cy="4351337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2100" dirty="0" smtClean="0"/>
              <a:t>Engineering design done by Duke/</a:t>
            </a:r>
            <a:r>
              <a:rPr lang="en-US" sz="2100" dirty="0" err="1" smtClean="0"/>
              <a:t>JLab</a:t>
            </a:r>
            <a:endParaRPr lang="en-US" sz="2100" dirty="0" smtClean="0"/>
          </a:p>
          <a:p>
            <a:pPr marL="171450" lvl="1">
              <a:spcBef>
                <a:spcPts val="750"/>
              </a:spcBef>
            </a:pPr>
            <a:r>
              <a:rPr lang="en-US" sz="2100" dirty="0" smtClean="0"/>
              <a:t>Installed in May, 2016</a:t>
            </a:r>
          </a:p>
          <a:p>
            <a:pPr marL="171450" lvl="1">
              <a:spcBef>
                <a:spcPts val="750"/>
              </a:spcBef>
            </a:pPr>
            <a:r>
              <a:rPr lang="en-US" sz="2100" dirty="0" smtClean="0"/>
              <a:t>Connect to beam pipe at the end, no material on the beamline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" descr="Vacuum_Box_assemb_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61" y="4004469"/>
            <a:ext cx="3935392" cy="22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Electromagnetic Calorimeter - </a:t>
            </a:r>
            <a:r>
              <a:rPr lang="en-US" b="1" i="1" dirty="0" err="1" smtClean="0">
                <a:solidFill>
                  <a:srgbClr val="C00000"/>
                </a:solidFill>
              </a:rPr>
              <a:t>HyCal</a:t>
            </a:r>
            <a:endParaRPr lang="en-US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3844" y="1828801"/>
                <a:ext cx="7886701" cy="4351337"/>
              </a:xfrm>
            </p:spPr>
            <p:txBody>
              <a:bodyPr>
                <a:normAutofit/>
              </a:bodyPr>
              <a:lstStyle/>
              <a:p>
                <a:pPr marL="171450" lvl="1">
                  <a:spcBef>
                    <a:spcPts val="750"/>
                  </a:spcBef>
                </a:pPr>
                <a:r>
                  <a:rPr lang="en-US" sz="2100" dirty="0" smtClean="0"/>
                  <a:t>Hybrid Calorimeter, combination of PbWO</a:t>
                </a:r>
                <a:r>
                  <a:rPr lang="en-US" sz="2100" baseline="-25000" dirty="0" smtClean="0"/>
                  <a:t>4</a:t>
                </a:r>
                <a:r>
                  <a:rPr lang="en-US" sz="2100" dirty="0" smtClean="0"/>
                  <a:t> and </a:t>
                </a:r>
                <a:r>
                  <a:rPr lang="en-US" sz="2100" dirty="0" err="1" smtClean="0"/>
                  <a:t>Pb</a:t>
                </a:r>
                <a:r>
                  <a:rPr lang="en-US" sz="2100" dirty="0" smtClean="0"/>
                  <a:t>-Glass modules</a:t>
                </a:r>
              </a:p>
              <a:p>
                <a:pPr marL="171450" lvl="1">
                  <a:spcBef>
                    <a:spcPts val="750"/>
                  </a:spcBef>
                </a:pPr>
                <a:endParaRPr lang="en-US" sz="2100" dirty="0" smtClean="0"/>
              </a:p>
              <a:p>
                <a:pPr marL="171450" lvl="1">
                  <a:spcBef>
                    <a:spcPts val="750"/>
                  </a:spcBef>
                </a:pPr>
                <a:r>
                  <a:rPr lang="en-US" sz="2100" dirty="0" smtClean="0"/>
                  <a:t>High resolution, high efficiency detector</a:t>
                </a:r>
              </a:p>
              <a:p>
                <a:pPr marL="514350" lvl="2">
                  <a:spcBef>
                    <a:spcPts val="75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=2.6%/</m:t>
                    </m:r>
                    <m:rad>
                      <m:radPr>
                        <m:degHide m:val="on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en-US" sz="1600" dirty="0"/>
                  <a:t>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=2.5 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514350" lvl="2">
                  <a:spcBef>
                    <a:spcPts val="750"/>
                  </a:spcBef>
                </a:pPr>
                <a:r>
                  <a:rPr lang="en-US" dirty="0" smtClean="0"/>
                  <a:t>~ 99% efficiency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5.8 m away from target center </a:t>
                </a:r>
                <a:br>
                  <a:rPr lang="en-US" dirty="0" smtClean="0"/>
                </a:br>
                <a:r>
                  <a:rPr lang="en-US" dirty="0" smtClean="0"/>
                  <a:t>(~ 0.5 </a:t>
                </a:r>
                <a:r>
                  <a:rPr lang="en-US" dirty="0" err="1" smtClean="0"/>
                  <a:t>sr</a:t>
                </a:r>
                <a:r>
                  <a:rPr lang="en-US" dirty="0" smtClean="0"/>
                  <a:t> acceptance)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4" y="1828801"/>
                <a:ext cx="7886701" cy="4351337"/>
              </a:xfrm>
              <a:blipFill rotWithShape="0">
                <a:blip r:embed="rId3"/>
                <a:stretch>
                  <a:fillRect l="-696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4" descr="hycal3_o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1092" y="2439739"/>
            <a:ext cx="3239453" cy="37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GEM Detectors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4" y="1828801"/>
            <a:ext cx="7886701" cy="4351337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en-US" sz="2100" dirty="0" smtClean="0"/>
              <a:t>Largest GEM detector ever built in the world. Two chambers to cover the entire region of </a:t>
            </a:r>
            <a:r>
              <a:rPr lang="en-US" sz="2100" dirty="0" err="1" smtClean="0"/>
              <a:t>HyCal</a:t>
            </a:r>
            <a:endParaRPr lang="en-US" sz="2100" dirty="0" smtClean="0"/>
          </a:p>
          <a:p>
            <a:pPr marL="514350" lvl="2">
              <a:spcBef>
                <a:spcPts val="750"/>
              </a:spcBef>
            </a:pPr>
            <a:endParaRPr lang="en-US" dirty="0" smtClean="0"/>
          </a:p>
          <a:p>
            <a:pPr marL="171450" lvl="1">
              <a:spcBef>
                <a:spcPts val="750"/>
              </a:spcBef>
            </a:pPr>
            <a:r>
              <a:rPr lang="en-US" sz="2100" dirty="0" smtClean="0"/>
              <a:t>Two modules overlap in the central part,</a:t>
            </a:r>
            <a:br>
              <a:rPr lang="en-US" sz="2100" dirty="0" smtClean="0"/>
            </a:br>
            <a:r>
              <a:rPr lang="en-US" sz="2100" dirty="0" smtClean="0"/>
              <a:t>opening for beam pipe</a:t>
            </a:r>
          </a:p>
          <a:p>
            <a:pPr marL="171450" lvl="1">
              <a:spcBef>
                <a:spcPts val="750"/>
              </a:spcBef>
            </a:pPr>
            <a:endParaRPr lang="en-US" sz="2100" dirty="0" smtClean="0"/>
          </a:p>
          <a:p>
            <a:pPr marL="171450" lvl="1">
              <a:spcBef>
                <a:spcPts val="750"/>
              </a:spcBef>
            </a:pPr>
            <a:r>
              <a:rPr lang="en-US" sz="2100" dirty="0" smtClean="0"/>
              <a:t>COMPASS-like strip readout (1.3 m long</a:t>
            </a:r>
            <a:br>
              <a:rPr lang="en-US" sz="2100" dirty="0" smtClean="0"/>
            </a:br>
            <a:r>
              <a:rPr lang="en-US" sz="2100" dirty="0" smtClean="0"/>
              <a:t>vertical strips, acceptable capacitance</a:t>
            </a:r>
            <a:br>
              <a:rPr lang="en-US" sz="2100" dirty="0" smtClean="0"/>
            </a:br>
            <a:r>
              <a:rPr lang="en-US" sz="2100" dirty="0" smtClean="0"/>
              <a:t>noise level)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Mounted on </a:t>
            </a:r>
            <a:r>
              <a:rPr lang="en-US" dirty="0" err="1" smtClean="0"/>
              <a:t>HyCal</a:t>
            </a:r>
            <a:r>
              <a:rPr lang="en-US" dirty="0" smtClean="0"/>
              <a:t> box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358116" y="2267061"/>
            <a:ext cx="3259238" cy="3793616"/>
            <a:chOff x="5556891" y="638766"/>
            <a:chExt cx="3498033" cy="4206240"/>
          </a:xfrm>
        </p:grpSpPr>
        <p:pic>
          <p:nvPicPr>
            <p:cNvPr id="14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4445" r="30000" b="16728"/>
            <a:stretch>
              <a:fillRect/>
            </a:stretch>
          </p:blipFill>
          <p:spPr bwMode="auto">
            <a:xfrm>
              <a:off x="5556891" y="638766"/>
              <a:ext cx="3498033" cy="420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6056889" y="1462038"/>
              <a:ext cx="2194408" cy="60339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 rot="120000">
              <a:off x="6932604" y="1234329"/>
              <a:ext cx="6030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olidFill>
                    <a:schemeClr val="bg1"/>
                  </a:solidFill>
                </a:rPr>
                <a:t>105 cm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179328" y="1223098"/>
              <a:ext cx="6351" cy="2594562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 rot="-5400000">
              <a:off x="5758329" y="2372884"/>
              <a:ext cx="6030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olidFill>
                    <a:schemeClr val="bg1"/>
                  </a:solidFill>
                </a:rPr>
                <a:t>123 cm</a:t>
              </a:r>
            </a:p>
          </p:txBody>
        </p:sp>
      </p:grp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5456869" y="6075762"/>
            <a:ext cx="3497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dirty="0">
                <a:solidFill>
                  <a:schemeClr val="tx2"/>
                </a:solidFill>
              </a:rPr>
              <a:t>Two modules mounted on the holding frame in </a:t>
            </a:r>
            <a:r>
              <a:rPr lang="en-US" altLang="en-US" sz="1000" dirty="0" err="1">
                <a:solidFill>
                  <a:schemeClr val="tx2"/>
                </a:solidFill>
              </a:rPr>
              <a:t>PRad</a:t>
            </a:r>
            <a:r>
              <a:rPr lang="en-US" altLang="en-US" sz="1000" dirty="0">
                <a:solidFill>
                  <a:schemeClr val="tx2"/>
                </a:solidFill>
              </a:rPr>
              <a:t> GEM configuration before the cosmic run in EEL (March 2016)</a:t>
            </a:r>
          </a:p>
        </p:txBody>
      </p:sp>
    </p:spTree>
    <p:extLst>
      <p:ext uri="{BB962C8B-B14F-4D97-AF65-F5344CB8AC3E}">
        <p14:creationId xmlns:p14="http://schemas.microsoft.com/office/powerpoint/2010/main" val="33576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Installation done on May 11, 2016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User Group Meeting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937C-EA25-4666-BD45-50B187ECF2DB}" type="slidenum">
              <a:rPr lang="en-US" smtClean="0"/>
              <a:t>9</a:t>
            </a:fld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998642" y="3341736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35038" y="3978462"/>
            <a:ext cx="5829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GEM 2</a:t>
            </a:r>
          </a:p>
        </p:txBody>
      </p:sp>
      <p:pic>
        <p:nvPicPr>
          <p:cNvPr id="22" name="图片 3" descr="IMG_28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7" y="1409907"/>
            <a:ext cx="36417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4" descr="IMG_28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7" y="4000707"/>
            <a:ext cx="36925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4217425" y="2284620"/>
            <a:ext cx="4572000" cy="3429000"/>
            <a:chOff x="152400" y="914400"/>
            <a:chExt cx="4572000" cy="3429000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2400" y="91440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 rot="5225221">
              <a:off x="2967012" y="1994971"/>
              <a:ext cx="1522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chemeClr val="bg1"/>
                  </a:solidFill>
                  <a:latin typeface="Calibri" panose="020F0502020204030204" pitchFamily="34" charset="0"/>
                </a:rPr>
                <a:t>HyCal Box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6086099">
              <a:off x="-625633" y="2179121"/>
              <a:ext cx="22354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latin typeface="Calibri" panose="020F0502020204030204" pitchFamily="34" charset="0"/>
                </a:rPr>
                <a:t>Vacuum chamber</a:t>
              </a:r>
              <a:endParaRPr lang="en-US" altLang="en-US" b="1"/>
            </a:p>
          </p:txBody>
        </p:sp>
      </p:grpSp>
      <p:sp>
        <p:nvSpPr>
          <p:cNvPr id="5" name="Rectangle 4"/>
          <p:cNvSpPr/>
          <p:nvPr/>
        </p:nvSpPr>
        <p:spPr>
          <a:xfrm>
            <a:off x="4106989" y="1808044"/>
            <a:ext cx="468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latin typeface="Times New Roman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rgbClr val="0000FF"/>
                </a:solidFill>
                <a:latin typeface="Times New Roman" charset="0"/>
                <a:ea typeface="ＭＳ Ｐゴシック" pitchFamily="34" charset="-128"/>
                <a:cs typeface="Times New Roman" pitchFamily="18" charset="0"/>
              </a:rPr>
              <a:t>(Thanks to Hall B Technical Group (D. </a:t>
            </a:r>
            <a:r>
              <a:rPr lang="en-US" altLang="en-US" sz="1600" dirty="0" err="1" smtClean="0">
                <a:solidFill>
                  <a:srgbClr val="0000FF"/>
                </a:solidFill>
                <a:latin typeface="Times New Roman" charset="0"/>
                <a:ea typeface="ＭＳ Ｐゴシック" pitchFamily="34" charset="-128"/>
                <a:cs typeface="Times New Roman" pitchFamily="18" charset="0"/>
              </a:rPr>
              <a:t>Tilles</a:t>
            </a:r>
            <a:r>
              <a:rPr lang="en-US" altLang="en-US" sz="1600" dirty="0" smtClean="0">
                <a:solidFill>
                  <a:srgbClr val="0000FF"/>
                </a:solidFill>
                <a:latin typeface="Times New Roman" charset="0"/>
                <a:ea typeface="ＭＳ Ｐゴシック" pitchFamily="34" charset="-128"/>
                <a:cs typeface="Times New Roman" pitchFamily="18" charset="0"/>
              </a:rPr>
              <a:t> and All)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02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1393</TotalTime>
  <Words>709</Words>
  <Application>Microsoft Office PowerPoint</Application>
  <PresentationFormat>On-screen Show (4:3)</PresentationFormat>
  <Paragraphs>198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宋体</vt:lpstr>
      <vt:lpstr>Calibri</vt:lpstr>
      <vt:lpstr>Calibri Light</vt:lpstr>
      <vt:lpstr>Cambria Math</vt:lpstr>
      <vt:lpstr>Times New Roman</vt:lpstr>
      <vt:lpstr>Wingdings 2</vt:lpstr>
      <vt:lpstr>HDOfficeLightV0</vt:lpstr>
      <vt:lpstr>1_HDOfficeLightV0</vt:lpstr>
      <vt:lpstr>Status of the PRad Experiment (E12-11-106)</vt:lpstr>
      <vt:lpstr>Outline</vt:lpstr>
      <vt:lpstr>Proton Radius Puzzle</vt:lpstr>
      <vt:lpstr>PRad Experiment</vt:lpstr>
      <vt:lpstr>Windowless Gas Flow Target</vt:lpstr>
      <vt:lpstr>Vacuum Box</vt:lpstr>
      <vt:lpstr>Electromagnetic Calorimeter - HyCal</vt:lpstr>
      <vt:lpstr>GEM Detectors</vt:lpstr>
      <vt:lpstr>Installation done on May 11, 2016</vt:lpstr>
      <vt:lpstr>Gain Equalizing and Calibration</vt:lpstr>
      <vt:lpstr>HyCal – GEM Matching</vt:lpstr>
      <vt:lpstr>HyCal – GEM Matching</vt:lpstr>
      <vt:lpstr>Data taking status</vt:lpstr>
      <vt:lpstr>Preliminary analysis</vt:lpstr>
      <vt:lpstr>Preliminary analysis</vt:lpstr>
      <vt:lpstr>Preliminary analysis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PRad Experiment (E12-11-106)</dc:title>
  <dc:creator>Chao Peng</dc:creator>
  <cp:lastModifiedBy>Chao Peng</cp:lastModifiedBy>
  <cp:revision>40</cp:revision>
  <dcterms:created xsi:type="dcterms:W3CDTF">2016-06-19T19:18:37Z</dcterms:created>
  <dcterms:modified xsi:type="dcterms:W3CDTF">2016-06-20T18:44:20Z</dcterms:modified>
</cp:coreProperties>
</file>