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if" ContentType="image/t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80" r:id="rId4"/>
    <p:sldId id="281" r:id="rId5"/>
    <p:sldId id="282" r:id="rId6"/>
    <p:sldId id="283" r:id="rId7"/>
    <p:sldId id="284" r:id="rId8"/>
    <p:sldId id="260" r:id="rId9"/>
    <p:sldId id="285" r:id="rId10"/>
    <p:sldId id="286" r:id="rId11"/>
    <p:sldId id="287" r:id="rId12"/>
    <p:sldId id="289" r:id="rId13"/>
    <p:sldId id="290" r:id="rId14"/>
    <p:sldId id="288" r:id="rId15"/>
    <p:sldId id="267" r:id="rId16"/>
  </p:sldIdLst>
  <p:sldSz cx="9144000" cy="5715000" type="screen16x10"/>
  <p:notesSz cx="6858000" cy="9144000"/>
  <p:defaultTextStyle>
    <a:defPPr>
      <a:defRPr lang="en-US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45FF"/>
    <a:srgbClr val="0337FD"/>
    <a:srgbClr val="0832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71"/>
  </p:normalViewPr>
  <p:slideViewPr>
    <p:cSldViewPr snapToGrid="0" snapToObjects="1">
      <p:cViewPr>
        <p:scale>
          <a:sx n="109" d="100"/>
          <a:sy n="109" d="100"/>
        </p:scale>
        <p:origin x="11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732CD-013F-414B-A141-4AD80D665D49}" type="datetimeFigureOut">
              <a:rPr lang="en-US" smtClean="0"/>
              <a:t>1/25/17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C6CB0-51FE-DB41-8E7F-C9098A8D8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13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C6CB0-51FE-DB41-8E7F-C9098A8D861C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465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C6CB0-51FE-DB41-8E7F-C9098A8D861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564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C6CB0-51FE-DB41-8E7F-C9098A8D861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04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59BC2-06A3-094F-A202-C2238B4FCDA4}" type="datetime1">
              <a:rPr lang="en-US" smtClean="0"/>
              <a:t>1/25/17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7EA6-E2C0-5442-91AA-EB280AD76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88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4D124-DE43-804B-A896-DBD2491D4E6F}" type="datetime1">
              <a:rPr lang="en-US" smtClean="0"/>
              <a:t>1/25/17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7EA6-E2C0-5442-91AA-EB280AD76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06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D67C2-D1F4-2240-9E8F-A9DBB45E4BCE}" type="datetime1">
              <a:rPr lang="en-US" smtClean="0"/>
              <a:t>1/25/17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7EA6-E2C0-5442-91AA-EB280AD76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382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BD40-38CB-044F-8C70-940A5A2B3E92}" type="datetime1">
              <a:rPr lang="en-US" smtClean="0"/>
              <a:t>1/25/17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7EA6-E2C0-5442-91AA-EB280AD76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67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C40F5-0E23-F749-8863-7F0B68A8FEB5}" type="datetime1">
              <a:rPr lang="en-US" smtClean="0"/>
              <a:t>1/25/17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7EA6-E2C0-5442-91AA-EB280AD76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002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A869-D303-764B-B470-0C588194E325}" type="datetime1">
              <a:rPr lang="en-US" smtClean="0"/>
              <a:t>1/25/17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7EA6-E2C0-5442-91AA-EB280AD76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80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8E754-5D0F-3740-BDCA-F13C1D43D58A}" type="datetime1">
              <a:rPr lang="en-US" smtClean="0"/>
              <a:t>1/25/17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7EA6-E2C0-5442-91AA-EB280AD76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05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6CA97-255D-C042-9485-82F2DEA47E6D}" type="datetime1">
              <a:rPr lang="en-US" smtClean="0"/>
              <a:t>1/25/17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7EA6-E2C0-5442-91AA-EB280AD76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966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F223D-28FE-0845-A1C0-103F322E0853}" type="datetime1">
              <a:rPr lang="en-US" smtClean="0"/>
              <a:t>1/25/17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7EA6-E2C0-5442-91AA-EB280AD76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77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5405D-E5A9-0D47-A49B-D291148B0679}" type="datetime1">
              <a:rPr lang="en-US" smtClean="0"/>
              <a:t>1/25/17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7EA6-E2C0-5442-91AA-EB280AD76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20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87CF5-E6EF-DA49-B842-84A0BD006C4C}" type="datetime1">
              <a:rPr lang="en-US" smtClean="0"/>
              <a:t>1/25/17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7EA6-E2C0-5442-91AA-EB280AD76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66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03406-FC1D-5242-9C48-38B83430F919}" type="datetime1">
              <a:rPr lang="en-US" smtClean="0"/>
              <a:t>1/25/17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87EA6-E2C0-5442-91AA-EB280AD76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5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6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tif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021038"/>
            <a:ext cx="6858000" cy="1221394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Data Quality and Analysis Status of PRad Experiment </a:t>
            </a:r>
            <a:r>
              <a:rPr lang="en-US" sz="3600" dirty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at </a:t>
            </a:r>
            <a:r>
              <a:rPr lang="en-US" sz="3600" dirty="0" smtClean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Jefferson </a:t>
            </a:r>
            <a:r>
              <a:rPr lang="en-US" sz="3600" dirty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Lab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0653" y="2360734"/>
            <a:ext cx="8118087" cy="2373923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Weizhi Xiong</a:t>
            </a:r>
          </a:p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Duke University</a:t>
            </a:r>
          </a:p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For the PRad Collaboration</a:t>
            </a:r>
          </a:p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Spokespersons: A. </a:t>
            </a:r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Gasparian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(contact person),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D. Dutta, 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M. </a:t>
            </a:r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Khandaker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, H. Gao</a:t>
            </a:r>
          </a:p>
          <a:p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APS April Meeting 2017</a:t>
            </a:r>
          </a:p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January 28</a:t>
            </a:r>
            <a:r>
              <a:rPr lang="en-US" baseline="30000" dirty="0" smtClean="0">
                <a:latin typeface="Helvetica" charset="0"/>
                <a:ea typeface="Helvetica" charset="0"/>
                <a:cs typeface="Helvetica" charset="0"/>
              </a:rPr>
              <a:t>th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, 2017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7" name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76424" y="7327"/>
            <a:ext cx="3167576" cy="6050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321"/>
            <a:ext cx="2057400" cy="911352"/>
          </a:xfrm>
          <a:prstGeom prst="rect">
            <a:avLst/>
          </a:prstGeom>
        </p:spPr>
      </p:pic>
      <p:pic>
        <p:nvPicPr>
          <p:cNvPr id="11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2138581" cy="908897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7EA6-E2C0-5442-91AA-EB280AD76216}" type="slidenum">
              <a:rPr lang="en-US" smtClean="0"/>
              <a:t>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260" y="4312084"/>
            <a:ext cx="1602740" cy="140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4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205" y="0"/>
            <a:ext cx="7886700" cy="687724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PRad Experimental Apparatus</a:t>
            </a:r>
          </a:p>
        </p:txBody>
      </p:sp>
      <p:grpSp>
        <p:nvGrpSpPr>
          <p:cNvPr id="4" name="Group 211"/>
          <p:cNvGrpSpPr/>
          <p:nvPr/>
        </p:nvGrpSpPr>
        <p:grpSpPr>
          <a:xfrm>
            <a:off x="689126" y="759362"/>
            <a:ext cx="7639137" cy="3350672"/>
            <a:chOff x="0" y="0"/>
            <a:chExt cx="11470871" cy="5098043"/>
          </a:xfrm>
        </p:grpSpPr>
        <p:pic>
          <p:nvPicPr>
            <p:cNvPr id="5" name="complete_system_060114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5397215">
              <a:off x="3324981" y="-3093859"/>
              <a:ext cx="4700421" cy="1092752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90500" dist="8455" dir="5400000" rotWithShape="0">
                <a:srgbClr val="000000"/>
              </a:outerShdw>
            </a:effectLst>
          </p:spPr>
        </p:pic>
        <p:sp>
          <p:nvSpPr>
            <p:cNvPr id="6" name="Shape 210"/>
            <p:cNvSpPr/>
            <p:nvPr/>
          </p:nvSpPr>
          <p:spPr>
            <a:xfrm>
              <a:off x="0" y="0"/>
              <a:ext cx="11470872" cy="5098044"/>
            </a:xfrm>
            <a:prstGeom prst="roundRect">
              <a:avLst>
                <a:gd name="adj" fmla="val 15000"/>
              </a:avLst>
            </a:prstGeom>
            <a:noFill/>
            <a:ln w="25400" cap="flat">
              <a:solidFill>
                <a:srgbClr val="DCDEE0"/>
              </a:solidFill>
              <a:prstDash val="solid"/>
              <a:miter lim="400000"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7EA6-E2C0-5442-91AA-EB280AD76216}" type="slidenum">
              <a:rPr lang="en-US" smtClean="0"/>
              <a:t>9</a:t>
            </a:fld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48122" y="1039865"/>
            <a:ext cx="6595578" cy="44351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rgbClr val="00B0F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ame 7"/>
          <p:cNvSpPr/>
          <p:nvPr/>
        </p:nvSpPr>
        <p:spPr>
          <a:xfrm>
            <a:off x="6915150" y="1474470"/>
            <a:ext cx="240030" cy="173736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" name="image3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0800000">
            <a:off x="314519" y="1715791"/>
            <a:ext cx="3635042" cy="2987706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089115" y="1259194"/>
            <a:ext cx="248911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Two large area GEM detectors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Small overlap region in the middle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Excellent position resolution (</a:t>
            </a:r>
            <a:r>
              <a:rPr lang="en-US" sz="16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~72µm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)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Improve position resolution of the setup by &gt; </a:t>
            </a:r>
            <a:r>
              <a:rPr lang="en-US" sz="16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20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 times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Similar improvement for Q</a:t>
            </a:r>
            <a:r>
              <a:rPr lang="en-US" sz="1600" baseline="30000" dirty="0" smtClean="0"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 determination at small angle</a:t>
            </a:r>
            <a:endParaRPr lang="en-US" sz="16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7" name="Bent Arrow 16"/>
          <p:cNvSpPr/>
          <p:nvPr/>
        </p:nvSpPr>
        <p:spPr>
          <a:xfrm rot="10800000">
            <a:off x="6743698" y="3217694"/>
            <a:ext cx="291465" cy="1162849"/>
          </a:xfrm>
          <a:prstGeom prst="bentArrow">
            <a:avLst>
              <a:gd name="adj1" fmla="val 6455"/>
              <a:gd name="adj2" fmla="val 8530"/>
              <a:gd name="adj3" fmla="val 13235"/>
              <a:gd name="adj4" fmla="val 1786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24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205" y="0"/>
            <a:ext cx="7886700" cy="687724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PRad Experimental Apparatus</a:t>
            </a:r>
          </a:p>
        </p:txBody>
      </p:sp>
      <p:grpSp>
        <p:nvGrpSpPr>
          <p:cNvPr id="4" name="Group 211"/>
          <p:cNvGrpSpPr/>
          <p:nvPr/>
        </p:nvGrpSpPr>
        <p:grpSpPr>
          <a:xfrm>
            <a:off x="689126" y="759362"/>
            <a:ext cx="7639137" cy="3350672"/>
            <a:chOff x="0" y="0"/>
            <a:chExt cx="11470871" cy="5098043"/>
          </a:xfrm>
        </p:grpSpPr>
        <p:pic>
          <p:nvPicPr>
            <p:cNvPr id="5" name="complete_system_060114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5397215">
              <a:off x="3324981" y="-3093859"/>
              <a:ext cx="4700421" cy="1092752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90500" dist="8455" dir="5400000" rotWithShape="0">
                <a:srgbClr val="000000"/>
              </a:outerShdw>
            </a:effectLst>
          </p:spPr>
        </p:pic>
        <p:sp>
          <p:nvSpPr>
            <p:cNvPr id="6" name="Shape 210"/>
            <p:cNvSpPr/>
            <p:nvPr/>
          </p:nvSpPr>
          <p:spPr>
            <a:xfrm>
              <a:off x="0" y="0"/>
              <a:ext cx="11470872" cy="5098044"/>
            </a:xfrm>
            <a:prstGeom prst="roundRect">
              <a:avLst>
                <a:gd name="adj" fmla="val 15000"/>
              </a:avLst>
            </a:prstGeom>
            <a:noFill/>
            <a:ln w="25400" cap="flat">
              <a:solidFill>
                <a:srgbClr val="DCDEE0"/>
              </a:solidFill>
              <a:prstDash val="solid"/>
              <a:miter lim="400000"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7EA6-E2C0-5442-91AA-EB280AD76216}" type="slidenum">
              <a:rPr lang="en-US" smtClean="0"/>
              <a:t>10</a:t>
            </a:fld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48122" y="1039865"/>
            <a:ext cx="6595578" cy="44351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rgbClr val="00B0F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ame 7"/>
          <p:cNvSpPr/>
          <p:nvPr/>
        </p:nvSpPr>
        <p:spPr>
          <a:xfrm>
            <a:off x="7036183" y="1482420"/>
            <a:ext cx="471403" cy="1735274"/>
          </a:xfrm>
          <a:prstGeom prst="frame">
            <a:avLst>
              <a:gd name="adj1" fmla="val 765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16571" y="1253234"/>
            <a:ext cx="264711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Hybrid EM calorimeter</a:t>
            </a:r>
          </a:p>
          <a:p>
            <a:pPr marL="642366" lvl="1" indent="-285750">
              <a:buFont typeface="Arial" charset="0"/>
              <a:buChar char="•"/>
            </a:pP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Inner 1156 PWO</a:t>
            </a:r>
            <a:r>
              <a:rPr lang="en-US" sz="1600" baseline="-25000" dirty="0" smtClean="0">
                <a:latin typeface="Helvetica" charset="0"/>
                <a:ea typeface="Helvetica" charset="0"/>
                <a:cs typeface="Helvetica" charset="0"/>
              </a:rPr>
              <a:t>4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 modules</a:t>
            </a:r>
          </a:p>
          <a:p>
            <a:pPr marL="642366" lvl="1" indent="-285750">
              <a:buFont typeface="Arial" charset="0"/>
              <a:buChar char="•"/>
            </a:pP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Outer 576 lead glass modules</a:t>
            </a:r>
          </a:p>
          <a:p>
            <a:pPr marL="642366" lvl="1" indent="-285750">
              <a:buFont typeface="Arial" charset="0"/>
              <a:buChar char="•"/>
            </a:pPr>
            <a:endParaRPr lang="en-US" sz="1600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5.8m 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from the 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target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Polar angle coverage: 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~ 0.6˚ </a:t>
            </a:r>
            <a:r>
              <a:rPr lang="en-US" sz="16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to 7.5</a:t>
            </a:r>
            <a:r>
              <a:rPr lang="en-US" sz="16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˚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Azimuthal angle coverage: </a:t>
            </a:r>
            <a:r>
              <a:rPr lang="en-US" sz="16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2π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High resolution and efficiency</a:t>
            </a:r>
            <a:endParaRPr lang="en-US" sz="1600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16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7" name="Bent Arrow 16"/>
          <p:cNvSpPr/>
          <p:nvPr/>
        </p:nvSpPr>
        <p:spPr>
          <a:xfrm rot="10800000">
            <a:off x="6777986" y="3246118"/>
            <a:ext cx="541007" cy="1077273"/>
          </a:xfrm>
          <a:prstGeom prst="bentArrow">
            <a:avLst>
              <a:gd name="adj1" fmla="val 6455"/>
              <a:gd name="adj2" fmla="val 8530"/>
              <a:gd name="adj3" fmla="val 13235"/>
              <a:gd name="adj4" fmla="val 1786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image.jpg"/>
          <p:cNvPicPr>
            <a:picLocks/>
          </p:cNvPicPr>
          <p:nvPr/>
        </p:nvPicPr>
        <p:blipFill>
          <a:blip r:embed="rId3">
            <a:extLst/>
          </a:blip>
          <a:srcRect l="1028" t="261" r="3081" b="791"/>
          <a:stretch>
            <a:fillRect/>
          </a:stretch>
        </p:blipFill>
        <p:spPr>
          <a:xfrm>
            <a:off x="252479" y="1613736"/>
            <a:ext cx="3659735" cy="32440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90" y="0"/>
                </a:moveTo>
                <a:cubicBezTo>
                  <a:pt x="622" y="0"/>
                  <a:pt x="0" y="726"/>
                  <a:pt x="0" y="1621"/>
                </a:cubicBezTo>
                <a:lnTo>
                  <a:pt x="0" y="19979"/>
                </a:lnTo>
                <a:cubicBezTo>
                  <a:pt x="0" y="20874"/>
                  <a:pt x="622" y="21600"/>
                  <a:pt x="1390" y="21600"/>
                </a:cubicBezTo>
                <a:lnTo>
                  <a:pt x="20208" y="21600"/>
                </a:lnTo>
                <a:cubicBezTo>
                  <a:pt x="20975" y="21600"/>
                  <a:pt x="21600" y="20874"/>
                  <a:pt x="21600" y="19979"/>
                </a:cubicBezTo>
                <a:lnTo>
                  <a:pt x="21600" y="1621"/>
                </a:lnTo>
                <a:cubicBezTo>
                  <a:pt x="21600" y="726"/>
                  <a:pt x="20975" y="0"/>
                  <a:pt x="20208" y="0"/>
                </a:cubicBezTo>
                <a:lnTo>
                  <a:pt x="1390" y="0"/>
                </a:lnTo>
                <a:close/>
              </a:path>
            </a:pathLst>
          </a:cu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7189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429"/>
            <a:ext cx="7886700" cy="768827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HyCal Resolution and Efficiency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7EA6-E2C0-5442-91AA-EB280AD76216}" type="slidenum">
              <a:rPr lang="en-US" smtClean="0"/>
              <a:t>11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6360" y="2046944"/>
            <a:ext cx="8971915" cy="3134656"/>
            <a:chOff x="86360" y="2046944"/>
            <a:chExt cx="8971915" cy="313465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60" y="2128224"/>
              <a:ext cx="4508500" cy="3053376"/>
            </a:xfrm>
            <a:prstGeom prst="rect">
              <a:avLst/>
            </a:prstGeom>
            <a:effectLst>
              <a:outerShdw blurRad="50800" dist="1524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9760" y="2046944"/>
              <a:ext cx="4628515" cy="3134656"/>
            </a:xfrm>
            <a:prstGeom prst="rect">
              <a:avLst/>
            </a:prstGeom>
            <a:effectLst>
              <a:outerShdw blurRad="50800" dist="1143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TextBox 7"/>
          <p:cNvSpPr txBox="1"/>
          <p:nvPr/>
        </p:nvSpPr>
        <p:spPr>
          <a:xfrm>
            <a:off x="365760" y="780256"/>
            <a:ext cx="8343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HyCal energy resolution and trigger efficiency extracted using high energy photon beam from Hall B at </a:t>
            </a:r>
            <a:r>
              <a:rPr lang="en-US" sz="1600" dirty="0" err="1" smtClean="0">
                <a:latin typeface="Helvetica" charset="0"/>
                <a:ea typeface="Helvetica" charset="0"/>
                <a:cs typeface="Helvetica" charset="0"/>
              </a:rPr>
              <a:t>Jlab</a:t>
            </a:r>
            <a:endParaRPr lang="en-US" sz="1600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642366" lvl="1" indent="-285750">
              <a:buFont typeface="Arial" charset="0"/>
              <a:buChar char="•"/>
            </a:pP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&gt; </a:t>
            </a:r>
            <a:r>
              <a:rPr lang="en-US" sz="16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99.5%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trigger efficiency obtained for E</a:t>
            </a:r>
            <a:r>
              <a:rPr lang="en-US" sz="16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𝜸 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&gt; 500 MeV, for various parts of HyCal</a:t>
            </a:r>
          </a:p>
          <a:p>
            <a:pPr marL="642366" lvl="1" indent="-285750">
              <a:buFont typeface="Arial" charset="0"/>
              <a:buChar char="•"/>
            </a:pP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Energy resolution </a:t>
            </a:r>
            <a:r>
              <a:rPr lang="en-US" sz="16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~2.6% 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for PWO</a:t>
            </a:r>
            <a:r>
              <a:rPr lang="en-US" sz="1600" baseline="-25000" dirty="0" smtClean="0">
                <a:latin typeface="Helvetica" charset="0"/>
                <a:ea typeface="Helvetica" charset="0"/>
                <a:cs typeface="Helvetica" charset="0"/>
              </a:rPr>
              <a:t>4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 part, lead glass part able 2.5 time worse</a:t>
            </a:r>
            <a:endParaRPr lang="en-US" sz="1600" baseline="-25000" dirty="0">
              <a:solidFill>
                <a:schemeClr val="tx1">
                  <a:lumMod val="95000"/>
                  <a:lumOff val="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0616" y="2321169"/>
            <a:ext cx="1910861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E45FF"/>
                </a:solidFill>
                <a:latin typeface="Helvetica" charset="0"/>
                <a:ea typeface="Helvetica" charset="0"/>
                <a:cs typeface="Helvetica" charset="0"/>
              </a:rPr>
              <a:t>Preliminary</a:t>
            </a:r>
            <a:endParaRPr lang="en-US" dirty="0">
              <a:solidFill>
                <a:srgbClr val="FE45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64016" y="2317883"/>
            <a:ext cx="1910861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E45FF"/>
                </a:solidFill>
                <a:latin typeface="Helvetica" charset="0"/>
                <a:ea typeface="Helvetica" charset="0"/>
                <a:cs typeface="Helvetica" charset="0"/>
              </a:rPr>
              <a:t>Preliminary</a:t>
            </a:r>
            <a:endParaRPr lang="en-US" dirty="0">
              <a:solidFill>
                <a:srgbClr val="FE45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16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09" y="1655402"/>
            <a:ext cx="4923692" cy="410796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8816"/>
            <a:ext cx="7886700" cy="4367213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GEM detection efficiency measured in both photon beam calibration (</a:t>
            </a:r>
            <a:r>
              <a:rPr lang="en-US" sz="18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pair production</a:t>
            </a: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) and production runs (</a:t>
            </a:r>
            <a:r>
              <a:rPr lang="en-US" sz="18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ep and </a:t>
            </a:r>
            <a:r>
              <a:rPr lang="en-US" sz="1800" dirty="0" err="1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ee</a:t>
            </a: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)</a:t>
            </a:r>
          </a:p>
          <a:p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Using overlap region of GEMs to measure position resolution (~72𝛍m)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7EA6-E2C0-5442-91AA-EB280AD76216}" type="slidenum">
              <a:rPr lang="en-US" smtClean="0"/>
              <a:t>12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20040" y="11429"/>
            <a:ext cx="8503920" cy="768827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Performance of GEM Detectors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-253561" y="5424998"/>
            <a:ext cx="4449787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More details see presentation of X. Bai in session E12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249679" y="2028091"/>
            <a:ext cx="601098" cy="32609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189378" y="2104016"/>
            <a:ext cx="52578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100</a:t>
            </a:r>
          </a:p>
          <a:p>
            <a:endParaRPr lang="en-US" sz="1200" dirty="0" smtClean="0">
              <a:latin typeface="Helvetica" charset="0"/>
              <a:ea typeface="Helvetica" charset="0"/>
              <a:cs typeface="Helvetica" charset="0"/>
            </a:endParaRPr>
          </a:p>
          <a:p>
            <a:endParaRPr lang="en-US" sz="1200" dirty="0" smtClean="0">
              <a:latin typeface="Helvetica" charset="0"/>
              <a:ea typeface="Helvetica" charset="0"/>
              <a:cs typeface="Helvetica" charset="0"/>
            </a:endParaRPr>
          </a:p>
          <a:p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90</a:t>
            </a:r>
          </a:p>
          <a:p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1200" dirty="0" smtClean="0">
              <a:latin typeface="Helvetica" charset="0"/>
              <a:ea typeface="Helvetica" charset="0"/>
              <a:cs typeface="Helvetica" charset="0"/>
            </a:endParaRPr>
          </a:p>
          <a:p>
            <a:endParaRPr lang="en-US" sz="1200" dirty="0" smtClean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80</a:t>
            </a:r>
          </a:p>
          <a:p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1200" dirty="0" smtClean="0">
              <a:latin typeface="Helvetica" charset="0"/>
              <a:ea typeface="Helvetica" charset="0"/>
              <a:cs typeface="Helvetica" charset="0"/>
            </a:endParaRPr>
          </a:p>
          <a:p>
            <a:endParaRPr lang="en-US" sz="1200" dirty="0" smtClean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70</a:t>
            </a:r>
          </a:p>
          <a:p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1200" dirty="0" smtClean="0">
              <a:latin typeface="Helvetica" charset="0"/>
              <a:ea typeface="Helvetica" charset="0"/>
              <a:cs typeface="Helvetica" charset="0"/>
            </a:endParaRPr>
          </a:p>
          <a:p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60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" y="1890246"/>
            <a:ext cx="4416572" cy="33463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0616" y="2321169"/>
            <a:ext cx="1910861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E45FF"/>
                </a:solidFill>
                <a:latin typeface="Helvetica" charset="0"/>
                <a:ea typeface="Helvetica" charset="0"/>
                <a:cs typeface="Helvetica" charset="0"/>
              </a:rPr>
              <a:t>Preliminary</a:t>
            </a:r>
            <a:endParaRPr lang="en-US" dirty="0">
              <a:solidFill>
                <a:srgbClr val="FE45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28572" y="5302809"/>
            <a:ext cx="1910861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E45FF"/>
                </a:solidFill>
                <a:latin typeface="Helvetica" charset="0"/>
                <a:ea typeface="Helvetica" charset="0"/>
                <a:cs typeface="Helvetica" charset="0"/>
              </a:rPr>
              <a:t>Very Preliminary</a:t>
            </a:r>
            <a:endParaRPr lang="en-US" dirty="0">
              <a:solidFill>
                <a:srgbClr val="FE45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38981" y="1720314"/>
            <a:ext cx="2437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Helvetica" charset="0"/>
                <a:ea typeface="Helvetica" charset="0"/>
                <a:cs typeface="Helvetica" charset="0"/>
              </a:rPr>
              <a:t>Detection efficiency</a:t>
            </a:r>
            <a:endParaRPr lang="en-US" sz="14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199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442"/>
            <a:ext cx="7886700" cy="606287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PRad Data Analysis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508" y="3752104"/>
            <a:ext cx="8574985" cy="1677146"/>
          </a:xfrm>
        </p:spPr>
        <p:txBody>
          <a:bodyPr>
            <a:normAutofit lnSpcReduction="10000"/>
          </a:bodyPr>
          <a:lstStyle/>
          <a:p>
            <a:r>
              <a:rPr lang="en-US" sz="1500" dirty="0">
                <a:latin typeface="Helvetica" charset="0"/>
                <a:ea typeface="Helvetica" charset="0"/>
                <a:cs typeface="Helvetica" charset="0"/>
              </a:rPr>
              <a:t>HyCal </a:t>
            </a:r>
            <a:r>
              <a:rPr lang="en-US" sz="1500" dirty="0" smtClean="0">
                <a:latin typeface="Helvetica" charset="0"/>
                <a:ea typeface="Helvetica" charset="0"/>
                <a:cs typeface="Helvetica" charset="0"/>
              </a:rPr>
              <a:t>calibration </a:t>
            </a:r>
            <a:r>
              <a:rPr lang="en-US" sz="1500" dirty="0">
                <a:latin typeface="Helvetica" charset="0"/>
                <a:ea typeface="Helvetica" charset="0"/>
                <a:cs typeface="Helvetica" charset="0"/>
              </a:rPr>
              <a:t>accomplished with tagged photon beam and majority of physics data</a:t>
            </a:r>
          </a:p>
          <a:p>
            <a:pPr lvl="1"/>
            <a:r>
              <a:rPr lang="en-US" sz="1500" dirty="0">
                <a:latin typeface="Helvetica" charset="0"/>
                <a:ea typeface="Helvetica" charset="0"/>
                <a:cs typeface="Helvetica" charset="0"/>
              </a:rPr>
              <a:t>Reached expected energy resolution of </a:t>
            </a:r>
            <a:r>
              <a:rPr lang="en-US" sz="15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2.6% </a:t>
            </a:r>
            <a:r>
              <a:rPr lang="en-US" sz="1500" dirty="0">
                <a:latin typeface="Helvetica" charset="0"/>
                <a:ea typeface="Helvetica" charset="0"/>
                <a:cs typeface="Helvetica" charset="0"/>
              </a:rPr>
              <a:t>for PWO</a:t>
            </a:r>
            <a:r>
              <a:rPr lang="en-US" sz="1500" baseline="-25000" dirty="0">
                <a:latin typeface="Helvetica" charset="0"/>
                <a:ea typeface="Helvetica" charset="0"/>
                <a:cs typeface="Helvetica" charset="0"/>
              </a:rPr>
              <a:t>4</a:t>
            </a:r>
            <a:r>
              <a:rPr lang="en-US" sz="1500" dirty="0">
                <a:latin typeface="Helvetica" charset="0"/>
                <a:ea typeface="Helvetica" charset="0"/>
                <a:cs typeface="Helvetica" charset="0"/>
              </a:rPr>
              <a:t> modules and </a:t>
            </a:r>
            <a:r>
              <a:rPr lang="en-US" sz="15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6.2% </a:t>
            </a:r>
            <a:r>
              <a:rPr lang="en-US" sz="1500" dirty="0">
                <a:latin typeface="Helvetica" charset="0"/>
                <a:ea typeface="Helvetica" charset="0"/>
                <a:cs typeface="Helvetica" charset="0"/>
              </a:rPr>
              <a:t>for lead glass</a:t>
            </a:r>
          </a:p>
          <a:p>
            <a:r>
              <a:rPr lang="en-US" sz="1500" dirty="0">
                <a:latin typeface="Helvetica" charset="0"/>
                <a:ea typeface="Helvetica" charset="0"/>
                <a:cs typeface="Helvetica" charset="0"/>
              </a:rPr>
              <a:t>Obtained preliminary result for HyCal trigger efficiency (</a:t>
            </a:r>
            <a:r>
              <a:rPr lang="en-US" sz="15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&gt;99.5% </a:t>
            </a:r>
            <a:r>
              <a:rPr lang="en-US" sz="1500" dirty="0">
                <a:latin typeface="Helvetica" charset="0"/>
                <a:ea typeface="Helvetica" charset="0"/>
                <a:cs typeface="Helvetica" charset="0"/>
              </a:rPr>
              <a:t>for E</a:t>
            </a:r>
            <a:r>
              <a:rPr lang="en-US" sz="1500" baseline="-25000" dirty="0">
                <a:latin typeface="Helvetica" charset="0"/>
                <a:ea typeface="Helvetica" charset="0"/>
                <a:cs typeface="Helvetica" charset="0"/>
              </a:rPr>
              <a:t>𝛄 </a:t>
            </a:r>
            <a:r>
              <a:rPr lang="en-US" sz="1500" dirty="0">
                <a:latin typeface="Helvetica" charset="0"/>
                <a:ea typeface="Helvetica" charset="0"/>
                <a:cs typeface="Helvetica" charset="0"/>
              </a:rPr>
              <a:t>&gt; 500 MeV)</a:t>
            </a:r>
          </a:p>
          <a:p>
            <a:r>
              <a:rPr lang="en-US" sz="1500" dirty="0">
                <a:latin typeface="Helvetica" charset="0"/>
                <a:ea typeface="Helvetica" charset="0"/>
                <a:cs typeface="Helvetica" charset="0"/>
              </a:rPr>
              <a:t>Detector alignment accomplished, matching of GEMs and HyCal achieved</a:t>
            </a:r>
          </a:p>
          <a:p>
            <a:r>
              <a:rPr lang="en-US" sz="1500" dirty="0">
                <a:latin typeface="Helvetica" charset="0"/>
                <a:ea typeface="Helvetica" charset="0"/>
                <a:cs typeface="Helvetica" charset="0"/>
              </a:rPr>
              <a:t>Obtained GEM position resolution (</a:t>
            </a:r>
            <a:r>
              <a:rPr lang="en-US" sz="15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72𝛍m</a:t>
            </a:r>
            <a:r>
              <a:rPr lang="en-US" sz="1500" dirty="0">
                <a:latin typeface="Helvetica" charset="0"/>
                <a:ea typeface="Helvetica" charset="0"/>
                <a:cs typeface="Helvetica" charset="0"/>
              </a:rPr>
              <a:t>) and preliminary detection efficiency (</a:t>
            </a:r>
            <a:r>
              <a:rPr lang="en-US" sz="15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~92%</a:t>
            </a:r>
            <a:r>
              <a:rPr lang="en-US" sz="1500" dirty="0">
                <a:latin typeface="Helvetica" charset="0"/>
                <a:ea typeface="Helvetica" charset="0"/>
                <a:cs typeface="Helvetica" charset="0"/>
              </a:rPr>
              <a:t>)</a:t>
            </a:r>
          </a:p>
          <a:p>
            <a:r>
              <a:rPr lang="en-US" sz="1500" dirty="0">
                <a:latin typeface="Helvetica" charset="0"/>
                <a:ea typeface="Helvetica" charset="0"/>
                <a:cs typeface="Helvetica" charset="0"/>
              </a:rPr>
              <a:t>Analysis for cross section is ongoing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40" y="911306"/>
            <a:ext cx="8254318" cy="2634977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  <a:softEdge rad="0"/>
          </a:effectLst>
        </p:spPr>
      </p:pic>
      <p:sp>
        <p:nvSpPr>
          <p:cNvPr id="6" name="TextBox 5"/>
          <p:cNvSpPr txBox="1"/>
          <p:nvPr/>
        </p:nvSpPr>
        <p:spPr>
          <a:xfrm>
            <a:off x="1341783" y="627159"/>
            <a:ext cx="6370982" cy="485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Cluster Energy E’ vs. Scattering Angle 𝜽</a:t>
            </a:r>
          </a:p>
          <a:p>
            <a:pPr algn="ctr"/>
            <a:r>
              <a:rPr lang="en-US" sz="1053" dirty="0">
                <a:latin typeface="Helvetica" charset="0"/>
                <a:ea typeface="Helvetica" charset="0"/>
                <a:cs typeface="Helvetica" charset="0"/>
              </a:rPr>
              <a:t>(after cluster matching between GEMs and HyCal, and background subtraction)</a:t>
            </a:r>
          </a:p>
        </p:txBody>
      </p:sp>
      <p:sp>
        <p:nvSpPr>
          <p:cNvPr id="4" name="TextBox 3"/>
          <p:cNvSpPr txBox="1"/>
          <p:nvPr/>
        </p:nvSpPr>
        <p:spPr>
          <a:xfrm rot="19589564">
            <a:off x="3120390" y="1997963"/>
            <a:ext cx="1043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EE3FFF"/>
                </a:solidFill>
                <a:latin typeface="Helvetica" charset="0"/>
                <a:ea typeface="Helvetica" charset="0"/>
                <a:cs typeface="Helvetica" charset="0"/>
              </a:rPr>
              <a:t>1.1 GeV</a:t>
            </a:r>
          </a:p>
          <a:p>
            <a:r>
              <a:rPr lang="en-US" sz="1200" dirty="0">
                <a:solidFill>
                  <a:srgbClr val="EE3FFF"/>
                </a:solidFill>
                <a:latin typeface="Helvetica" charset="0"/>
                <a:ea typeface="Helvetica" charset="0"/>
                <a:cs typeface="Helvetica" charset="0"/>
              </a:rPr>
              <a:t>Preliminary</a:t>
            </a:r>
          </a:p>
        </p:txBody>
      </p:sp>
      <p:sp>
        <p:nvSpPr>
          <p:cNvPr id="7" name="TextBox 6"/>
          <p:cNvSpPr txBox="1"/>
          <p:nvPr/>
        </p:nvSpPr>
        <p:spPr>
          <a:xfrm rot="19589564">
            <a:off x="7213820" y="2052655"/>
            <a:ext cx="1043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EE3FFF"/>
                </a:solidFill>
                <a:latin typeface="Helvetica" charset="0"/>
                <a:ea typeface="Helvetica" charset="0"/>
                <a:cs typeface="Helvetica" charset="0"/>
              </a:rPr>
              <a:t>2.2 GeV</a:t>
            </a:r>
          </a:p>
          <a:p>
            <a:r>
              <a:rPr lang="en-US" sz="1200" dirty="0">
                <a:solidFill>
                  <a:srgbClr val="EE3FFF"/>
                </a:solidFill>
                <a:latin typeface="Helvetica" charset="0"/>
                <a:ea typeface="Helvetica" charset="0"/>
                <a:cs typeface="Helvetica" charset="0"/>
              </a:rPr>
              <a:t>Preliminary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7EA6-E2C0-5442-91AA-EB280AD7621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85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6702"/>
            <a:ext cx="7886700" cy="821144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Summary</a:t>
            </a:r>
            <a:endParaRPr lang="en-US" sz="3200" dirty="0">
              <a:solidFill>
                <a:srgbClr val="7030A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37846"/>
            <a:ext cx="7886700" cy="4209623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The </a:t>
            </a:r>
            <a:r>
              <a:rPr lang="en-US" sz="1800" i="1" dirty="0">
                <a:latin typeface="Helvetica" charset="0"/>
                <a:ea typeface="Helvetica" charset="0"/>
                <a:cs typeface="Helvetica" charset="0"/>
              </a:rPr>
              <a:t>P</a:t>
            </a:r>
            <a:r>
              <a:rPr lang="en-US" sz="1800" i="1" dirty="0" smtClean="0">
                <a:latin typeface="Helvetica" charset="0"/>
                <a:ea typeface="Helvetica" charset="0"/>
                <a:cs typeface="Helvetica" charset="0"/>
              </a:rPr>
              <a:t>roton Radius </a:t>
            </a:r>
            <a:r>
              <a:rPr lang="en-US" sz="1800" i="1" dirty="0">
                <a:latin typeface="Helvetica" charset="0"/>
                <a:ea typeface="Helvetica" charset="0"/>
                <a:cs typeface="Helvetica" charset="0"/>
              </a:rPr>
              <a:t>P</a:t>
            </a:r>
            <a:r>
              <a:rPr lang="en-US" sz="1800" i="1" dirty="0" smtClean="0">
                <a:latin typeface="Helvetica" charset="0"/>
                <a:ea typeface="Helvetica" charset="0"/>
                <a:cs typeface="Helvetica" charset="0"/>
              </a:rPr>
              <a:t>uzzle </a:t>
            </a: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is still unsolved after six years</a:t>
            </a:r>
          </a:p>
          <a:p>
            <a:endParaRPr lang="en-US" sz="1800" i="1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The PRad experiment is a unique piece to the puzzle:</a:t>
            </a:r>
          </a:p>
          <a:p>
            <a:pPr lvl="1"/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Lowest Q</a:t>
            </a:r>
            <a:r>
              <a:rPr lang="en-US" sz="1600" baseline="30000" dirty="0" smtClean="0"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 data set (</a:t>
            </a:r>
            <a:r>
              <a:rPr lang="en-US" sz="16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~2x10</a:t>
            </a:r>
            <a:r>
              <a:rPr lang="en-US" sz="1600" baseline="300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-4</a:t>
            </a:r>
            <a:r>
              <a:rPr lang="en-US" sz="16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 GeV</a:t>
            </a:r>
            <a:r>
              <a:rPr lang="en-US" sz="1600" baseline="300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) has been collected for the first time in ep elastic scattering experiment</a:t>
            </a:r>
          </a:p>
          <a:p>
            <a:pPr lvl="1"/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Data in a large Q</a:t>
            </a:r>
            <a:r>
              <a:rPr lang="en-US" sz="1600" baseline="30000" dirty="0" smtClean="0"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 range (</a:t>
            </a:r>
            <a:r>
              <a:rPr lang="en-US" sz="16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~2x10</a:t>
            </a:r>
            <a:r>
              <a:rPr lang="en-US" sz="1600" baseline="300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-4</a:t>
            </a:r>
            <a:r>
              <a:rPr lang="en-US" sz="16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 – 6x10</a:t>
            </a:r>
            <a:r>
              <a:rPr lang="en-US" sz="1600" baseline="300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-2</a:t>
            </a:r>
            <a:r>
              <a:rPr lang="en-US" sz="16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 GeV</a:t>
            </a:r>
            <a:r>
              <a:rPr lang="en-US" sz="1600" baseline="300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) have been collected with the same experimental setting</a:t>
            </a:r>
          </a:p>
          <a:p>
            <a:pPr lvl="1"/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Large statistics, high quality, rich data has been collected </a:t>
            </a:r>
            <a:endParaRPr lang="en-US" sz="1600" dirty="0" smtClean="0">
              <a:latin typeface="Helvetica" charset="0"/>
              <a:ea typeface="Helvetica" charset="0"/>
              <a:cs typeface="Helvetica" charset="0"/>
            </a:endParaRPr>
          </a:p>
          <a:p>
            <a:pPr lvl="1"/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Systematic uncertainty well under control by simultaneous measurement of </a:t>
            </a:r>
            <a:r>
              <a:rPr lang="en-US" sz="16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ep elastic and </a:t>
            </a:r>
            <a:r>
              <a:rPr lang="en-US" sz="1600" dirty="0" err="1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Møller</a:t>
            </a:r>
            <a:r>
              <a:rPr lang="en-US" sz="16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processes</a:t>
            </a:r>
          </a:p>
          <a:p>
            <a:pPr lvl="1"/>
            <a:endParaRPr lang="en-US" sz="16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Analysis on the first preliminary result is ongoing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7EA6-E2C0-5442-91AA-EB280AD76216}" type="slidenum">
              <a:rPr lang="en-US" smtClean="0"/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10343" y="4821784"/>
            <a:ext cx="6923314" cy="80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70C0"/>
                </a:solidFill>
                <a:latin typeface="Helvetica" charset="0"/>
                <a:ea typeface="Helvetica" charset="0"/>
                <a:cs typeface="Helvetica" charset="0"/>
              </a:rPr>
              <a:t>This work was supported in part by NSF-MRI grant PHY-1229153 and US DOE grant DE-FG02-03ER41231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7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121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020" y="853148"/>
            <a:ext cx="7886700" cy="3725356"/>
          </a:xfrm>
        </p:spPr>
        <p:txBody>
          <a:bodyPr/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Proton charge radius puzzle and PRad experiment</a:t>
            </a:r>
          </a:p>
          <a:p>
            <a:pPr lvl="1"/>
            <a:endParaRPr lang="en-US" dirty="0" smtClean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PRad experimental apparatus</a:t>
            </a:r>
          </a:p>
          <a:p>
            <a:endParaRPr lang="en-US" dirty="0" smtClean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Data quality and current status</a:t>
            </a:r>
          </a:p>
          <a:p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Summary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68845" y="1605478"/>
            <a:ext cx="4306779" cy="41095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" name="Group 8"/>
          <p:cNvGrpSpPr/>
          <p:nvPr/>
        </p:nvGrpSpPr>
        <p:grpSpPr>
          <a:xfrm>
            <a:off x="1101709" y="3614519"/>
            <a:ext cx="3106862" cy="1927969"/>
            <a:chOff x="1061627" y="3380591"/>
            <a:chExt cx="3475450" cy="2204978"/>
          </a:xfrm>
        </p:grpSpPr>
        <p:pic>
          <p:nvPicPr>
            <p:cNvPr id="6" name="pasted-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2291797">
              <a:off x="3315433" y="3829701"/>
              <a:ext cx="1221644" cy="160956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ns.tif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9645952">
              <a:off x="1061627" y="3824211"/>
              <a:ext cx="1289644" cy="166688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" name="image.png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590614">
              <a:off x="1746656" y="3380591"/>
              <a:ext cx="2009651" cy="2204978"/>
            </a:xfrm>
            <a:prstGeom prst="rect">
              <a:avLst/>
            </a:prstGeom>
          </p:spPr>
        </p:pic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7EA6-E2C0-5442-91AA-EB280AD762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09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563" y="25391"/>
            <a:ext cx="7886700" cy="81433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Proton Charge Radius Puzzle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7EA6-E2C0-5442-91AA-EB280AD76216}" type="slidenum">
              <a:rPr lang="en-US" smtClean="0"/>
              <a:t>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89082" y="4208950"/>
                <a:ext cx="7549662" cy="1392280"/>
              </a:xfrm>
            </p:spPr>
            <p:txBody>
              <a:bodyPr>
                <a:normAutofit/>
              </a:bodyPr>
              <a:lstStyle/>
              <a:p>
                <a:r>
                  <a:rPr lang="en-US" sz="1600" dirty="0" smtClean="0">
                    <a:latin typeface="Helvetica" charset="0"/>
                    <a:ea typeface="Helvetica" charset="0"/>
                    <a:cs typeface="Helvetica" charset="0"/>
                  </a:rPr>
                  <a:t>Electronic measurement (ep elastic + ordinary H spectroscopy) </a:t>
                </a:r>
                <a:r>
                  <a:rPr lang="en-US" sz="1600" dirty="0" err="1" smtClean="0">
                    <a:latin typeface="Helvetica" charset="0"/>
                    <a:ea typeface="Helvetica" charset="0"/>
                    <a:cs typeface="Helvetica" charset="0"/>
                  </a:rPr>
                  <a:t>v.s</a:t>
                </a:r>
                <a:r>
                  <a:rPr lang="en-US" sz="1600" dirty="0" smtClean="0">
                    <a:latin typeface="Helvetica" charset="0"/>
                    <a:ea typeface="Helvetica" charset="0"/>
                    <a:cs typeface="Helvetica" charset="0"/>
                  </a:rPr>
                  <a:t>. </a:t>
                </a:r>
                <a:r>
                  <a:rPr lang="en-US" sz="1600" dirty="0" err="1" smtClean="0">
                    <a:latin typeface="Helvetica" charset="0"/>
                    <a:ea typeface="Helvetica" charset="0"/>
                    <a:cs typeface="Helvetica" charset="0"/>
                  </a:rPr>
                  <a:t>muonic</a:t>
                </a:r>
                <a:r>
                  <a:rPr lang="en-US" sz="1600" dirty="0" smtClean="0">
                    <a:latin typeface="Helvetica" charset="0"/>
                    <a:ea typeface="Helvetica" charset="0"/>
                    <a:cs typeface="Helvetica" charset="0"/>
                  </a:rPr>
                  <a:t> measurement (</a:t>
                </a:r>
                <a:r>
                  <a:rPr lang="en-US" sz="1600" dirty="0" err="1" smtClean="0">
                    <a:latin typeface="Helvetica" charset="0"/>
                    <a:ea typeface="Helvetica" charset="0"/>
                    <a:cs typeface="Helvetica" charset="0"/>
                  </a:rPr>
                  <a:t>muonic</a:t>
                </a:r>
                <a:r>
                  <a:rPr lang="en-US" sz="1600" dirty="0" smtClean="0">
                    <a:latin typeface="Helvetica" charset="0"/>
                    <a:ea typeface="Helvetica" charset="0"/>
                    <a:cs typeface="Helvetica" charset="0"/>
                  </a:rPr>
                  <a:t> H spectroscopy)</a:t>
                </a:r>
                <a:endParaRPr lang="en-US" sz="2000" i="1" dirty="0">
                  <a:latin typeface="Helvetica" charset="0"/>
                  <a:ea typeface="Helvetica" charset="0"/>
                  <a:cs typeface="Helvetica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1600" i="1" smtClean="0">
                        <a:latin typeface="Cambria Math" charset="0"/>
                        <a:ea typeface="Helvetica" charset="0"/>
                        <a:cs typeface="Helvetica" charset="0"/>
                      </a:rPr>
                      <m:t>𝜇</m:t>
                    </m:r>
                  </m:oMath>
                </a14:m>
                <a:r>
                  <a:rPr lang="en-US" sz="1600" dirty="0" smtClean="0">
                    <a:latin typeface="Helvetica" charset="0"/>
                    <a:ea typeface="Helvetica" charset="0"/>
                    <a:cs typeface="Helvetica" charset="0"/>
                  </a:rPr>
                  <a:t>p</a:t>
                </a:r>
                <a:r>
                  <a:rPr lang="en-US" sz="1600" dirty="0">
                    <a:latin typeface="Helvetica" charset="0"/>
                    <a:ea typeface="Helvetica" charset="0"/>
                    <a:cs typeface="Helvetica" charset="0"/>
                  </a:rPr>
                  <a:t> Lamb shift measurements by CREMA </a:t>
                </a:r>
                <a:r>
                  <a:rPr lang="en-US" sz="1600" dirty="0" smtClean="0">
                    <a:latin typeface="Helvetica" charset="0"/>
                    <a:ea typeface="Helvetica" charset="0"/>
                    <a:cs typeface="Helvetica" charset="0"/>
                  </a:rPr>
                  <a:t>(</a:t>
                </a:r>
                <a:r>
                  <a:rPr lang="en-US" sz="1600" dirty="0">
                    <a:latin typeface="Helvetica" charset="0"/>
                    <a:ea typeface="Helvetica" charset="0"/>
                    <a:cs typeface="Helvetica" charset="0"/>
                  </a:rPr>
                  <a:t>2010, 2013)</a:t>
                </a:r>
              </a:p>
              <a:p>
                <a:pPr lvl="1"/>
                <a:r>
                  <a:rPr lang="en-US" sz="1400" dirty="0">
                    <a:latin typeface="Helvetica" charset="0"/>
                    <a:ea typeface="Helvetica" charset="0"/>
                    <a:cs typeface="Helvetica" charset="0"/>
                  </a:rPr>
                  <a:t>Unprecedented precision, &lt;0.1</a:t>
                </a:r>
                <a:r>
                  <a:rPr lang="en-US" sz="1400" dirty="0" smtClean="0">
                    <a:latin typeface="Helvetica" charset="0"/>
                    <a:ea typeface="Helvetica" charset="0"/>
                    <a:cs typeface="Helvetica" charset="0"/>
                  </a:rPr>
                  <a:t>%</a:t>
                </a:r>
                <a:endParaRPr lang="en-US" sz="1600" dirty="0" smtClean="0"/>
              </a:p>
              <a:p>
                <a:endParaRPr lang="en-US" sz="2000" dirty="0">
                  <a:latin typeface="Helvetica" charset="0"/>
                  <a:ea typeface="Helvetica" charset="0"/>
                  <a:cs typeface="Helvetica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89082" y="4208950"/>
                <a:ext cx="7549662" cy="1392280"/>
              </a:xfrm>
              <a:blipFill rotWithShape="0">
                <a:blip r:embed="rId2"/>
                <a:stretch>
                  <a:fillRect l="-323" t="-30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PRP-20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490" y="699046"/>
            <a:ext cx="6690846" cy="3380585"/>
          </a:xfrm>
          <a:prstGeom prst="rect">
            <a:avLst/>
          </a:prstGeom>
          <a:noFill/>
          <a:ln>
            <a:noFill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603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208376"/>
            <a:ext cx="8058150" cy="751028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Proton Charge Radius </a:t>
            </a:r>
            <a:r>
              <a:rPr lang="en-US" sz="3200" dirty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from ep </a:t>
            </a:r>
            <a:r>
              <a:rPr lang="en-US" sz="3200" dirty="0" smtClean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Elastic Scattering</a:t>
            </a:r>
            <a:endParaRPr lang="en-US" sz="3200" dirty="0">
              <a:solidFill>
                <a:srgbClr val="7030A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7EA6-E2C0-5442-91AA-EB280AD76216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4" y="1759827"/>
            <a:ext cx="4713671" cy="71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15" y="2470374"/>
            <a:ext cx="4791260" cy="68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6457950" y="959404"/>
            <a:ext cx="1882239" cy="2192977"/>
            <a:chOff x="6858000" y="609600"/>
            <a:chExt cx="1600200" cy="1970088"/>
          </a:xfrm>
        </p:grpSpPr>
        <p:pic>
          <p:nvPicPr>
            <p:cNvPr id="9" name="Picture 14" descr="One-photon exchang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3400" y="914400"/>
              <a:ext cx="1441450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10"/>
            <p:cNvSpPr txBox="1">
              <a:spLocks noChangeArrowheads="1"/>
            </p:cNvSpPr>
            <p:nvPr/>
          </p:nvSpPr>
          <p:spPr bwMode="auto">
            <a:xfrm>
              <a:off x="8001000" y="609600"/>
              <a:ext cx="3317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buClr>
                  <a:srgbClr val="0000FF"/>
                </a:buClr>
                <a:buFont typeface="Wingdings" charset="0"/>
                <a:buNone/>
              </a:pPr>
              <a:r>
                <a:rPr lang="en-US" sz="1800">
                  <a:latin typeface="Arial Narrow" charset="0"/>
                </a:rPr>
                <a:t>e</a:t>
              </a:r>
              <a:r>
                <a:rPr lang="en-US" sz="1800" baseline="30000">
                  <a:latin typeface="Arial Narrow" charset="0"/>
                </a:rPr>
                <a:t>- </a:t>
              </a:r>
              <a:r>
                <a:rPr lang="en-US" sz="1800">
                  <a:latin typeface="Arial Narrow" charset="0"/>
                </a:rPr>
                <a:t> </a:t>
              </a:r>
            </a:p>
          </p:txBody>
        </p:sp>
        <p:sp>
          <p:nvSpPr>
            <p:cNvPr id="11" name="TextBox 1"/>
            <p:cNvSpPr txBox="1">
              <a:spLocks noChangeArrowheads="1"/>
            </p:cNvSpPr>
            <p:nvPr/>
          </p:nvSpPr>
          <p:spPr bwMode="auto">
            <a:xfrm>
              <a:off x="6934200" y="609600"/>
              <a:ext cx="331788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buClr>
                  <a:srgbClr val="0000FF"/>
                </a:buClr>
                <a:buFont typeface="Wingdings" charset="0"/>
                <a:buNone/>
              </a:pPr>
              <a:r>
                <a:rPr lang="en-US" sz="1800">
                  <a:latin typeface="Arial Narrow" charset="0"/>
                </a:rPr>
                <a:t>e</a:t>
              </a:r>
              <a:r>
                <a:rPr lang="en-US" sz="1800" baseline="30000">
                  <a:latin typeface="Arial Narrow" charset="0"/>
                </a:rPr>
                <a:t>-</a:t>
              </a:r>
              <a:r>
                <a:rPr lang="en-US" sz="2200" baseline="30000">
                  <a:latin typeface="Arial Narrow" charset="0"/>
                </a:rPr>
                <a:t> </a:t>
              </a:r>
              <a:r>
                <a:rPr lang="en-US" sz="2200">
                  <a:latin typeface="Arial Narrow" charset="0"/>
                </a:rPr>
                <a:t> </a:t>
              </a:r>
            </a:p>
          </p:txBody>
        </p:sp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>
              <a:off x="6858000" y="2209800"/>
              <a:ext cx="2905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buClr>
                  <a:srgbClr val="0000FF"/>
                </a:buClr>
                <a:buFont typeface="Wingdings" charset="0"/>
                <a:buNone/>
              </a:pPr>
              <a:r>
                <a:rPr lang="en-US" sz="1800">
                  <a:latin typeface="Arial Narrow" charset="0"/>
                </a:rPr>
                <a:t>p </a:t>
              </a:r>
            </a:p>
          </p:txBody>
        </p:sp>
        <p:sp>
          <p:nvSpPr>
            <p:cNvPr id="13" name="TextBox 12"/>
            <p:cNvSpPr txBox="1">
              <a:spLocks noChangeArrowheads="1"/>
            </p:cNvSpPr>
            <p:nvPr/>
          </p:nvSpPr>
          <p:spPr bwMode="auto">
            <a:xfrm>
              <a:off x="8091488" y="2209800"/>
              <a:ext cx="290512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buClr>
                  <a:srgbClr val="0000FF"/>
                </a:buClr>
                <a:buFont typeface="Wingdings" charset="0"/>
                <a:buNone/>
              </a:pPr>
              <a:r>
                <a:rPr lang="en-US" sz="1800">
                  <a:latin typeface="Arial Narrow" charset="0"/>
                </a:rPr>
                <a:t>p </a:t>
              </a:r>
            </a:p>
          </p:txBody>
        </p:sp>
        <p:sp>
          <p:nvSpPr>
            <p:cNvPr id="14" name="TextBox 1"/>
            <p:cNvSpPr txBox="1">
              <a:spLocks noChangeArrowheads="1"/>
            </p:cNvSpPr>
            <p:nvPr/>
          </p:nvSpPr>
          <p:spPr bwMode="auto">
            <a:xfrm>
              <a:off x="7646988" y="1676400"/>
              <a:ext cx="811212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C00000"/>
                  </a:solidFill>
                  <a:latin typeface="Arial Narrow" charset="0"/>
                </a:rPr>
                <a:t>G</a:t>
              </a:r>
              <a:r>
                <a:rPr lang="en-US" sz="1800" baseline="-25000">
                  <a:solidFill>
                    <a:srgbClr val="C00000"/>
                  </a:solidFill>
                  <a:latin typeface="Arial Narrow" charset="0"/>
                </a:rPr>
                <a:t>E </a:t>
              </a:r>
              <a:r>
                <a:rPr lang="en-US" sz="1800">
                  <a:solidFill>
                    <a:srgbClr val="C00000"/>
                  </a:solidFill>
                  <a:latin typeface="Arial Narrow" charset="0"/>
                </a:rPr>
                <a:t> ,G</a:t>
              </a:r>
              <a:r>
                <a:rPr lang="en-US" sz="1800" baseline="-25000">
                  <a:solidFill>
                    <a:srgbClr val="C00000"/>
                  </a:solidFill>
                  <a:latin typeface="Arial Narrow" charset="0"/>
                </a:rPr>
                <a:t>M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24151" y="1157676"/>
            <a:ext cx="5915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Elastic ep scattering, in the limit of Born approximation (one photon exchange):</a:t>
            </a:r>
            <a:endParaRPr lang="en-US" sz="16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1745" y="3180921"/>
            <a:ext cx="59150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Structure-less proton:</a:t>
            </a:r>
            <a:endParaRPr lang="en-US" sz="16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4" y="3509541"/>
            <a:ext cx="28575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21743" y="4453890"/>
            <a:ext cx="5127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G</a:t>
            </a:r>
            <a:r>
              <a:rPr lang="en-US" sz="1600" baseline="-25000" dirty="0" smtClean="0">
                <a:latin typeface="Helvetica" charset="0"/>
                <a:ea typeface="Helvetica" charset="0"/>
                <a:cs typeface="Helvetica" charset="0"/>
              </a:rPr>
              <a:t>E 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and G</a:t>
            </a:r>
            <a:r>
              <a:rPr lang="en-US" sz="1600" baseline="-25000" dirty="0" smtClean="0">
                <a:latin typeface="Helvetica" charset="0"/>
                <a:ea typeface="Helvetica" charset="0"/>
                <a:cs typeface="Helvetica" charset="0"/>
              </a:rPr>
              <a:t>M 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can be extracted using </a:t>
            </a:r>
            <a:r>
              <a:rPr lang="en-US" sz="1600" dirty="0" err="1" smtClean="0">
                <a:latin typeface="Helvetica" charset="0"/>
                <a:ea typeface="Helvetica" charset="0"/>
                <a:cs typeface="Helvetica" charset="0"/>
              </a:rPr>
              <a:t>Rosenbluth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 separation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 For PRad, cross section dominated by G</a:t>
            </a:r>
            <a:r>
              <a:rPr lang="en-US" sz="1600" baseline="-25000" dirty="0" smtClean="0">
                <a:latin typeface="Helvetica" charset="0"/>
                <a:ea typeface="Helvetica" charset="0"/>
                <a:cs typeface="Helvetica" charset="0"/>
              </a:rPr>
              <a:t>E</a:t>
            </a:r>
            <a:endParaRPr lang="en-US" sz="1600" dirty="0"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601783" y="3152380"/>
            <a:ext cx="3467595" cy="2144579"/>
            <a:chOff x="5601783" y="3152380"/>
            <a:chExt cx="3467595" cy="2144579"/>
          </a:xfrm>
        </p:grpSpPr>
        <p:sp>
          <p:nvSpPr>
            <p:cNvPr id="20" name="Frame 19"/>
            <p:cNvSpPr/>
            <p:nvPr/>
          </p:nvSpPr>
          <p:spPr>
            <a:xfrm>
              <a:off x="5601783" y="3152380"/>
              <a:ext cx="3467595" cy="2144579"/>
            </a:xfrm>
            <a:prstGeom prst="frame">
              <a:avLst>
                <a:gd name="adj1" fmla="val 1205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1384" y="3516163"/>
              <a:ext cx="3009230" cy="632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5601783" y="3180921"/>
              <a:ext cx="32888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Helvetica" charset="0"/>
                  <a:ea typeface="Helvetica" charset="0"/>
                  <a:cs typeface="Helvetica" charset="0"/>
                </a:rPr>
                <a:t>Taylor expansion of G</a:t>
              </a:r>
              <a:r>
                <a:rPr lang="en-US" sz="1600" baseline="-25000" dirty="0" smtClean="0">
                  <a:latin typeface="Helvetica" charset="0"/>
                  <a:ea typeface="Helvetica" charset="0"/>
                  <a:cs typeface="Helvetica" charset="0"/>
                </a:rPr>
                <a:t>E</a:t>
              </a:r>
              <a:r>
                <a:rPr lang="en-US" sz="1600" dirty="0" smtClean="0">
                  <a:latin typeface="Helvetica" charset="0"/>
                  <a:ea typeface="Helvetica" charset="0"/>
                  <a:cs typeface="Helvetica" charset="0"/>
                </a:rPr>
                <a:t> at low Q</a:t>
              </a:r>
              <a:r>
                <a:rPr lang="en-US" sz="1600" baseline="30000" dirty="0" smtClean="0">
                  <a:latin typeface="Helvetica" charset="0"/>
                  <a:ea typeface="Helvetica" charset="0"/>
                  <a:cs typeface="Helvetica" charset="0"/>
                </a:rPr>
                <a:t>2</a:t>
              </a:r>
              <a:endParaRPr lang="en-US" sz="16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712031" y="4149138"/>
              <a:ext cx="24806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Helvetica" charset="0"/>
                  <a:ea typeface="Helvetica" charset="0"/>
                  <a:cs typeface="Helvetica" charset="0"/>
                </a:rPr>
                <a:t>Derivative at low Q</a:t>
              </a:r>
              <a:r>
                <a:rPr lang="en-US" sz="1600" baseline="30000" dirty="0" smtClean="0">
                  <a:latin typeface="Helvetica" charset="0"/>
                  <a:ea typeface="Helvetica" charset="0"/>
                  <a:cs typeface="Helvetica" charset="0"/>
                </a:rPr>
                <a:t>2</a:t>
              </a:r>
              <a:r>
                <a:rPr lang="en-US" sz="1600" dirty="0" smtClean="0">
                  <a:latin typeface="Helvetica" charset="0"/>
                  <a:ea typeface="Helvetica" charset="0"/>
                  <a:cs typeface="Helvetica" charset="0"/>
                </a:rPr>
                <a:t> limit </a:t>
              </a:r>
              <a:endParaRPr lang="en-US" sz="16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pic>
          <p:nvPicPr>
            <p:cNvPr id="24" name="Picture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9705" y="4498230"/>
              <a:ext cx="2259134" cy="703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2240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2390"/>
            <a:ext cx="7886700" cy="740758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PRad Experiment Overview</a:t>
            </a:r>
            <a:endParaRPr lang="en-US" sz="3200" dirty="0">
              <a:solidFill>
                <a:srgbClr val="7030A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512" y="843151"/>
            <a:ext cx="8395854" cy="463136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PRad goal: Measuring proton charge radius using ep elastic scattering</a:t>
            </a:r>
          </a:p>
          <a:p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7EA6-E2C0-5442-91AA-EB280AD76216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27511" y="1709611"/>
            <a:ext cx="42751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Unprece</a:t>
            </a:r>
            <a:r>
              <a:rPr lang="en-US" altLang="zh-CN" sz="1600" dirty="0" smtClean="0">
                <a:latin typeface="Helvetica" charset="0"/>
                <a:ea typeface="Helvetica" charset="0"/>
                <a:cs typeface="Helvetica" charset="0"/>
              </a:rPr>
              <a:t>dented low Q</a:t>
            </a:r>
            <a:r>
              <a:rPr lang="en-US" altLang="zh-CN" sz="1600" baseline="30000" dirty="0" smtClean="0">
                <a:latin typeface="Helvetica" charset="0"/>
                <a:ea typeface="Helvetica" charset="0"/>
                <a:cs typeface="Helvetica" charset="0"/>
              </a:rPr>
              <a:t>2 </a:t>
            </a:r>
            <a:r>
              <a:rPr lang="en-US" altLang="zh-CN" sz="1600" dirty="0" smtClean="0">
                <a:latin typeface="Helvetica" charset="0"/>
                <a:ea typeface="Helvetica" charset="0"/>
                <a:cs typeface="Helvetica" charset="0"/>
              </a:rPr>
              <a:t>(~2x10</a:t>
            </a:r>
            <a:r>
              <a:rPr lang="en-US" altLang="zh-CN" sz="1600" baseline="30000" dirty="0" smtClean="0">
                <a:latin typeface="Helvetica" charset="0"/>
                <a:ea typeface="Helvetica" charset="0"/>
                <a:cs typeface="Helvetica" charset="0"/>
              </a:rPr>
              <a:t>-4 </a:t>
            </a:r>
            <a:r>
              <a:rPr lang="en-US" altLang="zh-CN" sz="1600" dirty="0" smtClean="0">
                <a:latin typeface="Helvetica" charset="0"/>
                <a:ea typeface="Helvetica" charset="0"/>
                <a:cs typeface="Helvetica" charset="0"/>
              </a:rPr>
              <a:t>GeV</a:t>
            </a:r>
            <a:r>
              <a:rPr lang="en-US" altLang="zh-CN" sz="1600" baseline="30000" dirty="0" smtClean="0"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altLang="zh-CN" sz="1600" dirty="0" smtClean="0">
                <a:latin typeface="Helvetica" charset="0"/>
                <a:ea typeface="Helvetica" charset="0"/>
                <a:cs typeface="Helvetica" charset="0"/>
              </a:rPr>
              <a:t>)</a:t>
            </a:r>
          </a:p>
          <a:p>
            <a:pPr marL="642366" lvl="1" indent="-285750">
              <a:buFont typeface="Arial" charset="0"/>
              <a:buChar char="•"/>
            </a:pPr>
            <a:r>
              <a:rPr lang="en-US" altLang="zh-CN" sz="1600" dirty="0" smtClean="0">
                <a:latin typeface="Helvetica" charset="0"/>
                <a:ea typeface="Helvetica" charset="0"/>
                <a:cs typeface="Helvetica" charset="0"/>
              </a:rPr>
              <a:t>Fill in very low Q</a:t>
            </a:r>
            <a:r>
              <a:rPr lang="en-US" altLang="zh-CN" sz="1600" baseline="30000" dirty="0" smtClean="0"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altLang="zh-CN" sz="1600" dirty="0" smtClean="0">
                <a:latin typeface="Helvetica" charset="0"/>
                <a:ea typeface="Helvetica" charset="0"/>
                <a:cs typeface="Helvetica" charset="0"/>
              </a:rPr>
              <a:t> region</a:t>
            </a:r>
          </a:p>
          <a:p>
            <a:pPr marL="285750" indent="-285750">
              <a:buFont typeface="Arial" charset="0"/>
              <a:buChar char="•"/>
            </a:pPr>
            <a:endParaRPr lang="en-US" altLang="zh-CN" sz="1600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Large Q</a:t>
            </a:r>
            <a:r>
              <a:rPr lang="en-US" sz="1600" baseline="30000" dirty="0" smtClean="0"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 range in a single setting</a:t>
            </a:r>
          </a:p>
          <a:p>
            <a:pPr marL="642366" lvl="1" indent="-285750">
              <a:buFont typeface="Arial" charset="0"/>
              <a:buChar char="•"/>
            </a:pP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 ~2x10</a:t>
            </a:r>
            <a:r>
              <a:rPr lang="en-US" sz="1600" baseline="30000" dirty="0" smtClean="0">
                <a:latin typeface="Helvetica" charset="0"/>
                <a:ea typeface="Helvetica" charset="0"/>
                <a:cs typeface="Helvetica" charset="0"/>
              </a:rPr>
              <a:t>-4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 - 6x10</a:t>
            </a:r>
            <a:r>
              <a:rPr lang="en-US" sz="1600" baseline="30000" dirty="0" smtClean="0">
                <a:latin typeface="Helvetica" charset="0"/>
                <a:ea typeface="Helvetica" charset="0"/>
                <a:cs typeface="Helvetica" charset="0"/>
              </a:rPr>
              <a:t>-2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 GeV</a:t>
            </a:r>
            <a:r>
              <a:rPr lang="en-US" sz="1600" baseline="30000" dirty="0" smtClean="0">
                <a:latin typeface="Helvetica" charset="0"/>
                <a:ea typeface="Helvetica" charset="0"/>
                <a:cs typeface="Helvetica" charset="0"/>
              </a:rPr>
              <a:t>2</a:t>
            </a:r>
            <a:endParaRPr lang="en-US" sz="1600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1600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Calibrate to the simultaneously measured </a:t>
            </a:r>
            <a:r>
              <a:rPr lang="en-US" sz="1600" dirty="0" err="1" smtClean="0">
                <a:latin typeface="Helvetica" charset="0"/>
                <a:ea typeface="Helvetica" charset="0"/>
                <a:cs typeface="Helvetica" charset="0"/>
              </a:rPr>
              <a:t>Møller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 scattering process </a:t>
            </a:r>
          </a:p>
          <a:p>
            <a:pPr marL="642366" lvl="1" indent="-285750">
              <a:buFont typeface="Arial" charset="0"/>
              <a:buChar char="•"/>
            </a:pP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best known control of systematics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Aims to extract cross section and radius to </a:t>
            </a:r>
            <a:r>
              <a:rPr lang="en-US" sz="16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sub-percentage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 level </a:t>
            </a:r>
            <a:endParaRPr lang="en-US" sz="16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589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2390"/>
            <a:ext cx="7886700" cy="740758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PRad Experiment Overview</a:t>
            </a:r>
            <a:endParaRPr lang="en-US" sz="3200" dirty="0">
              <a:solidFill>
                <a:srgbClr val="7030A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512" y="843151"/>
            <a:ext cx="8395854" cy="463136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PRad goal: Measuring proton charge radius using ep elastic scattering</a:t>
            </a:r>
          </a:p>
          <a:p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7EA6-E2C0-5442-91AA-EB280AD76216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27511" y="1709611"/>
            <a:ext cx="42751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Unprece</a:t>
            </a:r>
            <a:r>
              <a:rPr lang="en-US" altLang="zh-CN" sz="1600" dirty="0" smtClean="0">
                <a:latin typeface="Helvetica" charset="0"/>
                <a:ea typeface="Helvetica" charset="0"/>
                <a:cs typeface="Helvetica" charset="0"/>
              </a:rPr>
              <a:t>dented low Q</a:t>
            </a:r>
            <a:r>
              <a:rPr lang="en-US" altLang="zh-CN" sz="1600" baseline="30000" dirty="0" smtClean="0">
                <a:latin typeface="Helvetica" charset="0"/>
                <a:ea typeface="Helvetica" charset="0"/>
                <a:cs typeface="Helvetica" charset="0"/>
              </a:rPr>
              <a:t>2 </a:t>
            </a:r>
            <a:r>
              <a:rPr lang="en-US" altLang="zh-CN" sz="1600" dirty="0" smtClean="0">
                <a:latin typeface="Helvetica" charset="0"/>
                <a:ea typeface="Helvetica" charset="0"/>
                <a:cs typeface="Helvetica" charset="0"/>
              </a:rPr>
              <a:t>(~2x10</a:t>
            </a:r>
            <a:r>
              <a:rPr lang="en-US" altLang="zh-CN" sz="1600" baseline="30000" dirty="0" smtClean="0">
                <a:latin typeface="Helvetica" charset="0"/>
                <a:ea typeface="Helvetica" charset="0"/>
                <a:cs typeface="Helvetica" charset="0"/>
              </a:rPr>
              <a:t>-4 </a:t>
            </a:r>
            <a:r>
              <a:rPr lang="en-US" altLang="zh-CN" sz="1600" dirty="0" smtClean="0">
                <a:latin typeface="Helvetica" charset="0"/>
                <a:ea typeface="Helvetica" charset="0"/>
                <a:cs typeface="Helvetica" charset="0"/>
              </a:rPr>
              <a:t>GeV</a:t>
            </a:r>
            <a:r>
              <a:rPr lang="en-US" altLang="zh-CN" sz="1600" baseline="30000" dirty="0" smtClean="0"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altLang="zh-CN" sz="1600" dirty="0" smtClean="0">
                <a:latin typeface="Helvetica" charset="0"/>
                <a:ea typeface="Helvetica" charset="0"/>
                <a:cs typeface="Helvetica" charset="0"/>
              </a:rPr>
              <a:t>)</a:t>
            </a:r>
          </a:p>
          <a:p>
            <a:pPr marL="642366" lvl="1" indent="-285750">
              <a:buFont typeface="Arial" charset="0"/>
              <a:buChar char="•"/>
            </a:pPr>
            <a:r>
              <a:rPr lang="en-US" altLang="zh-CN" sz="1600" dirty="0" smtClean="0">
                <a:latin typeface="Helvetica" charset="0"/>
                <a:ea typeface="Helvetica" charset="0"/>
                <a:cs typeface="Helvetica" charset="0"/>
              </a:rPr>
              <a:t>Fill in very low Q</a:t>
            </a:r>
            <a:r>
              <a:rPr lang="en-US" altLang="zh-CN" sz="1600" baseline="30000" dirty="0" smtClean="0"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altLang="zh-CN" sz="1600" dirty="0" smtClean="0">
                <a:latin typeface="Helvetica" charset="0"/>
                <a:ea typeface="Helvetica" charset="0"/>
                <a:cs typeface="Helvetica" charset="0"/>
              </a:rPr>
              <a:t> region</a:t>
            </a:r>
          </a:p>
          <a:p>
            <a:pPr marL="285750" indent="-285750">
              <a:buFont typeface="Arial" charset="0"/>
              <a:buChar char="•"/>
            </a:pPr>
            <a:endParaRPr lang="en-US" altLang="zh-CN" sz="1600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Large Q</a:t>
            </a:r>
            <a:r>
              <a:rPr lang="en-US" sz="1600" baseline="30000" dirty="0" smtClean="0"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 range in a single setting</a:t>
            </a:r>
          </a:p>
          <a:p>
            <a:pPr marL="642366" lvl="1" indent="-285750">
              <a:buFont typeface="Arial" charset="0"/>
              <a:buChar char="•"/>
            </a:pP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 ~2x10</a:t>
            </a:r>
            <a:r>
              <a:rPr lang="en-US" sz="1600" baseline="30000" dirty="0" smtClean="0">
                <a:latin typeface="Helvetica" charset="0"/>
                <a:ea typeface="Helvetica" charset="0"/>
                <a:cs typeface="Helvetica" charset="0"/>
              </a:rPr>
              <a:t>-4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 - 6x10</a:t>
            </a:r>
            <a:r>
              <a:rPr lang="en-US" sz="1600" baseline="30000" dirty="0" smtClean="0">
                <a:latin typeface="Helvetica" charset="0"/>
                <a:ea typeface="Helvetica" charset="0"/>
                <a:cs typeface="Helvetica" charset="0"/>
              </a:rPr>
              <a:t>-2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 GeV</a:t>
            </a:r>
            <a:r>
              <a:rPr lang="en-US" sz="1600" baseline="30000" dirty="0" smtClean="0">
                <a:latin typeface="Helvetica" charset="0"/>
                <a:ea typeface="Helvetica" charset="0"/>
                <a:cs typeface="Helvetica" charset="0"/>
              </a:rPr>
              <a:t>2</a:t>
            </a:r>
            <a:endParaRPr lang="en-US" sz="1600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1600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Calibrate to the simultaneously measured </a:t>
            </a:r>
            <a:r>
              <a:rPr lang="en-US" sz="1600" dirty="0" err="1" smtClean="0">
                <a:latin typeface="Helvetica" charset="0"/>
                <a:ea typeface="Helvetica" charset="0"/>
                <a:cs typeface="Helvetica" charset="0"/>
              </a:rPr>
              <a:t>Møller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 scattering process </a:t>
            </a:r>
          </a:p>
          <a:p>
            <a:pPr marL="642366" lvl="1" indent="-285750">
              <a:buFont typeface="Arial" charset="0"/>
              <a:buChar char="•"/>
            </a:pP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best known control of systematics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Aims to extract cross section and radius to </a:t>
            </a:r>
            <a:r>
              <a:rPr lang="en-US" sz="16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sub-percentage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 level </a:t>
            </a:r>
            <a:endParaRPr lang="en-US" sz="1600" dirty="0"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6" name="Group 226"/>
          <p:cNvGrpSpPr/>
          <p:nvPr/>
        </p:nvGrpSpPr>
        <p:grpSpPr>
          <a:xfrm rot="10800000">
            <a:off x="4797632" y="1520041"/>
            <a:ext cx="4191989" cy="3776917"/>
            <a:chOff x="0" y="0"/>
            <a:chExt cx="6236814" cy="5097396"/>
          </a:xfrm>
        </p:grpSpPr>
        <p:pic>
          <p:nvPicPr>
            <p:cNvPr id="7" name="image9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0800000">
              <a:off x="0" y="0"/>
              <a:ext cx="6236814" cy="5097396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blurRad="50800" dist="25400" dir="36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" name="Shape 225"/>
            <p:cNvSpPr/>
            <p:nvPr/>
          </p:nvSpPr>
          <p:spPr>
            <a:xfrm rot="10800000">
              <a:off x="1013134" y="755789"/>
              <a:ext cx="4210549" cy="7873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l" defTabSz="914400">
                <a:defRPr sz="1800" b="1">
                  <a:latin typeface="Arial"/>
                  <a:ea typeface="Arial"/>
                  <a:cs typeface="Arial"/>
                  <a:sym typeface="Arial"/>
                </a:defRPr>
              </a:pPr>
              <a:r>
                <a:rPr sz="1400" dirty="0">
                  <a:latin typeface="Helvetica" charset="0"/>
                  <a:ea typeface="Helvetica" charset="0"/>
                  <a:cs typeface="Helvetica" charset="0"/>
                </a:rPr>
                <a:t>Mainz low Q</a:t>
              </a:r>
              <a:r>
                <a:rPr sz="1400" baseline="30888" dirty="0">
                  <a:latin typeface="Helvetica" charset="0"/>
                  <a:ea typeface="Helvetica" charset="0"/>
                  <a:cs typeface="Helvetica" charset="0"/>
                </a:rPr>
                <a:t>2</a:t>
              </a:r>
              <a:r>
                <a:rPr sz="1400" dirty="0">
                  <a:latin typeface="Helvetica" charset="0"/>
                  <a:ea typeface="Helvetica" charset="0"/>
                  <a:cs typeface="Helvetica" charset="0"/>
                </a:rPr>
                <a:t> data set</a:t>
              </a:r>
            </a:p>
            <a:p>
              <a:pPr algn="l" defTabSz="914400">
                <a:defRPr sz="1800" b="1">
                  <a:latin typeface="Arial"/>
                  <a:ea typeface="Arial"/>
                  <a:cs typeface="Arial"/>
                  <a:sym typeface="Arial"/>
                </a:defRPr>
              </a:pPr>
              <a:r>
                <a:rPr sz="1400" dirty="0">
                  <a:latin typeface="Helvetica" charset="0"/>
                  <a:ea typeface="Helvetica" charset="0"/>
                  <a:cs typeface="Helvetica" charset="0"/>
                </a:rPr>
                <a:t>Phys. Rev. C 93, 065207, 2016</a:t>
              </a:r>
            </a:p>
          </p:txBody>
        </p:sp>
      </p:grpSp>
      <p:sp>
        <p:nvSpPr>
          <p:cNvPr id="9" name="Donut 8"/>
          <p:cNvSpPr/>
          <p:nvPr/>
        </p:nvSpPr>
        <p:spPr>
          <a:xfrm>
            <a:off x="5319131" y="1635975"/>
            <a:ext cx="836342" cy="777111"/>
          </a:xfrm>
          <a:prstGeom prst="donut">
            <a:avLst>
              <a:gd name="adj" fmla="val 172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own Arrow 13"/>
          <p:cNvSpPr/>
          <p:nvPr/>
        </p:nvSpPr>
        <p:spPr>
          <a:xfrm rot="10800000">
            <a:off x="5662281" y="2437048"/>
            <a:ext cx="150041" cy="524683"/>
          </a:xfrm>
          <a:prstGeom prst="downArrow">
            <a:avLst/>
          </a:prstGeom>
          <a:solidFill>
            <a:srgbClr val="FF0000"/>
          </a:solidFill>
          <a:ln>
            <a:solidFill>
              <a:srgbClr val="0337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625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205" y="0"/>
            <a:ext cx="7886700" cy="687724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PRad Experimental Apparatus</a:t>
            </a:r>
          </a:p>
        </p:txBody>
      </p:sp>
      <p:grpSp>
        <p:nvGrpSpPr>
          <p:cNvPr id="4" name="Group 211"/>
          <p:cNvGrpSpPr/>
          <p:nvPr/>
        </p:nvGrpSpPr>
        <p:grpSpPr>
          <a:xfrm>
            <a:off x="689126" y="759362"/>
            <a:ext cx="7639137" cy="3350672"/>
            <a:chOff x="0" y="0"/>
            <a:chExt cx="11470871" cy="5098043"/>
          </a:xfrm>
        </p:grpSpPr>
        <p:pic>
          <p:nvPicPr>
            <p:cNvPr id="5" name="complete_system_060114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5397215">
              <a:off x="3324981" y="-3093859"/>
              <a:ext cx="4700421" cy="1092752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90500" dist="8455" dir="5400000" rotWithShape="0">
                <a:srgbClr val="000000"/>
              </a:outerShdw>
            </a:effectLst>
          </p:spPr>
        </p:pic>
        <p:sp>
          <p:nvSpPr>
            <p:cNvPr id="6" name="Shape 210"/>
            <p:cNvSpPr/>
            <p:nvPr/>
          </p:nvSpPr>
          <p:spPr>
            <a:xfrm>
              <a:off x="0" y="0"/>
              <a:ext cx="11470872" cy="5098044"/>
            </a:xfrm>
            <a:prstGeom prst="roundRect">
              <a:avLst>
                <a:gd name="adj" fmla="val 15000"/>
              </a:avLst>
            </a:prstGeom>
            <a:noFill/>
            <a:ln w="25400" cap="flat">
              <a:solidFill>
                <a:srgbClr val="DCDEE0"/>
              </a:solidFill>
              <a:prstDash val="solid"/>
              <a:miter lim="400000"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7EA6-E2C0-5442-91AA-EB280AD76216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28680" y="4298903"/>
            <a:ext cx="7499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D</a:t>
            </a: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ata taking in May and June of 2016 in Hall B at Jefferson Lab, with </a:t>
            </a:r>
            <a:r>
              <a:rPr lang="en-US" sz="18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1.1</a:t>
            </a: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 and </a:t>
            </a:r>
            <a:r>
              <a:rPr lang="en-US" sz="18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2.2</a:t>
            </a: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 GeV electron beams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Over </a:t>
            </a:r>
            <a:r>
              <a:rPr lang="en-US" sz="18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1.3</a:t>
            </a: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 billion events taken with hydrogen target</a:t>
            </a:r>
          </a:p>
        </p:txBody>
      </p:sp>
    </p:spTree>
    <p:extLst>
      <p:ext uri="{BB962C8B-B14F-4D97-AF65-F5344CB8AC3E}">
        <p14:creationId xmlns:p14="http://schemas.microsoft.com/office/powerpoint/2010/main" val="504814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205" y="0"/>
            <a:ext cx="7886700" cy="687724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PRad Experimental Apparatus</a:t>
            </a:r>
          </a:p>
        </p:txBody>
      </p:sp>
      <p:grpSp>
        <p:nvGrpSpPr>
          <p:cNvPr id="4" name="Group 211"/>
          <p:cNvGrpSpPr/>
          <p:nvPr/>
        </p:nvGrpSpPr>
        <p:grpSpPr>
          <a:xfrm>
            <a:off x="689126" y="759362"/>
            <a:ext cx="7639137" cy="3350672"/>
            <a:chOff x="0" y="0"/>
            <a:chExt cx="11470871" cy="5098043"/>
          </a:xfrm>
        </p:grpSpPr>
        <p:pic>
          <p:nvPicPr>
            <p:cNvPr id="5" name="complete_system_060114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5397215">
              <a:off x="3324981" y="-3093859"/>
              <a:ext cx="4700421" cy="1092752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90500" dist="8455" dir="5400000" rotWithShape="0">
                <a:srgbClr val="000000"/>
              </a:outerShdw>
            </a:effectLst>
          </p:spPr>
        </p:pic>
        <p:sp>
          <p:nvSpPr>
            <p:cNvPr id="6" name="Shape 210"/>
            <p:cNvSpPr/>
            <p:nvPr/>
          </p:nvSpPr>
          <p:spPr>
            <a:xfrm>
              <a:off x="0" y="0"/>
              <a:ext cx="11470872" cy="5098044"/>
            </a:xfrm>
            <a:prstGeom prst="roundRect">
              <a:avLst>
                <a:gd name="adj" fmla="val 15000"/>
              </a:avLst>
            </a:prstGeom>
            <a:noFill/>
            <a:ln w="25400" cap="flat">
              <a:solidFill>
                <a:srgbClr val="DCDEE0"/>
              </a:solidFill>
              <a:prstDash val="solid"/>
              <a:miter lim="400000"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7EA6-E2C0-5442-91AA-EB280AD76216}" type="slidenum">
              <a:rPr lang="en-US" smtClean="0"/>
              <a:t>7</a:t>
            </a:fld>
            <a:endParaRPr lang="en-US"/>
          </a:p>
        </p:txBody>
      </p:sp>
      <p:sp>
        <p:nvSpPr>
          <p:cNvPr id="7" name="Frame 6"/>
          <p:cNvSpPr/>
          <p:nvPr/>
        </p:nvSpPr>
        <p:spPr>
          <a:xfrm>
            <a:off x="2823210" y="1714500"/>
            <a:ext cx="1508760" cy="1257300"/>
          </a:xfrm>
          <a:prstGeom prst="frame">
            <a:avLst>
              <a:gd name="adj1" fmla="val 175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331970" y="1028700"/>
            <a:ext cx="217170" cy="685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331970" y="2971800"/>
            <a:ext cx="217170" cy="25379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4549140" y="1028700"/>
            <a:ext cx="3607674" cy="4481090"/>
            <a:chOff x="4697730" y="1028700"/>
            <a:chExt cx="3607674" cy="4481090"/>
          </a:xfrm>
        </p:grpSpPr>
        <p:sp>
          <p:nvSpPr>
            <p:cNvPr id="8" name="Rectangle 7"/>
            <p:cNvSpPr/>
            <p:nvPr/>
          </p:nvSpPr>
          <p:spPr>
            <a:xfrm>
              <a:off x="4697730" y="1028700"/>
              <a:ext cx="3607674" cy="44810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63500">
                <a:srgbClr val="00B0F0">
                  <a:alpha val="40000"/>
                </a:srgbClr>
              </a:glo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4705561" y="1098202"/>
              <a:ext cx="3402907" cy="2262218"/>
              <a:chOff x="-133181" y="2558231"/>
              <a:chExt cx="4343382" cy="3132714"/>
            </a:xfrm>
          </p:grpSpPr>
          <p:pic>
            <p:nvPicPr>
              <p:cNvPr id="15" name="image24.jpg" descr="Target_side_v2.jp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223898" y="2558231"/>
                <a:ext cx="3986303" cy="2989729"/>
              </a:xfrm>
              <a:prstGeom prst="rect">
                <a:avLst/>
              </a:prstGeom>
              <a:ln w="12700">
                <a:miter lim="400000"/>
              </a:ln>
              <a:effectLst>
                <a:outerShdw blurRad="50800" dist="1143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6" name="Shape 273"/>
              <p:cNvSpPr/>
              <p:nvPr/>
            </p:nvSpPr>
            <p:spPr>
              <a:xfrm flipV="1">
                <a:off x="11928" y="5119874"/>
                <a:ext cx="773777" cy="571071"/>
              </a:xfrm>
              <a:prstGeom prst="line">
                <a:avLst/>
              </a:prstGeom>
              <a:ln w="63500">
                <a:solidFill>
                  <a:srgbClr val="FF0000"/>
                </a:solidFill>
                <a:miter lim="400000"/>
                <a:tailEnd type="triangle"/>
              </a:ln>
            </p:spPr>
            <p:txBody>
              <a:bodyPr lIns="50800" tIns="50800" rIns="50800" bIns="50800" anchor="ctr"/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-133181" y="4371154"/>
                <a:ext cx="1684205" cy="726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  <a:latin typeface="Helvetica" charset="0"/>
                    <a:ea typeface="Helvetica" charset="0"/>
                    <a:cs typeface="Helvetica" charset="0"/>
                  </a:rPr>
                  <a:t>Electron Beam</a:t>
                </a:r>
                <a:endParaRPr lang="en-US" b="1" dirty="0">
                  <a:solidFill>
                    <a:srgbClr val="FF0000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178098" y="5097572"/>
                <a:ext cx="724829" cy="9075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9" name="image23.png" descr="Screen Shot 2016-08-09 at 10.19.26 AM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255828" y="3561064"/>
              <a:ext cx="2582131" cy="1705363"/>
            </a:xfrm>
            <a:prstGeom prst="rect">
              <a:avLst/>
            </a:prstGeom>
            <a:ln w="25400">
              <a:miter lim="400000"/>
            </a:ln>
            <a:effectLst>
              <a:outerShdw blurRad="254000" dist="127000" dir="5400000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21" name="TextBox 20"/>
          <p:cNvSpPr txBox="1"/>
          <p:nvPr/>
        </p:nvSpPr>
        <p:spPr>
          <a:xfrm>
            <a:off x="439615" y="4110035"/>
            <a:ext cx="40690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8 cm </a:t>
            </a:r>
            <a:r>
              <a:rPr lang="en-US" sz="1600" dirty="0" err="1" smtClean="0">
                <a:latin typeface="Helvetica" charset="0"/>
                <a:ea typeface="Helvetica" charset="0"/>
                <a:cs typeface="Helvetica" charset="0"/>
              </a:rPr>
              <a:t>dia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 x 4 cm long target cell</a:t>
            </a:r>
            <a:endParaRPr lang="en-US" sz="1600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2mm holes open at front and back </a:t>
            </a:r>
            <a:r>
              <a:rPr lang="en-US" sz="1600" dirty="0" err="1" smtClean="0">
                <a:latin typeface="Helvetica" charset="0"/>
                <a:ea typeface="Helvetica" charset="0"/>
                <a:cs typeface="Helvetica" charset="0"/>
              </a:rPr>
              <a:t>kapton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 foils, allows beam to pass through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Areal 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density: ~</a:t>
            </a:r>
            <a:r>
              <a:rPr lang="en-US" sz="16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2 x 10</a:t>
            </a:r>
            <a:r>
              <a:rPr lang="en-US" sz="1600" baseline="300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18</a:t>
            </a:r>
            <a:r>
              <a:rPr lang="en-US" sz="16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H atoms / 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cm</a:t>
            </a:r>
            <a:r>
              <a:rPr lang="en-US" sz="1600" baseline="30000" dirty="0" smtClean="0">
                <a:latin typeface="Helvetica" charset="0"/>
                <a:ea typeface="Helvetica" charset="0"/>
                <a:cs typeface="Helvetica" charset="0"/>
              </a:rPr>
              <a:t>2</a:t>
            </a:r>
            <a:endParaRPr lang="en-US" sz="1600" baseline="300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502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205" y="0"/>
            <a:ext cx="7886700" cy="687724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PRad Experimental Apparatus</a:t>
            </a:r>
          </a:p>
        </p:txBody>
      </p:sp>
      <p:grpSp>
        <p:nvGrpSpPr>
          <p:cNvPr id="4" name="Group 211"/>
          <p:cNvGrpSpPr/>
          <p:nvPr/>
        </p:nvGrpSpPr>
        <p:grpSpPr>
          <a:xfrm>
            <a:off x="689126" y="759362"/>
            <a:ext cx="7639137" cy="3350672"/>
            <a:chOff x="0" y="0"/>
            <a:chExt cx="11470871" cy="5098043"/>
          </a:xfrm>
        </p:grpSpPr>
        <p:pic>
          <p:nvPicPr>
            <p:cNvPr id="5" name="complete_system_060114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5397215">
              <a:off x="3324981" y="-3093859"/>
              <a:ext cx="4700421" cy="1092752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90500" dist="8455" dir="5400000" rotWithShape="0">
                <a:srgbClr val="000000"/>
              </a:outerShdw>
            </a:effectLst>
          </p:spPr>
        </p:pic>
        <p:sp>
          <p:nvSpPr>
            <p:cNvPr id="6" name="Shape 210"/>
            <p:cNvSpPr/>
            <p:nvPr/>
          </p:nvSpPr>
          <p:spPr>
            <a:xfrm>
              <a:off x="0" y="0"/>
              <a:ext cx="11470872" cy="5098044"/>
            </a:xfrm>
            <a:prstGeom prst="roundRect">
              <a:avLst>
                <a:gd name="adj" fmla="val 15000"/>
              </a:avLst>
            </a:prstGeom>
            <a:noFill/>
            <a:ln w="25400" cap="flat">
              <a:solidFill>
                <a:srgbClr val="DCDEE0"/>
              </a:solidFill>
              <a:prstDash val="solid"/>
              <a:miter lim="400000"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7EA6-E2C0-5442-91AA-EB280AD76216}" type="slidenum">
              <a:rPr lang="en-US" smtClean="0"/>
              <a:t>8</a:t>
            </a:fld>
            <a:endParaRPr lang="en-US"/>
          </a:p>
        </p:txBody>
      </p:sp>
      <p:sp>
        <p:nvSpPr>
          <p:cNvPr id="7" name="Frame 6"/>
          <p:cNvSpPr/>
          <p:nvPr/>
        </p:nvSpPr>
        <p:spPr>
          <a:xfrm>
            <a:off x="4286250" y="1440180"/>
            <a:ext cx="2754630" cy="1851660"/>
          </a:xfrm>
          <a:prstGeom prst="frame">
            <a:avLst>
              <a:gd name="adj1" fmla="val 175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9542" y="1485635"/>
            <a:ext cx="3986911" cy="3509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rgbClr val="00B0F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117626" y="1648562"/>
            <a:ext cx="3905177" cy="3132032"/>
            <a:chOff x="190005" y="1283650"/>
            <a:chExt cx="4377280" cy="3283664"/>
          </a:xfrm>
        </p:grpSpPr>
        <p:pic>
          <p:nvPicPr>
            <p:cNvPr id="27" name="image21.jpg" descr="Side_down_v2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005" y="1283650"/>
              <a:ext cx="4377280" cy="3283664"/>
            </a:xfrm>
            <a:prstGeom prst="rect">
              <a:avLst/>
            </a:prstGeom>
            <a:ln w="25400">
              <a:miter lim="400000"/>
            </a:ln>
            <a:effectLst>
              <a:outerShdw blurRad="254000" dist="127000" dir="54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8" name="Rectangle 27"/>
            <p:cNvSpPr/>
            <p:nvPr/>
          </p:nvSpPr>
          <p:spPr>
            <a:xfrm>
              <a:off x="3445727" y="4036741"/>
              <a:ext cx="780586" cy="1784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343400" y="4307245"/>
            <a:ext cx="4229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5m long two stage vacuum box, further remove possible </a:t>
            </a:r>
            <a:r>
              <a:rPr lang="en-US" sz="1600" smtClean="0">
                <a:latin typeface="Helvetica" charset="0"/>
                <a:ea typeface="Helvetica" charset="0"/>
                <a:cs typeface="Helvetica" charset="0"/>
              </a:rPr>
              <a:t>background source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vacuum tank pressure: </a:t>
            </a:r>
            <a:r>
              <a:rPr lang="en-US" sz="16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0.3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600" dirty="0" err="1" smtClean="0">
                <a:latin typeface="Helvetica" charset="0"/>
                <a:ea typeface="Helvetica" charset="0"/>
                <a:cs typeface="Helvetica" charset="0"/>
              </a:rPr>
              <a:t>mtorr</a:t>
            </a:r>
            <a:endParaRPr lang="en-US" sz="16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Bent Arrow 8"/>
          <p:cNvSpPr/>
          <p:nvPr/>
        </p:nvSpPr>
        <p:spPr>
          <a:xfrm rot="10800000">
            <a:off x="4196646" y="3314700"/>
            <a:ext cx="1484063" cy="902334"/>
          </a:xfrm>
          <a:prstGeom prst="bentArrow">
            <a:avLst>
              <a:gd name="adj1" fmla="val 2533"/>
              <a:gd name="adj2" fmla="val 8530"/>
              <a:gd name="adj3" fmla="val 13235"/>
              <a:gd name="adj4" fmla="val 1786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314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6850</TotalTime>
  <Words>830</Words>
  <Application>Microsoft Macintosh PowerPoint</Application>
  <PresentationFormat>On-screen Show (16:10)</PresentationFormat>
  <Paragraphs>164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 Narrow</vt:lpstr>
      <vt:lpstr>Calibri</vt:lpstr>
      <vt:lpstr>Calibri Light</vt:lpstr>
      <vt:lpstr>Cambria Math</vt:lpstr>
      <vt:lpstr>Helvetica</vt:lpstr>
      <vt:lpstr>ＭＳ Ｐゴシック</vt:lpstr>
      <vt:lpstr>Wingdings</vt:lpstr>
      <vt:lpstr>Arial</vt:lpstr>
      <vt:lpstr>Office Theme</vt:lpstr>
      <vt:lpstr>Data Quality and Analysis Status of PRad Experiment at Jefferson Lab</vt:lpstr>
      <vt:lpstr>Outline</vt:lpstr>
      <vt:lpstr>Proton Charge Radius Puzzle</vt:lpstr>
      <vt:lpstr>Proton Charge Radius from ep Elastic Scattering</vt:lpstr>
      <vt:lpstr>PRad Experiment Overview</vt:lpstr>
      <vt:lpstr>PRad Experiment Overview</vt:lpstr>
      <vt:lpstr>PRad Experimental Apparatus</vt:lpstr>
      <vt:lpstr>PRad Experimental Apparatus</vt:lpstr>
      <vt:lpstr>PRad Experimental Apparatus</vt:lpstr>
      <vt:lpstr>PRad Experimental Apparatus</vt:lpstr>
      <vt:lpstr>PRad Experimental Apparatus</vt:lpstr>
      <vt:lpstr>HyCal Resolution and Efficiency</vt:lpstr>
      <vt:lpstr>Performance of GEM Detectors</vt:lpstr>
      <vt:lpstr>PRad Data Analysis Status</vt:lpstr>
      <vt:lpstr>Summary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Proton Charge Radius (PRad) Experiment at Jefferson Lab</dc:title>
  <dc:creator>Weizhi Xiong</dc:creator>
  <cp:lastModifiedBy>Weizhi Xiong</cp:lastModifiedBy>
  <cp:revision>120</cp:revision>
  <cp:lastPrinted>2017-01-20T04:40:56Z</cp:lastPrinted>
  <dcterms:created xsi:type="dcterms:W3CDTF">2016-09-14T14:01:16Z</dcterms:created>
  <dcterms:modified xsi:type="dcterms:W3CDTF">2017-01-25T06:36:28Z</dcterms:modified>
</cp:coreProperties>
</file>