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557" r:id="rId3"/>
    <p:sldId id="558" r:id="rId4"/>
    <p:sldId id="578" r:id="rId5"/>
    <p:sldId id="577" r:id="rId6"/>
    <p:sldId id="417" r:id="rId7"/>
    <p:sldId id="418" r:id="rId8"/>
    <p:sldId id="419" r:id="rId9"/>
    <p:sldId id="446" r:id="rId10"/>
    <p:sldId id="447" r:id="rId11"/>
    <p:sldId id="448" r:id="rId12"/>
    <p:sldId id="420" r:id="rId13"/>
    <p:sldId id="421" r:id="rId14"/>
    <p:sldId id="305" r:id="rId15"/>
    <p:sldId id="369" r:id="rId16"/>
    <p:sldId id="585" r:id="rId17"/>
    <p:sldId id="583" r:id="rId18"/>
    <p:sldId id="584" r:id="rId19"/>
    <p:sldId id="582" r:id="rId20"/>
    <p:sldId id="579" r:id="rId21"/>
    <p:sldId id="581" r:id="rId22"/>
    <p:sldId id="385" r:id="rId23"/>
    <p:sldId id="561" r:id="rId24"/>
    <p:sldId id="562" r:id="rId25"/>
    <p:sldId id="563" r:id="rId26"/>
    <p:sldId id="564" r:id="rId27"/>
    <p:sldId id="573" r:id="rId28"/>
    <p:sldId id="574" r:id="rId29"/>
    <p:sldId id="572" r:id="rId30"/>
    <p:sldId id="576" r:id="rId31"/>
    <p:sldId id="580" r:id="rId32"/>
    <p:sldId id="487" r:id="rId33"/>
    <p:sldId id="4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iyan Ga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54"/>
    <a:srgbClr val="000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2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image" Target="../media/image3.w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A48540-7529-B945-88C3-0FF0C0CF801A}" type="datetimeFigureOut">
              <a:rPr lang="en-US" smtClean="0"/>
              <a:t>7/26/17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250302-0609-1A49-9EBE-3250C47577D7}" type="slidenum">
              <a:rPr lang="en-US" smtClean="0"/>
              <a:t>‹#›</a:t>
            </a:fld>
            <a:endParaRPr lang="en-US"/>
          </a:p>
        </p:txBody>
      </p:sp>
    </p:spTree>
    <p:extLst>
      <p:ext uri="{BB962C8B-B14F-4D97-AF65-F5344CB8AC3E}">
        <p14:creationId xmlns:p14="http://schemas.microsoft.com/office/powerpoint/2010/main" val="29419654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9927B-8A6D-BC44-B6CA-8ED26C1A596E}" type="datetimeFigureOut">
              <a:rPr lang="en-US" smtClean="0"/>
              <a:pPr/>
              <a:t>7/26/17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7C01C-2C7B-3940-924C-0479AAB865B3}" type="slidenum">
              <a:rPr lang="en-US" smtClean="0"/>
              <a:pPr/>
              <a:t>‹#›</a:t>
            </a:fld>
            <a:endParaRPr lang="en-US"/>
          </a:p>
        </p:txBody>
      </p:sp>
    </p:spTree>
    <p:extLst>
      <p:ext uri="{BB962C8B-B14F-4D97-AF65-F5344CB8AC3E}">
        <p14:creationId xmlns:p14="http://schemas.microsoft.com/office/powerpoint/2010/main" val="41380927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宋体" pitchFamily="-112" charset="-122"/>
                <a:cs typeface="宋体" pitchFamily="-112" charset="-122"/>
              </a:rPr>
              <a:t>Uehling potential</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88A3F4-939E-2640-8E88-5292EAC0DE9D}" type="slidenum">
              <a:rPr lang="en-US" smtClean="0">
                <a:latin typeface="Arial" pitchFamily="-112" charset="0"/>
                <a:ea typeface="宋体" pitchFamily="-112" charset="-122"/>
                <a:cs typeface="宋体" pitchFamily="-112" charset="-122"/>
              </a:rPr>
              <a:pPr/>
              <a:t>16</a:t>
            </a:fld>
            <a:endParaRPr lang="en-US" smtClean="0">
              <a:latin typeface="Arial" pitchFamily="-112" charset="0"/>
              <a:ea typeface="宋体" pitchFamily="-112" charset="-122"/>
              <a:cs typeface="宋体" pitchFamily="-112" charset="-122"/>
            </a:endParaRPr>
          </a:p>
        </p:txBody>
      </p:sp>
    </p:spTree>
    <p:extLst>
      <p:ext uri="{BB962C8B-B14F-4D97-AF65-F5344CB8AC3E}">
        <p14:creationId xmlns:p14="http://schemas.microsoft.com/office/powerpoint/2010/main" val="204485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宋体" pitchFamily="-112" charset="-122"/>
                <a:cs typeface="宋体" pitchFamily="-112" charset="-122"/>
              </a:rPr>
              <a:t>Uehling potential</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88A3F4-939E-2640-8E88-5292EAC0DE9D}" type="slidenum">
              <a:rPr lang="en-US" smtClean="0">
                <a:latin typeface="Arial" pitchFamily="-112" charset="0"/>
                <a:ea typeface="宋体" pitchFamily="-112" charset="-122"/>
                <a:cs typeface="宋体" pitchFamily="-112" charset="-122"/>
              </a:rPr>
              <a:pPr/>
              <a:t>17</a:t>
            </a:fld>
            <a:endParaRPr lang="en-US" smtClean="0">
              <a:latin typeface="Arial" pitchFamily="-112" charset="0"/>
              <a:ea typeface="宋体" pitchFamily="-112" charset="-122"/>
              <a:cs typeface="宋体" pitchFamily="-11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eaLnBrk="0" hangingPunct="0">
              <a:defRPr sz="2400">
                <a:solidFill>
                  <a:schemeClr val="tx1"/>
                </a:solidFill>
                <a:latin typeface="Comic Sans MS" charset="0"/>
                <a:ea typeface="ＭＳ Ｐゴシック" charset="0"/>
                <a:cs typeface="ＭＳ Ｐゴシック" charset="0"/>
              </a:defRPr>
            </a:lvl1pPr>
            <a:lvl2pPr marL="730766" indent="-281064" defTabSz="915018" eaLnBrk="0" hangingPunct="0">
              <a:defRPr sz="2400">
                <a:solidFill>
                  <a:schemeClr val="tx1"/>
                </a:solidFill>
                <a:latin typeface="Comic Sans MS" charset="0"/>
                <a:ea typeface="ＭＳ Ｐゴシック" charset="0"/>
              </a:defRPr>
            </a:lvl2pPr>
            <a:lvl3pPr marL="1124255" indent="-224851" defTabSz="915018" eaLnBrk="0" hangingPunct="0">
              <a:defRPr sz="2400">
                <a:solidFill>
                  <a:schemeClr val="tx1"/>
                </a:solidFill>
                <a:latin typeface="Comic Sans MS" charset="0"/>
                <a:ea typeface="ＭＳ Ｐゴシック" charset="0"/>
              </a:defRPr>
            </a:lvl3pPr>
            <a:lvl4pPr marL="1573957" indent="-224851" defTabSz="915018" eaLnBrk="0" hangingPunct="0">
              <a:defRPr sz="2400">
                <a:solidFill>
                  <a:schemeClr val="tx1"/>
                </a:solidFill>
                <a:latin typeface="Comic Sans MS" charset="0"/>
                <a:ea typeface="ＭＳ Ｐゴシック" charset="0"/>
              </a:defRPr>
            </a:lvl4pPr>
            <a:lvl5pPr marL="2023659" indent="-224851" defTabSz="915018" eaLnBrk="0" hangingPunct="0">
              <a:defRPr sz="2400">
                <a:solidFill>
                  <a:schemeClr val="tx1"/>
                </a:solidFill>
                <a:latin typeface="Comic Sans MS" charset="0"/>
                <a:ea typeface="ＭＳ Ｐゴシック" charset="0"/>
              </a:defRPr>
            </a:lvl5pPr>
            <a:lvl6pPr marL="2473361" indent="-224851" defTabSz="915018" eaLnBrk="0" fontAlgn="base" hangingPunct="0">
              <a:spcBef>
                <a:spcPct val="0"/>
              </a:spcBef>
              <a:spcAft>
                <a:spcPct val="0"/>
              </a:spcAft>
              <a:defRPr sz="2400">
                <a:solidFill>
                  <a:schemeClr val="tx1"/>
                </a:solidFill>
                <a:latin typeface="Comic Sans MS" charset="0"/>
                <a:ea typeface="ＭＳ Ｐゴシック" charset="0"/>
              </a:defRPr>
            </a:lvl6pPr>
            <a:lvl7pPr marL="2923062" indent="-224851" defTabSz="915018" eaLnBrk="0" fontAlgn="base" hangingPunct="0">
              <a:spcBef>
                <a:spcPct val="0"/>
              </a:spcBef>
              <a:spcAft>
                <a:spcPct val="0"/>
              </a:spcAft>
              <a:defRPr sz="2400">
                <a:solidFill>
                  <a:schemeClr val="tx1"/>
                </a:solidFill>
                <a:latin typeface="Comic Sans MS" charset="0"/>
                <a:ea typeface="ＭＳ Ｐゴシック" charset="0"/>
              </a:defRPr>
            </a:lvl7pPr>
            <a:lvl8pPr marL="3372764" indent="-224851" defTabSz="915018" eaLnBrk="0" fontAlgn="base" hangingPunct="0">
              <a:spcBef>
                <a:spcPct val="0"/>
              </a:spcBef>
              <a:spcAft>
                <a:spcPct val="0"/>
              </a:spcAft>
              <a:defRPr sz="2400">
                <a:solidFill>
                  <a:schemeClr val="tx1"/>
                </a:solidFill>
                <a:latin typeface="Comic Sans MS" charset="0"/>
                <a:ea typeface="ＭＳ Ｐゴシック" charset="0"/>
              </a:defRPr>
            </a:lvl8pPr>
            <a:lvl9pPr marL="3822466" indent="-224851" defTabSz="915018"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EFA70782-4532-F141-86D7-FAC4E1CA3D7B}" type="slidenum">
              <a:rPr lang="en-US" sz="1200">
                <a:latin typeface="Arial" charset="0"/>
              </a:rPr>
              <a:pPr eaLnBrk="1" hangingPunct="1"/>
              <a:t>18</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eaLnBrk="0" hangingPunct="0">
              <a:defRPr sz="2400">
                <a:solidFill>
                  <a:schemeClr val="tx1"/>
                </a:solidFill>
                <a:latin typeface="Comic Sans MS" charset="0"/>
                <a:ea typeface="ＭＳ Ｐゴシック" charset="0"/>
                <a:cs typeface="ＭＳ Ｐゴシック" charset="0"/>
              </a:defRPr>
            </a:lvl1pPr>
            <a:lvl2pPr marL="730766" indent="-281064" defTabSz="915018" eaLnBrk="0" hangingPunct="0">
              <a:defRPr sz="2400">
                <a:solidFill>
                  <a:schemeClr val="tx1"/>
                </a:solidFill>
                <a:latin typeface="Comic Sans MS" charset="0"/>
                <a:ea typeface="ＭＳ Ｐゴシック" charset="0"/>
              </a:defRPr>
            </a:lvl2pPr>
            <a:lvl3pPr marL="1124255" indent="-224851" defTabSz="915018" eaLnBrk="0" hangingPunct="0">
              <a:defRPr sz="2400">
                <a:solidFill>
                  <a:schemeClr val="tx1"/>
                </a:solidFill>
                <a:latin typeface="Comic Sans MS" charset="0"/>
                <a:ea typeface="ＭＳ Ｐゴシック" charset="0"/>
              </a:defRPr>
            </a:lvl3pPr>
            <a:lvl4pPr marL="1573957" indent="-224851" defTabSz="915018" eaLnBrk="0" hangingPunct="0">
              <a:defRPr sz="2400">
                <a:solidFill>
                  <a:schemeClr val="tx1"/>
                </a:solidFill>
                <a:latin typeface="Comic Sans MS" charset="0"/>
                <a:ea typeface="ＭＳ Ｐゴシック" charset="0"/>
              </a:defRPr>
            </a:lvl4pPr>
            <a:lvl5pPr marL="2023659" indent="-224851" defTabSz="915018" eaLnBrk="0" hangingPunct="0">
              <a:defRPr sz="2400">
                <a:solidFill>
                  <a:schemeClr val="tx1"/>
                </a:solidFill>
                <a:latin typeface="Comic Sans MS" charset="0"/>
                <a:ea typeface="ＭＳ Ｐゴシック" charset="0"/>
              </a:defRPr>
            </a:lvl5pPr>
            <a:lvl6pPr marL="2473361" indent="-224851" defTabSz="915018" eaLnBrk="0" fontAlgn="base" hangingPunct="0">
              <a:spcBef>
                <a:spcPct val="0"/>
              </a:spcBef>
              <a:spcAft>
                <a:spcPct val="0"/>
              </a:spcAft>
              <a:defRPr sz="2400">
                <a:solidFill>
                  <a:schemeClr val="tx1"/>
                </a:solidFill>
                <a:latin typeface="Comic Sans MS" charset="0"/>
                <a:ea typeface="ＭＳ Ｐゴシック" charset="0"/>
              </a:defRPr>
            </a:lvl6pPr>
            <a:lvl7pPr marL="2923062" indent="-224851" defTabSz="915018" eaLnBrk="0" fontAlgn="base" hangingPunct="0">
              <a:spcBef>
                <a:spcPct val="0"/>
              </a:spcBef>
              <a:spcAft>
                <a:spcPct val="0"/>
              </a:spcAft>
              <a:defRPr sz="2400">
                <a:solidFill>
                  <a:schemeClr val="tx1"/>
                </a:solidFill>
                <a:latin typeface="Comic Sans MS" charset="0"/>
                <a:ea typeface="ＭＳ Ｐゴシック" charset="0"/>
              </a:defRPr>
            </a:lvl7pPr>
            <a:lvl8pPr marL="3372764" indent="-224851" defTabSz="915018" eaLnBrk="0" fontAlgn="base" hangingPunct="0">
              <a:spcBef>
                <a:spcPct val="0"/>
              </a:spcBef>
              <a:spcAft>
                <a:spcPct val="0"/>
              </a:spcAft>
              <a:defRPr sz="2400">
                <a:solidFill>
                  <a:schemeClr val="tx1"/>
                </a:solidFill>
                <a:latin typeface="Comic Sans MS" charset="0"/>
                <a:ea typeface="ＭＳ Ｐゴシック" charset="0"/>
              </a:defRPr>
            </a:lvl8pPr>
            <a:lvl9pPr marL="3822466" indent="-224851" defTabSz="915018"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4073AF77-7CF7-3548-A494-6F55F14A96EC}" type="slidenum">
              <a:rPr lang="en-US" sz="1200">
                <a:latin typeface="Arial" charset="0"/>
              </a:rPr>
              <a:pPr eaLnBrk="1" hangingPunct="1"/>
              <a:t>20</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宋体" pitchFamily="-111" charset="-122"/>
              <a:cs typeface="宋体" pitchFamily="-111" charset="-122"/>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CE9F8100-BF95-C844-A64C-B541B3E39A13}" type="slidenum">
              <a:rPr lang="en-US"/>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eaLnBrk="0" hangingPunct="0">
              <a:defRPr sz="2400">
                <a:solidFill>
                  <a:schemeClr val="tx1"/>
                </a:solidFill>
                <a:latin typeface="Comic Sans MS" charset="0"/>
                <a:ea typeface="ＭＳ Ｐゴシック" charset="0"/>
                <a:cs typeface="ＭＳ Ｐゴシック" charset="0"/>
              </a:defRPr>
            </a:lvl1pPr>
            <a:lvl2pPr marL="730766" indent="-281064" defTabSz="915018" eaLnBrk="0" hangingPunct="0">
              <a:defRPr sz="2400">
                <a:solidFill>
                  <a:schemeClr val="tx1"/>
                </a:solidFill>
                <a:latin typeface="Comic Sans MS" charset="0"/>
                <a:ea typeface="ＭＳ Ｐゴシック" charset="0"/>
              </a:defRPr>
            </a:lvl2pPr>
            <a:lvl3pPr marL="1124255" indent="-224851" defTabSz="915018" eaLnBrk="0" hangingPunct="0">
              <a:defRPr sz="2400">
                <a:solidFill>
                  <a:schemeClr val="tx1"/>
                </a:solidFill>
                <a:latin typeface="Comic Sans MS" charset="0"/>
                <a:ea typeface="ＭＳ Ｐゴシック" charset="0"/>
              </a:defRPr>
            </a:lvl3pPr>
            <a:lvl4pPr marL="1573957" indent="-224851" defTabSz="915018" eaLnBrk="0" hangingPunct="0">
              <a:defRPr sz="2400">
                <a:solidFill>
                  <a:schemeClr val="tx1"/>
                </a:solidFill>
                <a:latin typeface="Comic Sans MS" charset="0"/>
                <a:ea typeface="ＭＳ Ｐゴシック" charset="0"/>
              </a:defRPr>
            </a:lvl4pPr>
            <a:lvl5pPr marL="2023659" indent="-224851" defTabSz="915018" eaLnBrk="0" hangingPunct="0">
              <a:defRPr sz="2400">
                <a:solidFill>
                  <a:schemeClr val="tx1"/>
                </a:solidFill>
                <a:latin typeface="Comic Sans MS" charset="0"/>
                <a:ea typeface="ＭＳ Ｐゴシック" charset="0"/>
              </a:defRPr>
            </a:lvl5pPr>
            <a:lvl6pPr marL="2473361" indent="-224851" defTabSz="915018" eaLnBrk="0" fontAlgn="base" hangingPunct="0">
              <a:spcBef>
                <a:spcPct val="0"/>
              </a:spcBef>
              <a:spcAft>
                <a:spcPct val="0"/>
              </a:spcAft>
              <a:defRPr sz="2400">
                <a:solidFill>
                  <a:schemeClr val="tx1"/>
                </a:solidFill>
                <a:latin typeface="Comic Sans MS" charset="0"/>
                <a:ea typeface="ＭＳ Ｐゴシック" charset="0"/>
              </a:defRPr>
            </a:lvl6pPr>
            <a:lvl7pPr marL="2923062" indent="-224851" defTabSz="915018" eaLnBrk="0" fontAlgn="base" hangingPunct="0">
              <a:spcBef>
                <a:spcPct val="0"/>
              </a:spcBef>
              <a:spcAft>
                <a:spcPct val="0"/>
              </a:spcAft>
              <a:defRPr sz="2400">
                <a:solidFill>
                  <a:schemeClr val="tx1"/>
                </a:solidFill>
                <a:latin typeface="Comic Sans MS" charset="0"/>
                <a:ea typeface="ＭＳ Ｐゴシック" charset="0"/>
              </a:defRPr>
            </a:lvl7pPr>
            <a:lvl8pPr marL="3372764" indent="-224851" defTabSz="915018" eaLnBrk="0" fontAlgn="base" hangingPunct="0">
              <a:spcBef>
                <a:spcPct val="0"/>
              </a:spcBef>
              <a:spcAft>
                <a:spcPct val="0"/>
              </a:spcAft>
              <a:defRPr sz="2400">
                <a:solidFill>
                  <a:schemeClr val="tx1"/>
                </a:solidFill>
                <a:latin typeface="Comic Sans MS" charset="0"/>
                <a:ea typeface="ＭＳ Ｐゴシック" charset="0"/>
              </a:defRPr>
            </a:lvl8pPr>
            <a:lvl9pPr marL="3822466" indent="-224851" defTabSz="915018"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C5C4354B-E4F5-0E44-8A97-C4BE44F34477}" type="slidenum">
              <a:rPr lang="en-US" sz="1200">
                <a:latin typeface="Arial" charset="0"/>
              </a:rPr>
              <a:pPr eaLnBrk="1" hangingPunct="1"/>
              <a:t>31</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6CDE18-F194-E84C-A757-1A2275AD69A2}" type="datetime1">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D09A9-3490-DF48-B74E-80C0D2B46C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3FCE2-AA56-1C4A-9A56-3CC40FA15D82}" type="datetime1">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D09A9-3490-DF48-B74E-80C0D2B46C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FA5E0-BBA1-9E48-8031-FD241C1E586B}" type="datetime1">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D09A9-3490-DF48-B74E-80C0D2B46C0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457200" y="1600200"/>
            <a:ext cx="4038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quarter" idx="2"/>
          </p:nvPr>
        </p:nvSpPr>
        <p:spPr>
          <a:xfrm>
            <a:off x="4648200" y="1600200"/>
            <a:ext cx="4038600" cy="21859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Content Placeholder 4"/>
          <p:cNvSpPr>
            <a:spLocks noGrp="1"/>
          </p:cNvSpPr>
          <p:nvPr>
            <p:ph sz="quarter" idx="3"/>
          </p:nvPr>
        </p:nvSpPr>
        <p:spPr>
          <a:xfrm>
            <a:off x="4648200" y="3938588"/>
            <a:ext cx="4038600" cy="21875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fld id="{12E67DD8-F88D-694F-B756-F788A9A2A24A}" type="datetime1">
              <a:rPr lang="en-US" altLang="zh-CN" smtClean="0"/>
              <a:t>7/26/17</a:t>
            </a:fld>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512B35BB-0C7C-A040-9E5D-6A519C2B098C}" type="slidenum">
              <a:rPr lang="en-US" altLang="zh-CN"/>
              <a:pPr>
                <a:defRPr/>
              </a:pPr>
              <a:t>‹#›</a:t>
            </a:fld>
            <a:endParaRPr lang="en-US" altLang="zh-CN"/>
          </a:p>
        </p:txBody>
      </p:sp>
    </p:spTree>
    <p:extLst>
      <p:ext uri="{BB962C8B-B14F-4D97-AF65-F5344CB8AC3E}">
        <p14:creationId xmlns:p14="http://schemas.microsoft.com/office/powerpoint/2010/main" val="1918879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13598853"/>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55A0D-2724-2C4A-B216-5999521B1FB1}" type="datetime1">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D09A9-3490-DF48-B74E-80C0D2B46C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AC8425-93E9-D34E-9084-F9C7338D7F88}" type="datetime1">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D09A9-3490-DF48-B74E-80C0D2B46C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0510EA-57E6-B842-8FB2-CFFDD5467045}" type="datetime1">
              <a:rPr lang="en-US" smtClean="0"/>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D09A9-3490-DF48-B74E-80C0D2B46C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08130E-31F7-7445-A19C-A52F548F3BBE}" type="datetime1">
              <a:rPr lang="en-US" smtClean="0"/>
              <a:t>7/26/17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6D09A9-3490-DF48-B74E-80C0D2B46C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E44486-34D4-544D-BF1D-E2FD2E269BA3}" type="datetime1">
              <a:rPr lang="en-US" smtClean="0"/>
              <a:t>7/26/17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D09A9-3490-DF48-B74E-80C0D2B46C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49511-9739-6940-AA51-F84FE2D0C59E}" type="datetime1">
              <a:rPr lang="en-US" smtClean="0"/>
              <a:t>7/26/17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6D09A9-3490-DF48-B74E-80C0D2B46C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E233A4-3968-1141-BBC3-1B4CFDE8F496}" type="datetime1">
              <a:rPr lang="en-US" smtClean="0"/>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D09A9-3490-DF48-B74E-80C0D2B46C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8633A-2860-CB47-A520-B8959F3642C1}" type="datetime1">
              <a:rPr lang="en-US" smtClean="0"/>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D09A9-3490-DF48-B74E-80C0D2B46C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61E29-11FD-244F-AA85-5C16937516B1}" type="datetime1">
              <a:rPr lang="en-US" smtClean="0"/>
              <a:t>7/26/17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D09A9-3490-DF48-B74E-80C0D2B46C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6" r:id="rId13"/>
    <p:sldLayoutId id="2147483677"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2.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7.png"/><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image" Target="../media/image8.png"/><Relationship Id="rId7" Type="http://schemas.openxmlformats.org/officeDocument/2006/relationships/oleObject" Target="../embeddings/oleObject2.bin"/><Relationship Id="rId8" Type="http://schemas.openxmlformats.org/officeDocument/2006/relationships/image" Target="../media/image4.emf"/><Relationship Id="rId9" Type="http://schemas.openxmlformats.org/officeDocument/2006/relationships/oleObject" Target="../embeddings/oleObject3.bin"/><Relationship Id="rId10"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7.emf"/></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6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6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6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emf"/><Relationship Id="rId3" Type="http://schemas.openxmlformats.org/officeDocument/2006/relationships/image" Target="../media/image6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emf"/><Relationship Id="rId3" Type="http://schemas.openxmlformats.org/officeDocument/2006/relationships/image" Target="../media/image6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emf"/></Relationships>
</file>

<file path=ppt/slides/_rels/slide3.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12.emf"/><Relationship Id="rId6" Type="http://schemas.openxmlformats.org/officeDocument/2006/relationships/image" Target="../media/image13.png"/><Relationship Id="rId7" Type="http://schemas.openxmlformats.org/officeDocument/2006/relationships/image" Target="../media/image14.emf"/><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emf"/><Relationship Id="rId3" Type="http://schemas.openxmlformats.org/officeDocument/2006/relationships/image" Target="../media/image7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4.emf"/><Relationship Id="rId5" Type="http://schemas.openxmlformats.org/officeDocument/2006/relationships/oleObject" Target="../embeddings/oleObject6.bin"/><Relationship Id="rId6" Type="http://schemas.openxmlformats.org/officeDocument/2006/relationships/image" Target="../media/image25.emf"/><Relationship Id="rId7" Type="http://schemas.openxmlformats.org/officeDocument/2006/relationships/image" Target="../media/image26.png"/><Relationship Id="rId8" Type="http://schemas.openxmlformats.org/officeDocument/2006/relationships/image" Target="../media/image27.jpe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oleObject" Target="../embeddings/oleObject7.bin"/><Relationship Id="rId6" Type="http://schemas.openxmlformats.org/officeDocument/2006/relationships/image" Target="../media/image29.wmf"/><Relationship Id="rId7" Type="http://schemas.openxmlformats.org/officeDocument/2006/relationships/image" Target="../media/image32.png"/><Relationship Id="rId8" Type="http://schemas.openxmlformats.org/officeDocument/2006/relationships/image" Target="../media/image33.jpe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oleObject" Target="../embeddings/oleObject8.bin"/><Relationship Id="rId7" Type="http://schemas.openxmlformats.org/officeDocument/2006/relationships/image" Target="../media/image34.wmf"/><Relationship Id="rId8" Type="http://schemas.openxmlformats.org/officeDocument/2006/relationships/image" Target="../media/image38.jpe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92258" y="257330"/>
            <a:ext cx="8229600" cy="1143000"/>
          </a:xfrm>
        </p:spPr>
        <p:txBody>
          <a:bodyPr>
            <a:noAutofit/>
          </a:bodyPr>
          <a:lstStyle/>
          <a:p>
            <a:r>
              <a:rPr lang="en-US" sz="4000" b="1" i="1" dirty="0" smtClean="0">
                <a:solidFill>
                  <a:srgbClr val="800000"/>
                </a:solidFill>
                <a:latin typeface="Times New Roman"/>
                <a:cs typeface="Times New Roman"/>
              </a:rPr>
              <a:t>Latest on the Proton Charge Radius from the </a:t>
            </a:r>
            <a:r>
              <a:rPr lang="en-US" sz="4000" b="1" i="1" dirty="0" err="1" smtClean="0">
                <a:solidFill>
                  <a:srgbClr val="800000"/>
                </a:solidFill>
                <a:latin typeface="Times New Roman"/>
                <a:cs typeface="Times New Roman"/>
              </a:rPr>
              <a:t>PRad</a:t>
            </a:r>
            <a:r>
              <a:rPr lang="en-US" sz="4000" b="1" i="1" dirty="0" smtClean="0">
                <a:solidFill>
                  <a:srgbClr val="800000"/>
                </a:solidFill>
                <a:latin typeface="Times New Roman"/>
                <a:cs typeface="Times New Roman"/>
              </a:rPr>
              <a:t> Experiment</a:t>
            </a:r>
            <a:endParaRPr lang="en-US" sz="4000" b="1" i="1" dirty="0" smtClean="0">
              <a:solidFill>
                <a:srgbClr val="800000"/>
              </a:solidFill>
              <a:latin typeface="Times New Roman"/>
              <a:ea typeface="ＭＳ Ｐゴシック" pitchFamily="-111" charset="-128"/>
              <a:cs typeface="Times New Roman"/>
            </a:endParaRPr>
          </a:p>
        </p:txBody>
      </p:sp>
      <p:sp>
        <p:nvSpPr>
          <p:cNvPr id="16387" name="Content Placeholder 2"/>
          <p:cNvSpPr>
            <a:spLocks noGrp="1"/>
          </p:cNvSpPr>
          <p:nvPr>
            <p:ph idx="1"/>
          </p:nvPr>
        </p:nvSpPr>
        <p:spPr>
          <a:xfrm>
            <a:off x="457200" y="1154991"/>
            <a:ext cx="8229600" cy="4525962"/>
          </a:xfrm>
        </p:spPr>
        <p:txBody>
          <a:bodyPr>
            <a:normAutofit/>
          </a:bodyPr>
          <a:lstStyle/>
          <a:p>
            <a:pPr>
              <a:buNone/>
            </a:pPr>
            <a:endParaRPr lang="en-US" dirty="0" smtClean="0">
              <a:latin typeface="Times New Roman" pitchFamily="-111" charset="0"/>
              <a:ea typeface="ＭＳ Ｐゴシック" pitchFamily="-111" charset="-128"/>
              <a:cs typeface="ＭＳ Ｐゴシック" pitchFamily="-111" charset="-128"/>
            </a:endParaRPr>
          </a:p>
          <a:p>
            <a:pPr marL="0" indent="0">
              <a:buNone/>
            </a:pPr>
            <a:r>
              <a:rPr lang="en-US" dirty="0" smtClean="0">
                <a:ea typeface="ＭＳ Ｐゴシック" pitchFamily="-111" charset="-128"/>
                <a:cs typeface="ＭＳ Ｐゴシック" pitchFamily="-111" charset="-128"/>
              </a:rPr>
              <a:t>     </a:t>
            </a:r>
          </a:p>
          <a:p>
            <a:pPr marL="0" indent="0">
              <a:buNone/>
            </a:pPr>
            <a:r>
              <a:rPr lang="en-US" dirty="0">
                <a:ea typeface="ＭＳ Ｐゴシック" pitchFamily="-111" charset="-128"/>
                <a:cs typeface="ＭＳ Ｐゴシック" pitchFamily="-111" charset="-128"/>
              </a:rPr>
              <a:t>	</a:t>
            </a:r>
            <a:r>
              <a:rPr lang="en-US" dirty="0" smtClean="0">
                <a:ea typeface="ＭＳ Ｐゴシック" pitchFamily="-111" charset="-128"/>
                <a:cs typeface="ＭＳ Ｐゴシック" pitchFamily="-111" charset="-128"/>
              </a:rPr>
              <a:t>		</a:t>
            </a:r>
            <a:r>
              <a:rPr lang="en-US" altLang="zh-CN" sz="3600" b="1" i="1" dirty="0" smtClean="0">
                <a:solidFill>
                  <a:schemeClr val="tx2"/>
                </a:solidFill>
                <a:latin typeface="Times New Roman"/>
                <a:ea typeface="SimSun" pitchFamily="2" charset="-122"/>
                <a:cs typeface="SimSun" pitchFamily="2" charset="-122"/>
              </a:rPr>
              <a:t>					</a:t>
            </a:r>
            <a:r>
              <a:rPr lang="en-US" altLang="zh-CN" sz="3600" b="1" i="1" dirty="0" smtClean="0">
                <a:solidFill>
                  <a:schemeClr val="tx2"/>
                </a:solidFill>
                <a:ea typeface="SimSun" pitchFamily="2" charset="-122"/>
                <a:cs typeface="SimSun" pitchFamily="2" charset="-122"/>
              </a:rPr>
              <a:t>							</a:t>
            </a:r>
          </a:p>
          <a:p>
            <a:pPr eaLnBrk="1" hangingPunct="1">
              <a:buFont typeface="Arial" pitchFamily="-111" charset="0"/>
              <a:buNone/>
            </a:pPr>
            <a:r>
              <a:rPr lang="en-US" altLang="zh-CN" sz="3600" b="1" i="1" dirty="0" smtClean="0">
                <a:solidFill>
                  <a:schemeClr val="tx2"/>
                </a:solidFill>
                <a:ea typeface="SimSun" pitchFamily="2" charset="-122"/>
                <a:cs typeface="SimSun" pitchFamily="2" charset="-122"/>
              </a:rPr>
              <a:t>						         </a:t>
            </a:r>
            <a:r>
              <a:rPr lang="en-US" altLang="zh-CN" sz="3100" b="1" i="1" dirty="0" smtClean="0">
                <a:latin typeface="Times New Roman"/>
                <a:ea typeface="SimSun" pitchFamily="2" charset="-122"/>
                <a:cs typeface="SimSun" pitchFamily="2" charset="-122"/>
              </a:rPr>
              <a:t>Haiyan Gao</a:t>
            </a:r>
          </a:p>
          <a:p>
            <a:pPr eaLnBrk="1" hangingPunct="1">
              <a:buFont typeface="Arial" pitchFamily="-111" charset="0"/>
              <a:buNone/>
            </a:pPr>
            <a:r>
              <a:rPr lang="en-US" altLang="zh-CN" sz="3100" b="1" i="1" dirty="0" smtClean="0">
                <a:latin typeface="Times New Roman"/>
                <a:ea typeface="SimSun" pitchFamily="2" charset="-122"/>
                <a:cs typeface="SimSun" pitchFamily="2" charset="-122"/>
              </a:rPr>
              <a:t>              Duke University and Duke </a:t>
            </a:r>
            <a:r>
              <a:rPr lang="en-US" altLang="zh-CN" sz="3100" b="1" i="1" dirty="0" err="1" smtClean="0">
                <a:latin typeface="Times New Roman"/>
                <a:ea typeface="SimSun" pitchFamily="2" charset="-122"/>
                <a:cs typeface="SimSun" pitchFamily="2" charset="-122"/>
              </a:rPr>
              <a:t>Kunshan</a:t>
            </a:r>
            <a:r>
              <a:rPr lang="en-US" altLang="zh-CN" sz="3100" b="1" i="1" dirty="0" smtClean="0">
                <a:latin typeface="Times New Roman"/>
                <a:ea typeface="SimSun" pitchFamily="2" charset="-122"/>
                <a:cs typeface="SimSun" pitchFamily="2" charset="-122"/>
              </a:rPr>
              <a:t>      							University </a:t>
            </a:r>
          </a:p>
          <a:p>
            <a:pPr eaLnBrk="1" hangingPunct="1">
              <a:buFont typeface="Arial" pitchFamily="-111" charset="0"/>
              <a:buNone/>
            </a:pPr>
            <a:r>
              <a:rPr lang="en-US" altLang="zh-CN" b="1" i="1" dirty="0" smtClean="0">
                <a:solidFill>
                  <a:schemeClr val="tx2"/>
                </a:solidFill>
                <a:latin typeface="Times New Roman"/>
                <a:ea typeface="SimSun" pitchFamily="2" charset="-122"/>
                <a:cs typeface="SimSun" pitchFamily="2" charset="-122"/>
              </a:rPr>
              <a:t>                                  	  </a:t>
            </a:r>
          </a:p>
          <a:p>
            <a:pPr eaLnBrk="1" hangingPunct="1">
              <a:buFont typeface="Arial" pitchFamily="-111" charset="0"/>
              <a:buNone/>
            </a:pPr>
            <a:endParaRPr lang="en-US" altLang="zh-CN" sz="3600" b="1" i="1" dirty="0" smtClean="0">
              <a:solidFill>
                <a:srgbClr val="FF2822"/>
              </a:solidFill>
              <a:ea typeface="SimSun" pitchFamily="2" charset="-122"/>
              <a:cs typeface="SimSun" pitchFamily="2" charset="-122"/>
            </a:endParaRPr>
          </a:p>
          <a:p>
            <a:endParaRPr lang="en-US" dirty="0" smtClean="0">
              <a:ea typeface="ＭＳ Ｐゴシック" pitchFamily="-111" charset="-128"/>
              <a:cs typeface="ＭＳ Ｐゴシック" pitchFamily="-111" charset="-128"/>
            </a:endParaRPr>
          </a:p>
        </p:txBody>
      </p:sp>
      <p:sp>
        <p:nvSpPr>
          <p:cNvPr id="16388" name="Slide Number Placeholder 3"/>
          <p:cNvSpPr>
            <a:spLocks noGrp="1"/>
          </p:cNvSpPr>
          <p:nvPr>
            <p:ph type="sldNum" sz="quarter" idx="12"/>
          </p:nvPr>
        </p:nvSpPr>
        <p:spPr bwMode="auto">
          <a:noFill/>
          <a:ln>
            <a:miter lim="800000"/>
            <a:headEnd/>
            <a:tailEnd/>
          </a:ln>
        </p:spPr>
        <p:txBody>
          <a:bodyPr/>
          <a:lstStyle/>
          <a:p>
            <a:fld id="{983C0340-365A-B442-9B57-CDD6450B9885}" type="slidenum">
              <a:rPr lang="en-US" smtClean="0">
                <a:latin typeface="Times" pitchFamily="-111" charset="0"/>
              </a:rPr>
              <a:pPr/>
              <a:t>1</a:t>
            </a:fld>
            <a:endParaRPr lang="en-US" dirty="0" smtClean="0">
              <a:latin typeface="Times" pitchFamily="-111" charset="0"/>
            </a:endParaRPr>
          </a:p>
        </p:txBody>
      </p:sp>
      <p:pic>
        <p:nvPicPr>
          <p:cNvPr id="16389" name="Picture 9" descr="120px-Duke_University_Logo.svg.png"/>
          <p:cNvPicPr>
            <a:picLocks noChangeAspect="1"/>
          </p:cNvPicPr>
          <p:nvPr/>
        </p:nvPicPr>
        <p:blipFill>
          <a:blip r:embed="rId2"/>
          <a:srcRect/>
          <a:stretch>
            <a:fillRect/>
          </a:stretch>
        </p:blipFill>
        <p:spPr bwMode="auto">
          <a:xfrm>
            <a:off x="506413" y="5723453"/>
            <a:ext cx="2084387" cy="920750"/>
          </a:xfrm>
          <a:prstGeom prst="rect">
            <a:avLst/>
          </a:prstGeom>
          <a:noFill/>
          <a:ln w="9525">
            <a:noFill/>
            <a:miter lim="800000"/>
            <a:headEnd/>
            <a:tailEnd/>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720077" y="5596089"/>
            <a:ext cx="2543387" cy="965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Distler 3.jpg"/>
          <p:cNvPicPr>
            <a:picLocks noChangeAspect="1"/>
          </p:cNvPicPr>
          <p:nvPr/>
        </p:nvPicPr>
        <p:blipFill>
          <a:blip r:embed="rId2">
            <a:extLst>
              <a:ext uri="{28A0092B-C50C-407E-A947-70E740481C1C}">
                <a14:useLocalDpi xmlns:a14="http://schemas.microsoft.com/office/drawing/2010/main" val="0"/>
              </a:ext>
            </a:extLst>
          </a:blip>
          <a:srcRect l="5952" t="10580" r="5952" b="5290"/>
          <a:stretch>
            <a:fillRect/>
          </a:stretch>
        </p:blipFill>
        <p:spPr bwMode="auto">
          <a:xfrm>
            <a:off x="984730" y="598487"/>
            <a:ext cx="7545766" cy="540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ChangeArrowheads="1"/>
          </p:cNvSpPr>
          <p:nvPr/>
        </p:nvSpPr>
        <p:spPr bwMode="auto">
          <a:xfrm>
            <a:off x="1066800" y="174625"/>
            <a:ext cx="7848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i="1" dirty="0" err="1">
                <a:solidFill>
                  <a:srgbClr val="800000"/>
                </a:solidFill>
                <a:latin typeface="Times New Roman" charset="0"/>
              </a:rPr>
              <a:t>Muonic</a:t>
            </a:r>
            <a:r>
              <a:rPr lang="en-US" altLang="zh-CN" sz="2800" b="1" i="1" dirty="0">
                <a:solidFill>
                  <a:srgbClr val="800000"/>
                </a:solidFill>
                <a:latin typeface="Times New Roman" charset="0"/>
              </a:rPr>
              <a:t> hydrogen Lamb shift </a:t>
            </a:r>
            <a:r>
              <a:rPr lang="en-US" altLang="zh-CN" sz="2800" b="1" i="1" dirty="0" smtClean="0">
                <a:solidFill>
                  <a:srgbClr val="800000"/>
                </a:solidFill>
                <a:latin typeface="Times New Roman" charset="0"/>
              </a:rPr>
              <a:t>at PSI (2010, 2013)</a:t>
            </a:r>
            <a:r>
              <a:rPr lang="en-US" altLang="zh-CN" dirty="0">
                <a:solidFill>
                  <a:srgbClr val="800000"/>
                </a:solidFill>
              </a:rPr>
              <a:t/>
            </a:r>
            <a:br>
              <a:rPr lang="en-US" altLang="zh-CN" dirty="0">
                <a:solidFill>
                  <a:srgbClr val="800000"/>
                </a:solidFill>
              </a:rPr>
            </a:br>
            <a:endParaRPr lang="en-US" dirty="0">
              <a:solidFill>
                <a:srgbClr val="800000"/>
              </a:solidFill>
            </a:endParaRPr>
          </a:p>
        </p:txBody>
      </p:sp>
      <p:sp>
        <p:nvSpPr>
          <p:cNvPr id="33796" name="Rectangle 3"/>
          <p:cNvSpPr>
            <a:spLocks noChangeArrowheads="1"/>
          </p:cNvSpPr>
          <p:nvPr/>
        </p:nvSpPr>
        <p:spPr bwMode="auto">
          <a:xfrm>
            <a:off x="142634" y="5998375"/>
            <a:ext cx="8387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a:solidFill>
                  <a:srgbClr val="00B050"/>
                </a:solidFill>
              </a:rPr>
              <a:t>2010: new value is </a:t>
            </a:r>
            <a:r>
              <a:rPr lang="en-US" altLang="zh-CN" dirty="0" err="1">
                <a:solidFill>
                  <a:srgbClr val="00B050"/>
                </a:solidFill>
              </a:rPr>
              <a:t>r</a:t>
            </a:r>
            <a:r>
              <a:rPr lang="en-US" altLang="zh-CN" baseline="-25000" dirty="0" err="1">
                <a:solidFill>
                  <a:srgbClr val="00B050"/>
                </a:solidFill>
              </a:rPr>
              <a:t>p</a:t>
            </a:r>
            <a:r>
              <a:rPr lang="en-US" altLang="zh-CN" dirty="0">
                <a:solidFill>
                  <a:srgbClr val="00B050"/>
                </a:solidFill>
              </a:rPr>
              <a:t> = 0.84184(67) </a:t>
            </a:r>
            <a:r>
              <a:rPr lang="en-US" altLang="zh-CN" dirty="0" err="1" smtClean="0">
                <a:solidFill>
                  <a:srgbClr val="00B050"/>
                </a:solidFill>
              </a:rPr>
              <a:t>fm</a:t>
            </a:r>
            <a:endParaRPr lang="en-US" altLang="zh-CN" dirty="0" smtClean="0">
              <a:solidFill>
                <a:srgbClr val="00B050"/>
              </a:solidFill>
            </a:endParaRPr>
          </a:p>
          <a:p>
            <a:r>
              <a:rPr lang="en-US" altLang="zh-CN" dirty="0" smtClean="0">
                <a:solidFill>
                  <a:srgbClr val="00B050"/>
                </a:solidFill>
              </a:rPr>
              <a:t> </a:t>
            </a:r>
            <a:endParaRPr lang="en-US" dirty="0"/>
          </a:p>
        </p:txBody>
      </p:sp>
      <p:sp>
        <p:nvSpPr>
          <p:cNvPr id="337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C3681B9E-C89F-2F4D-9E86-7A0C6996724B}" type="slidenum">
              <a:rPr lang="zh-CN" altLang="en-US" sz="1400">
                <a:ea typeface="宋体" charset="0"/>
                <a:cs typeface="宋体" charset="0"/>
              </a:rPr>
              <a:pPr/>
              <a:t>10</a:t>
            </a:fld>
            <a:endParaRPr lang="en-US" altLang="zh-CN" sz="1400" dirty="0">
              <a:ea typeface="宋体" charset="0"/>
              <a:cs typeface="宋体" charset="0"/>
            </a:endParaRPr>
          </a:p>
        </p:txBody>
      </p:sp>
    </p:spTree>
    <p:extLst>
      <p:ext uri="{BB962C8B-B14F-4D97-AF65-F5344CB8AC3E}">
        <p14:creationId xmlns:p14="http://schemas.microsoft.com/office/powerpoint/2010/main" val="37977556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Science2013Fig-1.jpg"/>
          <p:cNvPicPr>
            <a:picLocks noChangeAspect="1"/>
          </p:cNvPicPr>
          <p:nvPr/>
        </p:nvPicPr>
        <p:blipFill>
          <a:blip r:embed="rId2"/>
          <a:srcRect/>
          <a:stretch>
            <a:fillRect/>
          </a:stretch>
        </p:blipFill>
        <p:spPr bwMode="auto">
          <a:xfrm>
            <a:off x="1600200" y="1041399"/>
            <a:ext cx="5663401" cy="5464685"/>
          </a:xfrm>
          <a:prstGeom prst="rect">
            <a:avLst/>
          </a:prstGeom>
          <a:noFill/>
          <a:ln w="9525">
            <a:noFill/>
            <a:miter lim="800000"/>
            <a:headEnd/>
            <a:tailEnd/>
          </a:ln>
        </p:spPr>
      </p:pic>
      <p:sp>
        <p:nvSpPr>
          <p:cNvPr id="45059" name="TextBox 2"/>
          <p:cNvSpPr txBox="1">
            <a:spLocks noChangeArrowheads="1"/>
          </p:cNvSpPr>
          <p:nvPr/>
        </p:nvSpPr>
        <p:spPr bwMode="auto">
          <a:xfrm>
            <a:off x="381000" y="152400"/>
            <a:ext cx="8212021" cy="646331"/>
          </a:xfrm>
          <a:prstGeom prst="rect">
            <a:avLst/>
          </a:prstGeom>
          <a:noFill/>
          <a:ln w="9525">
            <a:noFill/>
            <a:miter lim="800000"/>
            <a:headEnd/>
            <a:tailEnd/>
          </a:ln>
        </p:spPr>
        <p:txBody>
          <a:bodyPr wrap="none">
            <a:prstTxWarp prst="textNoShape">
              <a:avLst/>
            </a:prstTxWarp>
            <a:spAutoFit/>
          </a:bodyPr>
          <a:lstStyle/>
          <a:p>
            <a:r>
              <a:rPr lang="en-US" sz="3600" b="1" i="1" dirty="0">
                <a:solidFill>
                  <a:srgbClr val="660066"/>
                </a:solidFill>
                <a:latin typeface="Times New Roman"/>
              </a:rPr>
              <a:t>New PSI results reported in Science 2013</a:t>
            </a:r>
          </a:p>
        </p:txBody>
      </p:sp>
      <p:sp>
        <p:nvSpPr>
          <p:cNvPr id="2" name="Rectangle 1"/>
          <p:cNvSpPr/>
          <p:nvPr/>
        </p:nvSpPr>
        <p:spPr>
          <a:xfrm>
            <a:off x="797557" y="6488668"/>
            <a:ext cx="8068600" cy="369332"/>
          </a:xfrm>
          <a:prstGeom prst="rect">
            <a:avLst/>
          </a:prstGeom>
        </p:spPr>
        <p:txBody>
          <a:bodyPr wrap="square">
            <a:spAutoFit/>
          </a:bodyPr>
          <a:lstStyle/>
          <a:p>
            <a:r>
              <a:rPr lang="en-US" altLang="zh-CN" dirty="0">
                <a:solidFill>
                  <a:srgbClr val="000000"/>
                </a:solidFill>
              </a:rPr>
              <a:t>2013: </a:t>
            </a:r>
            <a:r>
              <a:rPr lang="en-US" altLang="zh-CN" dirty="0" err="1">
                <a:solidFill>
                  <a:srgbClr val="000000"/>
                </a:solidFill>
              </a:rPr>
              <a:t>r</a:t>
            </a:r>
            <a:r>
              <a:rPr lang="en-US" altLang="zh-CN" baseline="-25000" dirty="0" err="1">
                <a:solidFill>
                  <a:srgbClr val="000000"/>
                </a:solidFill>
              </a:rPr>
              <a:t>p</a:t>
            </a:r>
            <a:r>
              <a:rPr lang="en-US" altLang="zh-CN" dirty="0">
                <a:solidFill>
                  <a:srgbClr val="000000"/>
                </a:solidFill>
              </a:rPr>
              <a:t> </a:t>
            </a:r>
            <a:r>
              <a:rPr lang="en-US" altLang="zh-CN" dirty="0"/>
              <a:t>= 0.84087(39) </a:t>
            </a:r>
            <a:r>
              <a:rPr lang="en-US" altLang="zh-CN" dirty="0" err="1"/>
              <a:t>fm</a:t>
            </a:r>
            <a:r>
              <a:rPr lang="en-US" altLang="zh-CN" dirty="0"/>
              <a:t>, </a:t>
            </a:r>
            <a:r>
              <a:rPr lang="en-US" dirty="0"/>
              <a:t>A. </a:t>
            </a:r>
            <a:r>
              <a:rPr lang="en-US" dirty="0" err="1"/>
              <a:t>Antognini</a:t>
            </a:r>
            <a:r>
              <a:rPr lang="en-US" dirty="0"/>
              <a:t> </a:t>
            </a:r>
            <a:r>
              <a:rPr lang="en-US" i="1" dirty="0"/>
              <a:t>et al</a:t>
            </a:r>
            <a:r>
              <a:rPr lang="en-US" dirty="0"/>
              <a:t>., Science 339, 417 (2013) </a:t>
            </a:r>
          </a:p>
        </p:txBody>
      </p:sp>
    </p:spTree>
    <p:extLst>
      <p:ext uri="{BB962C8B-B14F-4D97-AF65-F5344CB8AC3E}">
        <p14:creationId xmlns:p14="http://schemas.microsoft.com/office/powerpoint/2010/main" val="10783885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515938" y="146050"/>
            <a:ext cx="8001000" cy="1458913"/>
          </a:xfrm>
          <a:extLst>
            <a:ext uri="{91240B29-F687-4f45-9708-019B960494DF}">
              <a14:hiddenLine xmlns:a14="http://schemas.microsoft.com/office/drawing/2010/main" w="9525">
                <a:solidFill>
                  <a:srgbClr val="000000"/>
                </a:solidFill>
                <a:miter lim="800000"/>
                <a:headEnd/>
                <a:tailEnd/>
              </a14:hiddenLine>
            </a:ext>
          </a:extLst>
        </p:spPr>
        <p:txBody>
          <a:bodyPr lIns="50800" tIns="50800" rIns="39200" bIns="50800" anchor="t"/>
          <a:lstStyle/>
          <a:p>
            <a:pPr eaLnBrk="1" hangingPunct="1">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200" b="1" i="1" dirty="0">
                <a:solidFill>
                  <a:srgbClr val="660066"/>
                </a:solidFill>
                <a:latin typeface="Times New Roman"/>
                <a:ea typeface="Verdana Bold" pitchFamily="-84" charset="0"/>
                <a:cs typeface="Verdana Bold" pitchFamily="-84" charset="0"/>
                <a:sym typeface="Verdana Bold" pitchFamily="-84" charset="0"/>
              </a:rPr>
              <a:t>Recent </a:t>
            </a:r>
            <a:r>
              <a:rPr lang="en-US" sz="3200" b="1" i="1" dirty="0" err="1">
                <a:solidFill>
                  <a:srgbClr val="660066"/>
                </a:solidFill>
                <a:latin typeface="Times New Roman"/>
                <a:ea typeface="Verdana Bold Italic" pitchFamily="-84" charset="0"/>
                <a:cs typeface="Verdana Bold Italic" pitchFamily="-84" charset="0"/>
                <a:sym typeface="Verdana Bold Italic" pitchFamily="-84" charset="0"/>
              </a:rPr>
              <a:t>ep</a:t>
            </a:r>
            <a:r>
              <a:rPr lang="en-US" sz="3200" b="1" i="1" dirty="0">
                <a:solidFill>
                  <a:srgbClr val="660066"/>
                </a:solidFill>
                <a:latin typeface="Times New Roman"/>
                <a:ea typeface="Verdana Bold" pitchFamily="-84" charset="0"/>
                <a:cs typeface="Verdana Bold" pitchFamily="-84" charset="0"/>
                <a:sym typeface="Verdana Bold" pitchFamily="-84" charset="0"/>
              </a:rPr>
              <a:t> Scattering Experiments</a:t>
            </a:r>
            <a:endParaRPr lang="en-US" sz="3200" b="1" i="1" dirty="0">
              <a:solidFill>
                <a:srgbClr val="660066"/>
              </a:solidFill>
              <a:latin typeface="Times New Roman"/>
              <a:sym typeface="Verdana Bold" pitchFamily="-84" charset="0"/>
            </a:endParaRPr>
          </a:p>
        </p:txBody>
      </p:sp>
      <p:sp>
        <p:nvSpPr>
          <p:cNvPr id="34821" name="Rectangle 5"/>
          <p:cNvSpPr>
            <a:spLocks/>
          </p:cNvSpPr>
          <p:nvPr/>
        </p:nvSpPr>
        <p:spPr bwMode="auto">
          <a:xfrm>
            <a:off x="1630363" y="3708400"/>
            <a:ext cx="152400" cy="76200"/>
          </a:xfrm>
          <a:prstGeom prst="rect">
            <a:avLst/>
          </a:prstGeom>
          <a:solidFill>
            <a:srgbClr val="FFFFFF"/>
          </a:solidFill>
          <a:ln w="9360">
            <a:solidFill>
              <a:srgbClr val="FFFFFF"/>
            </a:solidFill>
            <a:miter lim="800000"/>
            <a:headEnd/>
            <a:tailEnd/>
          </a:ln>
        </p:spPr>
        <p:txBody>
          <a:bodyPr lIns="0" tIns="0" rIns="0" bIns="0">
            <a:prstTxWarp prst="textNoShape">
              <a:avLst/>
            </a:prstTxWarp>
          </a:bodyPr>
          <a:lstStyle/>
          <a:p>
            <a:endParaRPr lang="en-US"/>
          </a:p>
        </p:txBody>
      </p:sp>
      <p:sp>
        <p:nvSpPr>
          <p:cNvPr id="34822" name="Rectangle 6"/>
          <p:cNvSpPr>
            <a:spLocks/>
          </p:cNvSpPr>
          <p:nvPr/>
        </p:nvSpPr>
        <p:spPr bwMode="auto">
          <a:xfrm>
            <a:off x="1630363" y="3529013"/>
            <a:ext cx="152400" cy="76200"/>
          </a:xfrm>
          <a:prstGeom prst="rect">
            <a:avLst/>
          </a:prstGeom>
          <a:solidFill>
            <a:srgbClr val="FFFFFF"/>
          </a:solidFill>
          <a:ln w="9360">
            <a:solidFill>
              <a:srgbClr val="FFFFFF"/>
            </a:solidFill>
            <a:miter lim="800000"/>
            <a:headEnd/>
            <a:tailEnd/>
          </a:ln>
        </p:spPr>
        <p:txBody>
          <a:bodyPr lIns="0" tIns="0" rIns="0" bIns="0">
            <a:prstTxWarp prst="textNoShape">
              <a:avLst/>
            </a:prstTxWarp>
          </a:bodyPr>
          <a:lstStyle/>
          <a:p>
            <a:endParaRPr lang="en-US"/>
          </a:p>
        </p:txBody>
      </p:sp>
      <p:sp>
        <p:nvSpPr>
          <p:cNvPr id="34823" name="Rectangle 7"/>
          <p:cNvSpPr>
            <a:spLocks/>
          </p:cNvSpPr>
          <p:nvPr/>
        </p:nvSpPr>
        <p:spPr bwMode="auto">
          <a:xfrm>
            <a:off x="427038" y="4070350"/>
            <a:ext cx="3975100" cy="1701800"/>
          </a:xfrm>
          <a:prstGeom prst="rect">
            <a:avLst/>
          </a:prstGeom>
          <a:noFill/>
          <a:ln w="12700">
            <a:noFill/>
            <a:miter lim="800000"/>
            <a:headEnd/>
            <a:tailEnd/>
          </a:ln>
        </p:spPr>
        <p:txBody>
          <a:bodyPr lIns="0" tIns="0" rIns="39200" bIns="0">
            <a:prstTxWarp prst="textNoShape">
              <a:avLst/>
            </a:prstTxWarp>
          </a:bodyPr>
          <a:lstStyle/>
          <a:p>
            <a:pPr marL="323850" indent="-284163">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 pos="9639300" algn="l"/>
              </a:tabLst>
            </a:pPr>
            <a:r>
              <a:rPr lang="en-US" dirty="0">
                <a:solidFill>
                  <a:schemeClr val="tx1"/>
                </a:solidFill>
                <a:latin typeface="Arial Narrow Bold" pitchFamily="-112" charset="0"/>
                <a:ea typeface="ＭＳ Ｐゴシック" pitchFamily="-112" charset="-128"/>
                <a:sym typeface="Arial Narrow Bold" pitchFamily="-112" charset="0"/>
              </a:rPr>
              <a:t>– Large amount of overlapping data sets</a:t>
            </a:r>
          </a:p>
          <a:p>
            <a:pPr marL="323850" indent="-284163">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 pos="9639300" algn="l"/>
              </a:tabLst>
            </a:pPr>
            <a:r>
              <a:rPr lang="en-US" dirty="0">
                <a:solidFill>
                  <a:schemeClr val="tx1"/>
                </a:solidFill>
                <a:latin typeface="Arial Narrow Bold" pitchFamily="-112" charset="0"/>
                <a:ea typeface="ＭＳ Ｐゴシック" pitchFamily="-112" charset="-128"/>
                <a:sym typeface="Arial Narrow Bold" pitchFamily="-112" charset="0"/>
              </a:rPr>
              <a:t>– Statistical error  ≤ 0.2%</a:t>
            </a:r>
          </a:p>
          <a:p>
            <a:pPr marL="323850" indent="-284163">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 pos="9639300" algn="l"/>
              </a:tabLst>
            </a:pPr>
            <a:r>
              <a:rPr lang="en-US" dirty="0">
                <a:solidFill>
                  <a:schemeClr val="tx1"/>
                </a:solidFill>
                <a:latin typeface="Arial Narrow Bold" pitchFamily="-112" charset="0"/>
                <a:ea typeface="ＭＳ Ｐゴシック" pitchFamily="-112" charset="-128"/>
                <a:sym typeface="Arial Narrow Bold" pitchFamily="-112" charset="0"/>
              </a:rPr>
              <a:t>– Luminosity monitoring with spectrometer</a:t>
            </a:r>
          </a:p>
          <a:p>
            <a:pPr marL="323850" indent="-284163">
              <a:buClr>
                <a:srgbClr val="FF0066"/>
              </a:buClr>
              <a:buSzPct val="120000"/>
              <a:buFont typeface="Wingdings" pitchFamily="-112" charset="2"/>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 pos="9639300" algn="l"/>
              </a:tabLst>
            </a:pPr>
            <a:r>
              <a:rPr lang="en-US" dirty="0">
                <a:solidFill>
                  <a:srgbClr val="C00000"/>
                </a:solidFill>
                <a:latin typeface="Arial Narrow Bold" pitchFamily="-112" charset="0"/>
                <a:ea typeface="ＭＳ Ｐゴシック" pitchFamily="-112" charset="-128"/>
                <a:sym typeface="Arial Narrow Bold" pitchFamily="-112" charset="0"/>
              </a:rPr>
              <a:t>Q</a:t>
            </a:r>
            <a:r>
              <a:rPr lang="en-US" baseline="30000" dirty="0">
                <a:solidFill>
                  <a:srgbClr val="C00000"/>
                </a:solidFill>
                <a:latin typeface="Arial Narrow Bold" pitchFamily="-112" charset="0"/>
                <a:ea typeface="ＭＳ Ｐゴシック" pitchFamily="-112" charset="-128"/>
                <a:sym typeface="Arial Narrow Bold" pitchFamily="-112" charset="0"/>
              </a:rPr>
              <a:t>2</a:t>
            </a:r>
            <a:r>
              <a:rPr lang="en-US" dirty="0">
                <a:solidFill>
                  <a:srgbClr val="C00000"/>
                </a:solidFill>
                <a:latin typeface="Arial Narrow Bold" pitchFamily="-112" charset="0"/>
                <a:ea typeface="ＭＳ Ｐゴシック" pitchFamily="-112" charset="-128"/>
                <a:sym typeface="Arial Narrow Bold" pitchFamily="-112" charset="0"/>
              </a:rPr>
              <a:t> = 0.004 – 1.0 (GeV/c)</a:t>
            </a:r>
            <a:r>
              <a:rPr lang="en-US" baseline="30000" dirty="0">
                <a:solidFill>
                  <a:srgbClr val="C00000"/>
                </a:solidFill>
                <a:latin typeface="Arial Narrow Bold" pitchFamily="-112" charset="0"/>
                <a:ea typeface="ＭＳ Ｐゴシック" pitchFamily="-112" charset="-128"/>
                <a:sym typeface="Arial Narrow Bold" pitchFamily="-112" charset="0"/>
              </a:rPr>
              <a:t>2</a:t>
            </a:r>
            <a:r>
              <a:rPr lang="en-US" dirty="0">
                <a:solidFill>
                  <a:srgbClr val="C00000"/>
                </a:solidFill>
                <a:latin typeface="Arial Narrow Bold" pitchFamily="-112" charset="0"/>
                <a:ea typeface="ＭＳ Ｐゴシック" pitchFamily="-112" charset="-128"/>
                <a:sym typeface="Arial Narrow Bold" pitchFamily="-112" charset="0"/>
              </a:rPr>
              <a:t> </a:t>
            </a:r>
          </a:p>
          <a:p>
            <a:pPr marL="323850" indent="-284163">
              <a:lnSpc>
                <a:spcPct val="83000"/>
              </a:lnSpc>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 pos="9639300" algn="l"/>
              </a:tabLst>
            </a:pPr>
            <a:r>
              <a:rPr lang="en-US" sz="1600" dirty="0">
                <a:solidFill>
                  <a:srgbClr val="C00000"/>
                </a:solidFill>
                <a:latin typeface="Arial Narrow Bold" pitchFamily="-112" charset="0"/>
                <a:ea typeface="ＭＳ Ｐゴシック" pitchFamily="-112" charset="-128"/>
                <a:sym typeface="Arial Narrow Bold" pitchFamily="-112" charset="0"/>
              </a:rPr>
              <a:t>result:</a:t>
            </a:r>
            <a:r>
              <a:rPr lang="en-US" dirty="0">
                <a:solidFill>
                  <a:srgbClr val="C00000"/>
                </a:solidFill>
                <a:latin typeface="Arial Narrow Bold" pitchFamily="-112" charset="0"/>
                <a:ea typeface="ＭＳ Ｐゴシック" pitchFamily="-112" charset="-128"/>
                <a:sym typeface="Arial Narrow Bold" pitchFamily="-112" charset="0"/>
              </a:rPr>
              <a:t> </a:t>
            </a:r>
            <a:r>
              <a:rPr lang="en-US" dirty="0" err="1">
                <a:solidFill>
                  <a:srgbClr val="C00000"/>
                </a:solidFill>
                <a:latin typeface="Arial Narrow Bold" pitchFamily="-112" charset="0"/>
                <a:ea typeface="ＭＳ Ｐゴシック" pitchFamily="-112" charset="-128"/>
                <a:sym typeface="Arial Narrow Bold" pitchFamily="-112" charset="0"/>
              </a:rPr>
              <a:t>r</a:t>
            </a:r>
            <a:r>
              <a:rPr lang="en-US" baseline="-25000" dirty="0" err="1">
                <a:solidFill>
                  <a:srgbClr val="C00000"/>
                </a:solidFill>
                <a:latin typeface="Arial Narrow Bold Italic" pitchFamily="-112" charset="0"/>
                <a:ea typeface="ＭＳ Ｐゴシック" pitchFamily="-112" charset="-128"/>
                <a:sym typeface="Arial Narrow Bold Italic" pitchFamily="-112" charset="0"/>
              </a:rPr>
              <a:t>p</a:t>
            </a:r>
            <a:r>
              <a:rPr lang="en-US" baseline="-25000" dirty="0">
                <a:solidFill>
                  <a:srgbClr val="C00000"/>
                </a:solidFill>
                <a:latin typeface="Arial Narrow Bold" pitchFamily="-112" charset="0"/>
                <a:ea typeface="ＭＳ Ｐゴシック" pitchFamily="-112" charset="-128"/>
                <a:sym typeface="Arial Narrow Bold" pitchFamily="-112" charset="0"/>
              </a:rPr>
              <a:t> </a:t>
            </a:r>
            <a:r>
              <a:rPr lang="en-US" dirty="0">
                <a:solidFill>
                  <a:srgbClr val="C00000"/>
                </a:solidFill>
                <a:latin typeface="Arial Narrow Bold" pitchFamily="-112" charset="0"/>
                <a:ea typeface="ＭＳ Ｐゴシック" pitchFamily="-112" charset="-128"/>
                <a:sym typeface="Arial Narrow Bold" pitchFamily="-112" charset="0"/>
              </a:rPr>
              <a:t>=0.879(5)</a:t>
            </a:r>
            <a:r>
              <a:rPr lang="en-US" baseline="-25000" dirty="0">
                <a:solidFill>
                  <a:srgbClr val="C00000"/>
                </a:solidFill>
                <a:latin typeface="Arial Narrow" pitchFamily="-112" charset="0"/>
                <a:ea typeface="ＭＳ Ｐゴシック" pitchFamily="-112" charset="-128"/>
                <a:sym typeface="Arial Narrow" pitchFamily="-112" charset="0"/>
              </a:rPr>
              <a:t>stat</a:t>
            </a:r>
            <a:r>
              <a:rPr lang="en-US" dirty="0">
                <a:solidFill>
                  <a:srgbClr val="C00000"/>
                </a:solidFill>
                <a:latin typeface="Arial Narrow Bold" pitchFamily="-112" charset="0"/>
                <a:ea typeface="ＭＳ Ｐゴシック" pitchFamily="-112" charset="-128"/>
                <a:sym typeface="Arial Narrow Bold" pitchFamily="-112" charset="0"/>
              </a:rPr>
              <a:t>(4)</a:t>
            </a:r>
            <a:r>
              <a:rPr lang="en-US" baseline="-25000" dirty="0">
                <a:solidFill>
                  <a:srgbClr val="C00000"/>
                </a:solidFill>
                <a:latin typeface="Arial Narrow" pitchFamily="-112" charset="0"/>
                <a:ea typeface="ＭＳ Ｐゴシック" pitchFamily="-112" charset="-128"/>
                <a:sym typeface="Arial Narrow" pitchFamily="-112" charset="0"/>
              </a:rPr>
              <a:t>sys</a:t>
            </a:r>
            <a:r>
              <a:rPr lang="en-US" dirty="0">
                <a:solidFill>
                  <a:srgbClr val="C00000"/>
                </a:solidFill>
                <a:latin typeface="Arial Narrow Bold" pitchFamily="-112" charset="0"/>
                <a:ea typeface="ＭＳ Ｐゴシック" pitchFamily="-112" charset="-128"/>
                <a:sym typeface="Arial Narrow Bold" pitchFamily="-112" charset="0"/>
              </a:rPr>
              <a:t>(2)</a:t>
            </a:r>
            <a:r>
              <a:rPr lang="en-US" baseline="-25000" dirty="0">
                <a:solidFill>
                  <a:srgbClr val="C00000"/>
                </a:solidFill>
                <a:latin typeface="Arial Narrow" pitchFamily="-112" charset="0"/>
                <a:ea typeface="ＭＳ Ｐゴシック" pitchFamily="-112" charset="-128"/>
                <a:sym typeface="Arial Narrow" pitchFamily="-112" charset="0"/>
              </a:rPr>
              <a:t>mod</a:t>
            </a:r>
            <a:r>
              <a:rPr lang="en-US" dirty="0">
                <a:solidFill>
                  <a:srgbClr val="C00000"/>
                </a:solidFill>
                <a:latin typeface="Arial Narrow Bold" pitchFamily="-112" charset="0"/>
                <a:ea typeface="ＭＳ Ｐゴシック" pitchFamily="-112" charset="-128"/>
                <a:sym typeface="Arial Narrow Bold" pitchFamily="-112" charset="0"/>
              </a:rPr>
              <a:t>(4)</a:t>
            </a:r>
            <a:r>
              <a:rPr lang="en-US" baseline="-25000" dirty="0">
                <a:solidFill>
                  <a:srgbClr val="C00000"/>
                </a:solidFill>
                <a:latin typeface="Arial Narrow" pitchFamily="-112" charset="0"/>
                <a:ea typeface="ＭＳ Ｐゴシック" pitchFamily="-112" charset="-128"/>
                <a:sym typeface="Arial Narrow" pitchFamily="-112" charset="0"/>
              </a:rPr>
              <a:t>group</a:t>
            </a:r>
          </a:p>
        </p:txBody>
      </p:sp>
      <p:pic>
        <p:nvPicPr>
          <p:cNvPr id="34824"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75" y="898239"/>
            <a:ext cx="3255963" cy="3005138"/>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pic>
        <p:nvPicPr>
          <p:cNvPr id="34825"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503" y="1468203"/>
            <a:ext cx="4570412" cy="3833195"/>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
        <p:nvSpPr>
          <p:cNvPr id="34826" name="Rectangle 10"/>
          <p:cNvSpPr>
            <a:spLocks/>
          </p:cNvSpPr>
          <p:nvPr/>
        </p:nvSpPr>
        <p:spPr bwMode="auto">
          <a:xfrm>
            <a:off x="7950200" y="6526213"/>
            <a:ext cx="1052513" cy="304800"/>
          </a:xfrm>
          <a:prstGeom prst="rect">
            <a:avLst/>
          </a:prstGeom>
          <a:noFill/>
          <a:ln w="12700">
            <a:noFill/>
            <a:miter lim="800000"/>
            <a:headEnd/>
            <a:tailEnd/>
          </a:ln>
        </p:spPr>
        <p:txBody>
          <a:bodyPr wrap="none" lIns="0" tIns="0" rIns="39200" bIns="0">
            <a:prstTxWarp prst="textNoShape">
              <a:avLst/>
            </a:prstTxWarp>
            <a:spAutoFit/>
          </a:bodyPr>
          <a:lstStyle/>
          <a:p>
            <a:pPr marL="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400">
                <a:solidFill>
                  <a:schemeClr val="tx1"/>
                </a:solidFill>
                <a:latin typeface="Arial Narrow Bold" pitchFamily="-112" charset="0"/>
                <a:ea typeface="ＭＳ Ｐゴシック" pitchFamily="-112" charset="-128"/>
                <a:sym typeface="Arial Narrow Bold" pitchFamily="-112" charset="0"/>
              </a:rPr>
              <a:t>(J. Bernauer)</a:t>
            </a:r>
          </a:p>
        </p:txBody>
      </p:sp>
      <p:sp>
        <p:nvSpPr>
          <p:cNvPr id="34827" name="Rectangle 11"/>
          <p:cNvSpPr>
            <a:spLocks/>
          </p:cNvSpPr>
          <p:nvPr/>
        </p:nvSpPr>
        <p:spPr bwMode="auto">
          <a:xfrm>
            <a:off x="1160463" y="5967413"/>
            <a:ext cx="2703512" cy="317500"/>
          </a:xfrm>
          <a:prstGeom prst="rect">
            <a:avLst/>
          </a:prstGeom>
          <a:noFill/>
          <a:ln w="12700">
            <a:noFill/>
            <a:miter lim="800000"/>
            <a:headEnd/>
            <a:tailEnd/>
          </a:ln>
        </p:spPr>
        <p:txBody>
          <a:bodyPr wrap="none" lIns="0" tIns="0" rIns="39200" bIns="0">
            <a:prstTxWarp prst="textNoShape">
              <a:avLst/>
            </a:prstTxWarp>
            <a:spAutoFit/>
          </a:bodyPr>
          <a:lstStyle/>
          <a:p>
            <a:pPr marL="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500">
                <a:solidFill>
                  <a:schemeClr val="tx1"/>
                </a:solidFill>
                <a:latin typeface="Arial Narrow Bold" pitchFamily="-112" charset="0"/>
                <a:ea typeface="ＭＳ Ｐゴシック" pitchFamily="-112" charset="-128"/>
                <a:sym typeface="Arial Narrow Bold" pitchFamily="-112" charset="0"/>
              </a:rPr>
              <a:t>J. Bernauer, PRL 105,242001, 2010</a:t>
            </a:r>
          </a:p>
        </p:txBody>
      </p:sp>
      <p:sp>
        <p:nvSpPr>
          <p:cNvPr id="34828" name="Rectangle 12"/>
          <p:cNvSpPr>
            <a:spLocks/>
          </p:cNvSpPr>
          <p:nvPr/>
        </p:nvSpPr>
        <p:spPr bwMode="auto">
          <a:xfrm>
            <a:off x="4402138" y="5932488"/>
            <a:ext cx="4114800" cy="368300"/>
          </a:xfrm>
          <a:prstGeom prst="rect">
            <a:avLst/>
          </a:prstGeom>
          <a:noFill/>
          <a:ln w="12700">
            <a:noFill/>
            <a:miter lim="800000"/>
            <a:headEnd/>
            <a:tailEnd/>
          </a:ln>
        </p:spPr>
        <p:txBody>
          <a:bodyPr lIns="0" tIns="0" rIns="39200" bIns="0">
            <a:prstTxWarp prst="textNoShape">
              <a:avLst/>
            </a:prstTxWarp>
          </a:bodyPr>
          <a:lstStyle/>
          <a:p>
            <a:pPr marL="381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 pos="9639300" algn="l"/>
              </a:tabLst>
            </a:pPr>
            <a:r>
              <a:rPr lang="en-US">
                <a:solidFill>
                  <a:srgbClr val="C00000"/>
                </a:solidFill>
                <a:latin typeface="Arial Narrow Bold" pitchFamily="-112" charset="0"/>
                <a:ea typeface="ＭＳ Ｐゴシック" pitchFamily="-112" charset="-128"/>
                <a:sym typeface="Arial Narrow Bold" pitchFamily="-112" charset="0"/>
              </a:rPr>
              <a:t>5-7</a:t>
            </a:r>
            <a:r>
              <a:rPr lang="en-US">
                <a:solidFill>
                  <a:srgbClr val="C00000"/>
                </a:solidFill>
                <a:latin typeface="Arial Bold" pitchFamily="-112" charset="0"/>
                <a:ea typeface="ＭＳ Ｐゴシック" pitchFamily="-112" charset="-128"/>
                <a:sym typeface="Arial Bold" pitchFamily="-112" charset="0"/>
              </a:rPr>
              <a:t>σ</a:t>
            </a:r>
            <a:r>
              <a:rPr lang="en-US">
                <a:solidFill>
                  <a:srgbClr val="C00000"/>
                </a:solidFill>
                <a:latin typeface="Arial Narrow Bold" pitchFamily="-112" charset="0"/>
                <a:ea typeface="ＭＳ Ｐゴシック" pitchFamily="-112" charset="-128"/>
                <a:sym typeface="Arial Narrow Bold" pitchFamily="-112" charset="0"/>
              </a:rPr>
              <a:t>  higher than muonic hydrogen result !</a:t>
            </a:r>
          </a:p>
        </p:txBody>
      </p:sp>
      <p:sp>
        <p:nvSpPr>
          <p:cNvPr id="34829" name="Rectangle 13"/>
          <p:cNvSpPr>
            <a:spLocks/>
          </p:cNvSpPr>
          <p:nvPr/>
        </p:nvSpPr>
        <p:spPr bwMode="auto">
          <a:xfrm>
            <a:off x="4633913" y="898239"/>
            <a:ext cx="4368800" cy="444500"/>
          </a:xfrm>
          <a:prstGeom prst="rect">
            <a:avLst/>
          </a:prstGeom>
          <a:noFill/>
          <a:ln w="12700">
            <a:noFill/>
            <a:miter lim="800000"/>
            <a:headEnd/>
            <a:tailEnd/>
          </a:ln>
        </p:spPr>
        <p:txBody>
          <a:bodyPr lIns="0" tIns="0" rIns="40639" bIns="0">
            <a:prstTxWarp prst="textNoShape">
              <a:avLst/>
            </a:prstTxWarp>
          </a:bodyPr>
          <a:lstStyle/>
          <a:p>
            <a:pPr marL="39688"/>
            <a:r>
              <a:rPr lang="en-US" sz="2400" dirty="0">
                <a:solidFill>
                  <a:schemeClr val="tx1"/>
                </a:solidFill>
                <a:latin typeface="Arial Bold" pitchFamily="-112" charset="0"/>
                <a:ea typeface="ＭＳ Ｐゴシック" pitchFamily="-112" charset="-128"/>
                <a:sym typeface="Arial Bold" pitchFamily="-112" charset="0"/>
              </a:rPr>
              <a:t>Measurements @ Mainz</a:t>
            </a:r>
          </a:p>
        </p:txBody>
      </p:sp>
    </p:spTree>
    <p:extLst>
      <p:ext uri="{BB962C8B-B14F-4D97-AF65-F5344CB8AC3E}">
        <p14:creationId xmlns:p14="http://schemas.microsoft.com/office/powerpoint/2010/main" val="4317134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0" descr="hallover.pn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61914" y="686096"/>
            <a:ext cx="5204004" cy="3943050"/>
          </a:xfrm>
          <a:prstGeom prst="rect">
            <a:avLst/>
          </a:prstGeom>
          <a:noFill/>
          <a:ln w="9525">
            <a:noFill/>
            <a:miter lim="800000"/>
            <a:headEnd/>
            <a:tailEnd/>
          </a:ln>
        </p:spPr>
      </p:pic>
      <p:sp>
        <p:nvSpPr>
          <p:cNvPr id="19460" name="Text Box 4"/>
          <p:cNvSpPr txBox="1">
            <a:spLocks noChangeArrowheads="1"/>
          </p:cNvSpPr>
          <p:nvPr/>
        </p:nvSpPr>
        <p:spPr bwMode="auto">
          <a:xfrm>
            <a:off x="61913" y="39469"/>
            <a:ext cx="8211636" cy="584776"/>
          </a:xfrm>
          <a:prstGeom prst="rect">
            <a:avLst/>
          </a:prstGeom>
          <a:noFill/>
          <a:ln w="9525" algn="ctr">
            <a:noFill/>
            <a:miter lim="800000"/>
            <a:headEnd/>
            <a:tailEnd/>
          </a:ln>
        </p:spPr>
        <p:txBody>
          <a:bodyPr wrap="none">
            <a:spAutoFit/>
          </a:bodyPr>
          <a:lstStyle/>
          <a:p>
            <a:pPr>
              <a:defRPr/>
            </a:pPr>
            <a:r>
              <a:rPr lang="en-US" altLang="zh-CN" sz="3200" b="1" i="1" dirty="0" err="1" smtClean="0">
                <a:solidFill>
                  <a:srgbClr val="660066"/>
                </a:solidFill>
                <a:latin typeface="Times New Roman" pitchFamily="18" charset="0"/>
                <a:ea typeface="宋体" charset="-122"/>
                <a:cs typeface="Times New Roman" pitchFamily="18" charset="0"/>
              </a:rPr>
              <a:t>JLab</a:t>
            </a:r>
            <a:r>
              <a:rPr lang="en-US" altLang="zh-CN" sz="3200" b="1" i="1" dirty="0" smtClean="0">
                <a:solidFill>
                  <a:srgbClr val="660066"/>
                </a:solidFill>
                <a:latin typeface="Times New Roman" pitchFamily="18" charset="0"/>
                <a:ea typeface="宋体" charset="-122"/>
                <a:cs typeface="Times New Roman" pitchFamily="18" charset="0"/>
              </a:rPr>
              <a:t> Recoil Proton Polarization Experimental</a:t>
            </a:r>
            <a:endParaRPr lang="en-US" altLang="zh-CN" sz="3200" b="1" i="1" dirty="0">
              <a:solidFill>
                <a:srgbClr val="660066"/>
              </a:solidFill>
              <a:latin typeface="Times New Roman" pitchFamily="18" charset="0"/>
              <a:ea typeface="宋体" charset="-122"/>
              <a:cs typeface="Times New Roman" pitchFamily="18" charset="0"/>
            </a:endParaRPr>
          </a:p>
        </p:txBody>
      </p:sp>
      <p:sp>
        <p:nvSpPr>
          <p:cNvPr id="19461" name="Text Box 14"/>
          <p:cNvSpPr txBox="1">
            <a:spLocks noChangeArrowheads="1"/>
          </p:cNvSpPr>
          <p:nvPr/>
        </p:nvSpPr>
        <p:spPr bwMode="auto">
          <a:xfrm>
            <a:off x="838200" y="4343400"/>
            <a:ext cx="1524000" cy="584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lgn="ctr">
            <a:noFill/>
            <a:miter lim="800000"/>
            <a:headEnd/>
            <a:tailEnd/>
          </a:ln>
        </p:spPr>
        <p:txBody>
          <a:bodyPr>
            <a:prstTxWarp prst="textNoShape">
              <a:avLst/>
            </a:prstTxWarp>
            <a:spAutoFit/>
          </a:bodyPr>
          <a:lstStyle/>
          <a:p>
            <a:pPr>
              <a:defRPr/>
            </a:pPr>
            <a:r>
              <a:rPr lang="en-US" altLang="zh-CN" sz="1600">
                <a:latin typeface="Arial" charset="0"/>
                <a:ea typeface="宋体" charset="-122"/>
                <a:cs typeface="宋体" charset="-122"/>
              </a:rPr>
              <a:t>E</a:t>
            </a:r>
            <a:r>
              <a:rPr lang="en-US" altLang="zh-CN" sz="1600" baseline="-25000">
                <a:latin typeface="Arial" charset="0"/>
                <a:ea typeface="宋体" charset="-122"/>
                <a:cs typeface="宋体" charset="-122"/>
              </a:rPr>
              <a:t>e</a:t>
            </a:r>
            <a:r>
              <a:rPr lang="en-US" altLang="zh-CN" sz="1600">
                <a:latin typeface="Arial" charset="0"/>
                <a:ea typeface="宋体" charset="-122"/>
                <a:cs typeface="宋体" charset="-122"/>
              </a:rPr>
              <a:t>: 1.192GeV</a:t>
            </a:r>
          </a:p>
          <a:p>
            <a:pPr>
              <a:defRPr/>
            </a:pPr>
            <a:r>
              <a:rPr lang="en-US" altLang="zh-CN" sz="1600">
                <a:latin typeface="Arial" charset="0"/>
                <a:ea typeface="宋体" charset="-122"/>
                <a:cs typeface="宋体" charset="-122"/>
              </a:rPr>
              <a:t>P</a:t>
            </a:r>
            <a:r>
              <a:rPr lang="en-US" altLang="zh-CN" sz="1600" baseline="-25000">
                <a:latin typeface="Arial" charset="0"/>
                <a:ea typeface="宋体" charset="-122"/>
                <a:cs typeface="宋体" charset="-122"/>
              </a:rPr>
              <a:t>b</a:t>
            </a:r>
            <a:r>
              <a:rPr lang="en-US" altLang="zh-CN" sz="1600">
                <a:latin typeface="Arial" charset="0"/>
                <a:ea typeface="宋体" charset="-122"/>
                <a:cs typeface="宋体" charset="-122"/>
              </a:rPr>
              <a:t>: ~</a:t>
            </a:r>
            <a:r>
              <a:rPr lang="en-US" altLang="zh-CN" sz="1600">
                <a:solidFill>
                  <a:srgbClr val="00B050"/>
                </a:solidFill>
                <a:latin typeface="Arial" charset="0"/>
                <a:ea typeface="宋体" charset="-122"/>
                <a:cs typeface="宋体" charset="-122"/>
              </a:rPr>
              <a:t>83</a:t>
            </a:r>
            <a:r>
              <a:rPr lang="en-US" altLang="zh-CN" sz="1600">
                <a:latin typeface="Arial" charset="0"/>
                <a:ea typeface="宋体" charset="-122"/>
                <a:cs typeface="宋体" charset="-122"/>
              </a:rPr>
              <a:t>%</a:t>
            </a:r>
          </a:p>
        </p:txBody>
      </p:sp>
      <p:sp>
        <p:nvSpPr>
          <p:cNvPr id="48133" name="Text Box 17"/>
          <p:cNvSpPr txBox="1">
            <a:spLocks noChangeArrowheads="1"/>
          </p:cNvSpPr>
          <p:nvPr/>
        </p:nvSpPr>
        <p:spPr bwMode="auto">
          <a:xfrm>
            <a:off x="2853589" y="4627367"/>
            <a:ext cx="1041400" cy="396875"/>
          </a:xfrm>
          <a:prstGeom prst="rect">
            <a:avLst/>
          </a:prstGeom>
          <a:noFill/>
          <a:ln w="9525">
            <a:noFill/>
            <a:miter lim="800000"/>
            <a:headEnd/>
            <a:tailEnd/>
          </a:ln>
        </p:spPr>
        <p:txBody>
          <a:bodyPr wrap="none">
            <a:prstTxWarp prst="textNoShape">
              <a:avLst/>
            </a:prstTxWarp>
            <a:spAutoFit/>
          </a:bodyPr>
          <a:lstStyle/>
          <a:p>
            <a:r>
              <a:rPr lang="en-US" altLang="zh-CN" u="sng" dirty="0" err="1">
                <a:solidFill>
                  <a:schemeClr val="accent1"/>
                </a:solidFill>
              </a:rPr>
              <a:t>BigBite</a:t>
            </a:r>
            <a:endParaRPr lang="en-US" altLang="zh-CN" u="sng" dirty="0">
              <a:solidFill>
                <a:schemeClr val="accent1"/>
              </a:solidFill>
            </a:endParaRPr>
          </a:p>
        </p:txBody>
      </p:sp>
      <p:sp>
        <p:nvSpPr>
          <p:cNvPr id="19484" name="TextBox 32"/>
          <p:cNvSpPr txBox="1">
            <a:spLocks noChangeArrowheads="1"/>
          </p:cNvSpPr>
          <p:nvPr/>
        </p:nvSpPr>
        <p:spPr bwMode="auto">
          <a:xfrm>
            <a:off x="5791200" y="886121"/>
            <a:ext cx="2514600" cy="2062163"/>
          </a:xfrm>
          <a:prstGeom prst="rect">
            <a:avLst/>
          </a:prstGeom>
          <a:solidFill>
            <a:schemeClr val="accent2">
              <a:lumMod val="40000"/>
              <a:lumOff val="60000"/>
            </a:schemeClr>
          </a:solidFill>
          <a:ln w="9525">
            <a:noFill/>
            <a:miter lim="800000"/>
            <a:headEnd/>
            <a:tailEnd/>
          </a:ln>
        </p:spPr>
        <p:txBody>
          <a:bodyPr>
            <a:prstTxWarp prst="textNoShape">
              <a:avLst/>
            </a:prstTxWarp>
            <a:spAutoFit/>
          </a:bodyPr>
          <a:lstStyle/>
          <a:p>
            <a:pPr>
              <a:buFont typeface="Arial" charset="0"/>
              <a:buChar char="•"/>
              <a:defRPr/>
            </a:pPr>
            <a:r>
              <a:rPr lang="en-US" altLang="zh-CN" sz="1600" dirty="0">
                <a:latin typeface="Times New Roman" charset="0"/>
                <a:ea typeface="宋体" charset="-122"/>
                <a:cs typeface="Times New Roman" charset="0"/>
              </a:rPr>
              <a:t> Δp/p0: ± 4.5% ,</a:t>
            </a:r>
          </a:p>
          <a:p>
            <a:pPr>
              <a:buFont typeface="Arial" charset="0"/>
              <a:buChar char="•"/>
              <a:defRPr/>
            </a:pPr>
            <a:r>
              <a:rPr lang="en-US" altLang="zh-CN" sz="1600" dirty="0">
                <a:latin typeface="Times New Roman" charset="0"/>
                <a:ea typeface="宋体" charset="-122"/>
                <a:cs typeface="Times New Roman" charset="0"/>
              </a:rPr>
              <a:t> out-of-plane: ± 60 </a:t>
            </a:r>
            <a:r>
              <a:rPr lang="en-US" altLang="zh-CN" sz="1600" dirty="0" err="1">
                <a:latin typeface="Times New Roman" charset="0"/>
                <a:ea typeface="宋体" charset="-122"/>
                <a:cs typeface="Times New Roman" charset="0"/>
              </a:rPr>
              <a:t>mrad</a:t>
            </a:r>
            <a:endParaRPr lang="en-US" altLang="zh-CN" sz="1600" dirty="0">
              <a:latin typeface="Times New Roman" charset="0"/>
              <a:ea typeface="宋体" charset="-122"/>
              <a:cs typeface="Times New Roman" charset="0"/>
            </a:endParaRPr>
          </a:p>
          <a:p>
            <a:pPr>
              <a:buFont typeface="Arial" charset="0"/>
              <a:buChar char="•"/>
              <a:defRPr/>
            </a:pPr>
            <a:r>
              <a:rPr lang="en-US" altLang="zh-CN" sz="1600" dirty="0">
                <a:latin typeface="Times New Roman" charset="0"/>
                <a:ea typeface="宋体" charset="-122"/>
                <a:cs typeface="Times New Roman" charset="0"/>
              </a:rPr>
              <a:t> in-plane: ± 30 </a:t>
            </a:r>
            <a:r>
              <a:rPr lang="en-US" altLang="zh-CN" sz="1600" dirty="0" err="1">
                <a:latin typeface="Times New Roman" charset="0"/>
                <a:ea typeface="宋体" charset="-122"/>
                <a:cs typeface="Times New Roman" charset="0"/>
              </a:rPr>
              <a:t>mrad</a:t>
            </a:r>
            <a:endParaRPr lang="en-US" altLang="zh-CN" sz="1600" dirty="0">
              <a:latin typeface="Times New Roman" charset="0"/>
              <a:ea typeface="宋体" charset="-122"/>
              <a:cs typeface="Times New Roman" charset="0"/>
            </a:endParaRPr>
          </a:p>
          <a:p>
            <a:pPr>
              <a:buFont typeface="Arial" charset="0"/>
              <a:buChar char="•"/>
              <a:defRPr/>
            </a:pPr>
            <a:r>
              <a:rPr lang="en-US" altLang="zh-CN" sz="1600" dirty="0">
                <a:latin typeface="Times New Roman" charset="0"/>
                <a:ea typeface="宋体" charset="-122"/>
                <a:cs typeface="Times New Roman" charset="0"/>
              </a:rPr>
              <a:t> </a:t>
            </a:r>
            <a:r>
              <a:rPr lang="el-GR" altLang="zh-CN" sz="1600" dirty="0">
                <a:latin typeface="Times New Roman" charset="0"/>
                <a:ea typeface="宋体" charset="-122"/>
                <a:cs typeface="Times New Roman" charset="0"/>
              </a:rPr>
              <a:t>ΔΩ</a:t>
            </a:r>
            <a:r>
              <a:rPr lang="en-US" altLang="zh-CN" sz="1600" dirty="0">
                <a:latin typeface="Times New Roman" charset="0"/>
                <a:ea typeface="宋体" charset="-122"/>
                <a:cs typeface="Times New Roman" charset="0"/>
              </a:rPr>
              <a:t>: 6.7msr</a:t>
            </a:r>
          </a:p>
          <a:p>
            <a:pPr>
              <a:buFont typeface="Arial" charset="0"/>
              <a:buChar char="•"/>
              <a:defRPr/>
            </a:pPr>
            <a:r>
              <a:rPr lang="en-US" altLang="zh-CN" sz="1600" dirty="0">
                <a:latin typeface="Times New Roman" charset="0"/>
                <a:ea typeface="宋体" charset="-122"/>
                <a:cs typeface="Times New Roman" charset="0"/>
              </a:rPr>
              <a:t> QQDQ</a:t>
            </a:r>
          </a:p>
          <a:p>
            <a:pPr>
              <a:buFont typeface="Arial" charset="0"/>
              <a:buChar char="•"/>
              <a:defRPr/>
            </a:pPr>
            <a:r>
              <a:rPr lang="en-US" altLang="zh-CN" sz="1600" dirty="0">
                <a:latin typeface="Times New Roman" charset="0"/>
                <a:ea typeface="宋体" charset="-122"/>
                <a:cs typeface="Times New Roman" charset="0"/>
              </a:rPr>
              <a:t> Dipole bending angle 45</a:t>
            </a:r>
            <a:r>
              <a:rPr lang="en-US" altLang="zh-CN" sz="1600" baseline="30000" dirty="0">
                <a:latin typeface="Times New Roman" charset="0"/>
                <a:ea typeface="宋体" charset="-122"/>
                <a:cs typeface="Times New Roman" charset="0"/>
              </a:rPr>
              <a:t>o</a:t>
            </a:r>
            <a:endParaRPr lang="en-US" altLang="zh-CN" sz="1600" dirty="0">
              <a:latin typeface="Times New Roman" charset="0"/>
              <a:ea typeface="宋体" charset="-122"/>
              <a:cs typeface="Times New Roman" charset="0"/>
            </a:endParaRPr>
          </a:p>
          <a:p>
            <a:pPr>
              <a:buFont typeface="Arial" charset="0"/>
              <a:buChar char="•"/>
              <a:defRPr/>
            </a:pPr>
            <a:r>
              <a:rPr lang="en-US" altLang="zh-CN" sz="1600" dirty="0">
                <a:latin typeface="Times New Roman" charset="0"/>
                <a:ea typeface="宋体" charset="-122"/>
                <a:cs typeface="Times New Roman" charset="0"/>
              </a:rPr>
              <a:t> </a:t>
            </a:r>
            <a:r>
              <a:rPr lang="en-US" altLang="zh-CN" sz="1600" dirty="0">
                <a:solidFill>
                  <a:srgbClr val="00B050"/>
                </a:solidFill>
                <a:latin typeface="Times New Roman" charset="0"/>
                <a:ea typeface="宋体" charset="-122"/>
                <a:cs typeface="Times New Roman" charset="0"/>
              </a:rPr>
              <a:t>VDC+FPP </a:t>
            </a:r>
          </a:p>
          <a:p>
            <a:pPr>
              <a:buFont typeface="Arial" charset="0"/>
              <a:buChar char="•"/>
              <a:defRPr/>
            </a:pPr>
            <a:r>
              <a:rPr lang="en-US" altLang="zh-CN" sz="1600" dirty="0">
                <a:latin typeface="Times New Roman" charset="0"/>
                <a:ea typeface="宋体" charset="-122"/>
                <a:cs typeface="Times New Roman" charset="0"/>
              </a:rPr>
              <a:t> P</a:t>
            </a:r>
            <a:r>
              <a:rPr lang="en-US" altLang="zh-CN" sz="1600" baseline="-25000" dirty="0">
                <a:latin typeface="Times New Roman" charset="0"/>
                <a:ea typeface="宋体" charset="-122"/>
                <a:cs typeface="Times New Roman" charset="0"/>
              </a:rPr>
              <a:t>p </a:t>
            </a:r>
            <a:r>
              <a:rPr lang="en-US" altLang="zh-CN" sz="1600" dirty="0">
                <a:latin typeface="Times New Roman" charset="0"/>
                <a:ea typeface="宋体" charset="-122"/>
                <a:cs typeface="Times New Roman" charset="0"/>
              </a:rPr>
              <a:t>: 0.55 ~ 0.93 </a:t>
            </a:r>
            <a:r>
              <a:rPr lang="en-US" altLang="zh-CN" sz="1600" dirty="0" err="1">
                <a:latin typeface="Times New Roman" charset="0"/>
                <a:ea typeface="宋体" charset="-122"/>
                <a:cs typeface="Times New Roman" charset="0"/>
              </a:rPr>
              <a:t>GeV/c</a:t>
            </a:r>
            <a:endParaRPr lang="en-US" altLang="zh-CN" sz="1600" dirty="0">
              <a:latin typeface="Times New Roman" charset="0"/>
              <a:ea typeface="宋体" charset="-122"/>
              <a:cs typeface="Times New Roman" charset="0"/>
            </a:endParaRPr>
          </a:p>
        </p:txBody>
      </p:sp>
      <p:sp>
        <p:nvSpPr>
          <p:cNvPr id="48135" name="TextBox 34"/>
          <p:cNvSpPr txBox="1">
            <a:spLocks noChangeArrowheads="1"/>
          </p:cNvSpPr>
          <p:nvPr/>
        </p:nvSpPr>
        <p:spPr bwMode="auto">
          <a:xfrm>
            <a:off x="6503193" y="486071"/>
            <a:ext cx="862013" cy="400050"/>
          </a:xfrm>
          <a:prstGeom prst="rect">
            <a:avLst/>
          </a:prstGeom>
          <a:noFill/>
          <a:ln w="9525">
            <a:noFill/>
            <a:miter lim="800000"/>
            <a:headEnd/>
            <a:tailEnd/>
          </a:ln>
        </p:spPr>
        <p:txBody>
          <a:bodyPr wrap="none">
            <a:prstTxWarp prst="textNoShape">
              <a:avLst/>
            </a:prstTxWarp>
            <a:spAutoFit/>
          </a:bodyPr>
          <a:lstStyle/>
          <a:p>
            <a:r>
              <a:rPr lang="en-US" altLang="zh-CN" u="sng" dirty="0">
                <a:solidFill>
                  <a:srgbClr val="FF0000"/>
                </a:solidFill>
              </a:rPr>
              <a:t>LHRS</a:t>
            </a:r>
            <a:endParaRPr lang="zh-CN" altLang="en-US" u="sng" dirty="0">
              <a:solidFill>
                <a:srgbClr val="FF0000"/>
              </a:solidFill>
            </a:endParaRPr>
          </a:p>
        </p:txBody>
      </p:sp>
      <p:sp>
        <p:nvSpPr>
          <p:cNvPr id="19482" name="TextBox 35"/>
          <p:cNvSpPr txBox="1">
            <a:spLocks noChangeArrowheads="1"/>
          </p:cNvSpPr>
          <p:nvPr/>
        </p:nvSpPr>
        <p:spPr bwMode="auto">
          <a:xfrm>
            <a:off x="1965875" y="5186219"/>
            <a:ext cx="2590800" cy="1477963"/>
          </a:xfrm>
          <a:prstGeom prst="rect">
            <a:avLst/>
          </a:prstGeom>
          <a:solidFill>
            <a:schemeClr val="tx2">
              <a:lumMod val="40000"/>
              <a:lumOff val="60000"/>
            </a:schemeClr>
          </a:solidFill>
          <a:ln w="9525">
            <a:noFill/>
            <a:miter lim="800000"/>
            <a:headEnd/>
            <a:tailEnd/>
          </a:ln>
        </p:spPr>
        <p:txBody>
          <a:bodyPr>
            <a:prstTxWarp prst="textNoShape">
              <a:avLst/>
            </a:prstTxWarp>
            <a:spAutoFit/>
          </a:bodyPr>
          <a:lstStyle/>
          <a:p>
            <a:pPr>
              <a:buFont typeface="Arial" charset="0"/>
              <a:buChar char="•"/>
              <a:defRPr/>
            </a:pPr>
            <a:r>
              <a:rPr lang="en-US" altLang="zh-CN" sz="1800" dirty="0">
                <a:latin typeface="Times New Roman" charset="0"/>
                <a:ea typeface="宋体" charset="-122"/>
                <a:cs typeface="Times New Roman" charset="0"/>
              </a:rPr>
              <a:t> Non-focusing Dipole </a:t>
            </a:r>
          </a:p>
          <a:p>
            <a:pPr>
              <a:buFont typeface="Arial" charset="0"/>
              <a:buChar char="•"/>
              <a:defRPr/>
            </a:pPr>
            <a:r>
              <a:rPr lang="en-US" altLang="zh-CN" sz="1800" dirty="0">
                <a:latin typeface="Times New Roman" charset="0"/>
                <a:ea typeface="宋体" charset="-122"/>
                <a:cs typeface="Times New Roman" charset="0"/>
              </a:rPr>
              <a:t>Big acceptance. </a:t>
            </a:r>
          </a:p>
          <a:p>
            <a:pPr lvl="1">
              <a:buFont typeface="Arial" charset="0"/>
              <a:buChar char="•"/>
              <a:defRPr/>
            </a:pPr>
            <a:r>
              <a:rPr lang="en-US" altLang="zh-CN" sz="1800" dirty="0" err="1">
                <a:latin typeface="Times New Roman" charset="0"/>
                <a:ea typeface="宋体" charset="-122"/>
                <a:cs typeface="Times New Roman" charset="0"/>
              </a:rPr>
              <a:t>Δp</a:t>
            </a:r>
            <a:r>
              <a:rPr lang="en-US" altLang="zh-CN" sz="1800" dirty="0">
                <a:latin typeface="Times New Roman" charset="0"/>
                <a:ea typeface="宋体" charset="-122"/>
                <a:cs typeface="Times New Roman" charset="0"/>
              </a:rPr>
              <a:t>: 200-900MeV</a:t>
            </a:r>
          </a:p>
          <a:p>
            <a:pPr lvl="1">
              <a:buFont typeface="Arial" charset="0"/>
              <a:buChar char="•"/>
              <a:defRPr/>
            </a:pPr>
            <a:r>
              <a:rPr lang="en-US" altLang="zh-CN" sz="1800" dirty="0">
                <a:latin typeface="Times New Roman" charset="0"/>
                <a:ea typeface="宋体" charset="-122"/>
                <a:cs typeface="Times New Roman" charset="0"/>
              </a:rPr>
              <a:t> </a:t>
            </a:r>
            <a:r>
              <a:rPr lang="el-GR" altLang="zh-CN" sz="1800" dirty="0">
                <a:latin typeface="Times New Roman" charset="0"/>
                <a:ea typeface="宋体" charset="-122"/>
                <a:cs typeface="Times New Roman" charset="0"/>
              </a:rPr>
              <a:t>ΔΩ</a:t>
            </a:r>
            <a:r>
              <a:rPr lang="en-US" altLang="zh-CN" sz="1800" dirty="0">
                <a:latin typeface="Times New Roman" charset="0"/>
                <a:ea typeface="宋体" charset="-122"/>
                <a:cs typeface="Times New Roman" charset="0"/>
              </a:rPr>
              <a:t>: 96msr</a:t>
            </a:r>
          </a:p>
          <a:p>
            <a:pPr>
              <a:buFont typeface="Arial" charset="0"/>
              <a:buChar char="•"/>
              <a:defRPr/>
            </a:pPr>
            <a:r>
              <a:rPr lang="en-US" altLang="zh-CN" sz="1800" dirty="0">
                <a:latin typeface="Times New Roman" charset="0"/>
                <a:ea typeface="宋体" charset="-122"/>
                <a:cs typeface="Times New Roman" charset="0"/>
              </a:rPr>
              <a:t> PS + </a:t>
            </a:r>
            <a:r>
              <a:rPr lang="en-US" altLang="zh-CN" sz="1800" dirty="0" err="1">
                <a:latin typeface="Times New Roman" charset="0"/>
                <a:ea typeface="宋体" charset="-122"/>
                <a:cs typeface="Times New Roman" charset="0"/>
              </a:rPr>
              <a:t>Scint</a:t>
            </a:r>
            <a:r>
              <a:rPr lang="en-US" altLang="zh-CN" sz="1800" dirty="0">
                <a:latin typeface="Times New Roman" charset="0"/>
                <a:ea typeface="宋体" charset="-122"/>
                <a:cs typeface="Times New Roman" charset="0"/>
              </a:rPr>
              <a:t>. + </a:t>
            </a:r>
            <a:r>
              <a:rPr lang="en-US" altLang="zh-CN" sz="1800" dirty="0">
                <a:solidFill>
                  <a:srgbClr val="FF0000"/>
                </a:solidFill>
                <a:latin typeface="Times New Roman" charset="0"/>
                <a:ea typeface="宋体" charset="-122"/>
                <a:cs typeface="Times New Roman" charset="0"/>
              </a:rPr>
              <a:t>SH</a:t>
            </a:r>
          </a:p>
        </p:txBody>
      </p:sp>
      <p:sp>
        <p:nvSpPr>
          <p:cNvPr id="48138" name="Slide Number Placeholder 21"/>
          <p:cNvSpPr>
            <a:spLocks noGrp="1"/>
          </p:cNvSpPr>
          <p:nvPr>
            <p:ph type="sldNum" sz="quarter" idx="12"/>
          </p:nvPr>
        </p:nvSpPr>
        <p:spPr>
          <a:xfrm>
            <a:off x="6934200" y="6340475"/>
            <a:ext cx="2133600" cy="365125"/>
          </a:xfrm>
          <a:noFill/>
        </p:spPr>
        <p:txBody>
          <a:bodyPr/>
          <a:lstStyle/>
          <a:p>
            <a:fld id="{967087A7-4992-C944-8211-7BAF1CCE5EDA}" type="slidenum">
              <a:rPr lang="en-US" altLang="zh-CN">
                <a:latin typeface="Arial" pitchFamily="-112" charset="0"/>
                <a:ea typeface="宋体" pitchFamily="-112" charset="-122"/>
                <a:cs typeface="宋体" pitchFamily="-112" charset="-122"/>
              </a:rPr>
              <a:pPr/>
              <a:t>13</a:t>
            </a:fld>
            <a:endParaRPr lang="en-US" altLang="zh-CN">
              <a:latin typeface="Arial" pitchFamily="-112" charset="0"/>
              <a:ea typeface="宋体" pitchFamily="-112" charset="-122"/>
              <a:cs typeface="宋体" pitchFamily="-112" charset="-122"/>
            </a:endParaRPr>
          </a:p>
        </p:txBody>
      </p:sp>
      <p:sp>
        <p:nvSpPr>
          <p:cNvPr id="48139" name="Rounded Rectangle 22"/>
          <p:cNvSpPr>
            <a:spLocks noChangeArrowheads="1"/>
          </p:cNvSpPr>
          <p:nvPr/>
        </p:nvSpPr>
        <p:spPr bwMode="auto">
          <a:xfrm>
            <a:off x="5638800" y="228600"/>
            <a:ext cx="2971800" cy="2057400"/>
          </a:xfrm>
          <a:prstGeom prst="roundRect">
            <a:avLst>
              <a:gd name="adj" fmla="val 16667"/>
            </a:avLst>
          </a:prstGeom>
          <a:noFill/>
          <a:ln w="9525">
            <a:noFill/>
            <a:round/>
            <a:headEnd/>
            <a:tailEnd/>
          </a:ln>
        </p:spPr>
        <p:txBody>
          <a:bodyPr wrap="none">
            <a:prstTxWarp prst="textNoShape">
              <a:avLst/>
            </a:prstTxWarp>
            <a:spAutoFit/>
          </a:bodyPr>
          <a:lstStyle/>
          <a:p>
            <a:endParaRPr lang="zh-CN" altLang="en-US"/>
          </a:p>
        </p:txBody>
      </p:sp>
      <p:sp>
        <p:nvSpPr>
          <p:cNvPr id="36" name="Right Arrow 35"/>
          <p:cNvSpPr/>
          <p:nvPr/>
        </p:nvSpPr>
        <p:spPr>
          <a:xfrm>
            <a:off x="4724400" y="2057400"/>
            <a:ext cx="1066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zh-CN" altLang="en-US">
              <a:solidFill>
                <a:srgbClr val="FFFFFF"/>
              </a:solidFill>
              <a:cs typeface="宋体" charset="-122"/>
            </a:endParaRPr>
          </a:p>
        </p:txBody>
      </p:sp>
      <p:sp>
        <p:nvSpPr>
          <p:cNvPr id="37" name="Right Arrow 36"/>
          <p:cNvSpPr/>
          <p:nvPr/>
        </p:nvSpPr>
        <p:spPr>
          <a:xfrm rot="5400000" flipV="1">
            <a:off x="3510907" y="4028798"/>
            <a:ext cx="1003487" cy="235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zh-CN" altLang="en-US">
              <a:solidFill>
                <a:srgbClr val="FFFFFF"/>
              </a:solidFill>
              <a:cs typeface="宋体" charset="-122"/>
            </a:endParaRPr>
          </a:p>
        </p:txBody>
      </p:sp>
      <p:pic>
        <p:nvPicPr>
          <p:cNvPr id="14" name="Picture 9" descr="ratio_prl3.gif"/>
          <p:cNvPicPr>
            <a:picLocks noChangeAspect="1"/>
          </p:cNvPicPr>
          <p:nvPr/>
        </p:nvPicPr>
        <p:blipFill>
          <a:blip r:embed="rId3"/>
          <a:srcRect t="8013" r="3655"/>
          <a:stretch>
            <a:fillRect/>
          </a:stretch>
        </p:blipFill>
        <p:spPr bwMode="auto">
          <a:xfrm>
            <a:off x="4769660" y="3163036"/>
            <a:ext cx="4141042" cy="3156254"/>
          </a:xfrm>
          <a:prstGeom prst="rect">
            <a:avLst/>
          </a:prstGeom>
          <a:noFill/>
          <a:ln w="9525">
            <a:noFill/>
            <a:miter lim="800000"/>
            <a:headEnd/>
            <a:tailEnd/>
          </a:ln>
        </p:spPr>
      </p:pic>
      <p:sp>
        <p:nvSpPr>
          <p:cNvPr id="15" name="Rectangle 14"/>
          <p:cNvSpPr/>
          <p:nvPr/>
        </p:nvSpPr>
        <p:spPr>
          <a:xfrm>
            <a:off x="4495800" y="6211669"/>
            <a:ext cx="4572000" cy="584776"/>
          </a:xfrm>
          <a:prstGeom prst="rect">
            <a:avLst/>
          </a:prstGeom>
        </p:spPr>
        <p:txBody>
          <a:bodyPr>
            <a:spAutoFit/>
          </a:bodyPr>
          <a:lstStyle/>
          <a:p>
            <a:r>
              <a:rPr lang="en-US" sz="1600" b="1" i="1" dirty="0" smtClean="0">
                <a:solidFill>
                  <a:srgbClr val="000090"/>
                </a:solidFill>
                <a:latin typeface="Times New Roman"/>
              </a:rPr>
              <a:t>X. Zhan et al. Phys. </a:t>
            </a:r>
            <a:r>
              <a:rPr lang="en-US" sz="1600" b="1" i="1" dirty="0" err="1" smtClean="0">
                <a:solidFill>
                  <a:srgbClr val="000090"/>
                </a:solidFill>
                <a:latin typeface="Times New Roman"/>
              </a:rPr>
              <a:t>Lett</a:t>
            </a:r>
            <a:r>
              <a:rPr lang="en-US" sz="1600" b="1" i="1" dirty="0" smtClean="0">
                <a:solidFill>
                  <a:srgbClr val="000090"/>
                </a:solidFill>
                <a:latin typeface="Times New Roman"/>
              </a:rPr>
              <a:t>. B 705 (2011) 59-64</a:t>
            </a:r>
          </a:p>
          <a:p>
            <a:r>
              <a:rPr lang="en-US" sz="1600" b="1" i="1" dirty="0" smtClean="0">
                <a:solidFill>
                  <a:srgbClr val="000090"/>
                </a:solidFill>
                <a:latin typeface="Times New Roman"/>
              </a:rPr>
              <a:t>C. Crawford et al. PRL98, 052301 (2007)</a:t>
            </a:r>
            <a:endParaRPr lang="en-US" sz="1600" b="1" i="1" dirty="0">
              <a:solidFill>
                <a:srgbClr val="000090"/>
              </a:solidFill>
              <a:latin typeface="Times New Roman"/>
            </a:endParaRPr>
          </a:p>
        </p:txBody>
      </p:sp>
    </p:spTree>
    <p:extLst>
      <p:ext uri="{BB962C8B-B14F-4D97-AF65-F5344CB8AC3E}">
        <p14:creationId xmlns:p14="http://schemas.microsoft.com/office/powerpoint/2010/main" val="3280318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Box 2"/>
          <p:cNvSpPr txBox="1">
            <a:spLocks noChangeArrowheads="1"/>
          </p:cNvSpPr>
          <p:nvPr/>
        </p:nvSpPr>
        <p:spPr bwMode="auto">
          <a:xfrm>
            <a:off x="44649" y="234443"/>
            <a:ext cx="9331668" cy="523220"/>
          </a:xfrm>
          <a:prstGeom prst="rect">
            <a:avLst/>
          </a:prstGeom>
          <a:noFill/>
          <a:ln w="9525">
            <a:noFill/>
            <a:miter lim="800000"/>
            <a:headEnd/>
            <a:tailEnd/>
          </a:ln>
        </p:spPr>
        <p:txBody>
          <a:bodyPr wrap="none">
            <a:prstTxWarp prst="textNoShape">
              <a:avLst/>
            </a:prstTxWarp>
            <a:spAutoFit/>
          </a:bodyPr>
          <a:lstStyle/>
          <a:p>
            <a:r>
              <a:rPr lang="en-US" sz="2800" b="1" i="1" dirty="0">
                <a:solidFill>
                  <a:srgbClr val="800000"/>
                </a:solidFill>
                <a:latin typeface="Times New Roman"/>
              </a:rPr>
              <a:t>P</a:t>
            </a:r>
            <a:r>
              <a:rPr lang="en-US" sz="2800" b="1" i="1" dirty="0" smtClean="0">
                <a:solidFill>
                  <a:srgbClr val="800000"/>
                </a:solidFill>
                <a:latin typeface="Times New Roman"/>
              </a:rPr>
              <a:t>roton Charge Radius from recent experiments and analyses </a:t>
            </a:r>
          </a:p>
        </p:txBody>
      </p:sp>
      <p:sp>
        <p:nvSpPr>
          <p:cNvPr id="2" name="Slide Number Placeholder 1"/>
          <p:cNvSpPr>
            <a:spLocks noGrp="1"/>
          </p:cNvSpPr>
          <p:nvPr>
            <p:ph type="sldNum" sz="quarter" idx="12"/>
          </p:nvPr>
        </p:nvSpPr>
        <p:spPr/>
        <p:txBody>
          <a:bodyPr/>
          <a:lstStyle/>
          <a:p>
            <a:fld id="{286D09A9-3490-DF48-B74E-80C0D2B46C05}" type="slidenum">
              <a:rPr lang="en-US" smtClean="0"/>
              <a:pPr/>
              <a:t>14</a:t>
            </a:fld>
            <a:endParaRPr lang="en-US"/>
          </a:p>
        </p:txBody>
      </p:sp>
      <p:pic>
        <p:nvPicPr>
          <p:cNvPr id="4" name="Picture 3" descr="charge_radiu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30886"/>
            <a:ext cx="7594600" cy="5590589"/>
          </a:xfrm>
          <a:prstGeom prst="rect">
            <a:avLst/>
          </a:prstGeom>
        </p:spPr>
      </p:pic>
    </p:spTree>
    <p:extLst>
      <p:ext uri="{BB962C8B-B14F-4D97-AF65-F5344CB8AC3E}">
        <p14:creationId xmlns:p14="http://schemas.microsoft.com/office/powerpoint/2010/main" val="32234332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599" y="-1"/>
            <a:ext cx="5280231" cy="620713"/>
          </a:xfrm>
        </p:spPr>
        <p:txBody>
          <a:bodyPr>
            <a:normAutofit fontScale="90000"/>
          </a:bodyPr>
          <a:lstStyle/>
          <a:p>
            <a:pPr eaLnBrk="1" hangingPunct="1"/>
            <a:r>
              <a:rPr lang="en-US" altLang="zh-CN" sz="3600" b="1" i="1" dirty="0" smtClean="0">
                <a:solidFill>
                  <a:srgbClr val="3366FF"/>
                </a:solidFill>
                <a:cs typeface="宋体" pitchFamily="-112" charset="-122"/>
              </a:rPr>
              <a:t>Revisits QED Calculations….</a:t>
            </a:r>
            <a:endParaRPr lang="en-US" altLang="zh-CN" sz="3600" b="1" i="1" dirty="0">
              <a:solidFill>
                <a:srgbClr val="3366FF"/>
              </a:solidFill>
              <a:cs typeface="宋体" pitchFamily="-112" charset="-122"/>
            </a:endParaRPr>
          </a:p>
        </p:txBody>
      </p:sp>
      <p:pic>
        <p:nvPicPr>
          <p:cNvPr id="38915" name="Picture 5" descr="Untitled"/>
          <p:cNvPicPr>
            <a:picLocks noChangeAspect="1" noChangeArrowheads="1"/>
          </p:cNvPicPr>
          <p:nvPr/>
        </p:nvPicPr>
        <p:blipFill>
          <a:blip r:embed="rId2"/>
          <a:srcRect/>
          <a:stretch>
            <a:fillRect/>
          </a:stretch>
        </p:blipFill>
        <p:spPr bwMode="auto">
          <a:xfrm>
            <a:off x="-76200" y="620713"/>
            <a:ext cx="8231188" cy="5830887"/>
          </a:xfrm>
          <a:prstGeom prst="rect">
            <a:avLst/>
          </a:prstGeom>
          <a:noFill/>
          <a:ln w="9525">
            <a:noFill/>
            <a:miter lim="800000"/>
            <a:headEnd/>
            <a:tailEnd/>
          </a:ln>
        </p:spPr>
      </p:pic>
      <p:sp>
        <p:nvSpPr>
          <p:cNvPr id="38917" name="Rectangle 5"/>
          <p:cNvSpPr>
            <a:spLocks noChangeArrowheads="1"/>
          </p:cNvSpPr>
          <p:nvPr/>
        </p:nvSpPr>
        <p:spPr bwMode="auto">
          <a:xfrm>
            <a:off x="5693006" y="1546243"/>
            <a:ext cx="3332162" cy="1323975"/>
          </a:xfrm>
          <a:prstGeom prst="rect">
            <a:avLst/>
          </a:prstGeom>
          <a:noFill/>
          <a:ln w="9525">
            <a:noFill/>
            <a:miter lim="800000"/>
            <a:headEnd/>
            <a:tailEnd/>
          </a:ln>
        </p:spPr>
        <p:txBody>
          <a:bodyPr wrap="none">
            <a:prstTxWarp prst="textNoShape">
              <a:avLst/>
            </a:prstTxWarp>
            <a:spAutoFit/>
          </a:bodyPr>
          <a:lstStyle/>
          <a:p>
            <a:r>
              <a:rPr lang="en-US" dirty="0">
                <a:latin typeface="Times New Roman" pitchFamily="-112" charset="0"/>
                <a:ea typeface="ＭＳ Ｐゴシック" pitchFamily="-112" charset="-128"/>
                <a:cs typeface="ＭＳ Ｐゴシック" pitchFamily="-112" charset="-128"/>
              </a:rPr>
              <a:t>Evaluation by </a:t>
            </a:r>
            <a:r>
              <a:rPr lang="en-US" dirty="0" err="1">
                <a:latin typeface="Times New Roman" pitchFamily="-112" charset="0"/>
                <a:ea typeface="ＭＳ Ｐゴシック" pitchFamily="-112" charset="-128"/>
                <a:cs typeface="ＭＳ Ｐゴシック" pitchFamily="-112" charset="-128"/>
              </a:rPr>
              <a:t>Jentschura</a:t>
            </a:r>
            <a:r>
              <a:rPr lang="en-US" dirty="0">
                <a:latin typeface="Times New Roman" pitchFamily="-112" charset="0"/>
                <a:ea typeface="ＭＳ Ｐゴシック" pitchFamily="-112" charset="-128"/>
                <a:cs typeface="ＭＳ Ｐゴシック" pitchFamily="-112" charset="-128"/>
              </a:rPr>
              <a:t>, </a:t>
            </a:r>
          </a:p>
          <a:p>
            <a:r>
              <a:rPr lang="en-US" dirty="0">
                <a:latin typeface="Times New Roman" pitchFamily="-112" charset="0"/>
                <a:ea typeface="ＭＳ Ｐゴシック" pitchFamily="-112" charset="-128"/>
                <a:cs typeface="ＭＳ Ｐゴシック" pitchFamily="-112" charset="-128"/>
              </a:rPr>
              <a:t>Annals Phys. 326, 500 (2011)</a:t>
            </a:r>
          </a:p>
          <a:p>
            <a:r>
              <a:rPr lang="en-US" dirty="0">
                <a:latin typeface="Times New Roman" pitchFamily="-112" charset="0"/>
                <a:ea typeface="ＭＳ Ｐゴシック" pitchFamily="-112" charset="-128"/>
                <a:cs typeface="ＭＳ Ｐゴシック" pitchFamily="-112" charset="-128"/>
              </a:rPr>
              <a:t>Recent summary by </a:t>
            </a:r>
          </a:p>
          <a:p>
            <a:r>
              <a:rPr lang="en-US" dirty="0">
                <a:latin typeface="Times New Roman" pitchFamily="-112" charset="0"/>
                <a:ea typeface="ＭＳ Ｐゴシック" pitchFamily="-112" charset="-128"/>
                <a:cs typeface="ＭＳ Ｐゴシック" pitchFamily="-112" charset="-128"/>
              </a:rPr>
              <a:t>A. </a:t>
            </a:r>
            <a:r>
              <a:rPr lang="en-US" dirty="0" err="1">
                <a:latin typeface="Times New Roman" pitchFamily="-112" charset="0"/>
                <a:ea typeface="ＭＳ Ｐゴシック" pitchFamily="-112" charset="-128"/>
                <a:cs typeface="ＭＳ Ｐゴシック" pitchFamily="-112" charset="-128"/>
              </a:rPr>
              <a:t>Antognini</a:t>
            </a:r>
            <a:r>
              <a:rPr lang="en-US" dirty="0">
                <a:latin typeface="Times New Roman" pitchFamily="-112" charset="0"/>
                <a:ea typeface="ＭＳ Ｐゴシック" pitchFamily="-112" charset="-128"/>
                <a:cs typeface="ＭＳ Ｐゴシック" pitchFamily="-112" charset="-128"/>
              </a:rPr>
              <a:t> et al., arXiv:1208.2637</a:t>
            </a:r>
          </a:p>
          <a:p>
            <a:endParaRPr lang="en-US" dirty="0"/>
          </a:p>
        </p:txBody>
      </p:sp>
      <p:sp>
        <p:nvSpPr>
          <p:cNvPr id="38918" name="TextBox 6"/>
          <p:cNvSpPr txBox="1">
            <a:spLocks noChangeArrowheads="1"/>
          </p:cNvSpPr>
          <p:nvPr/>
        </p:nvSpPr>
        <p:spPr bwMode="auto">
          <a:xfrm>
            <a:off x="6361114" y="328613"/>
            <a:ext cx="2681288" cy="584200"/>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An additional 0.31 </a:t>
            </a:r>
            <a:r>
              <a:rPr lang="en-US" dirty="0" err="1">
                <a:solidFill>
                  <a:srgbClr val="FF0000"/>
                </a:solidFill>
              </a:rPr>
              <a:t>meV</a:t>
            </a:r>
            <a:r>
              <a:rPr lang="en-US" dirty="0">
                <a:solidFill>
                  <a:srgbClr val="FF0000"/>
                </a:solidFill>
              </a:rPr>
              <a:t> to </a:t>
            </a:r>
          </a:p>
          <a:p>
            <a:r>
              <a:rPr lang="en-US" dirty="0">
                <a:solidFill>
                  <a:srgbClr val="FF0000"/>
                </a:solidFill>
              </a:rPr>
              <a:t>match CODATA value</a:t>
            </a:r>
          </a:p>
        </p:txBody>
      </p:sp>
      <p:sp>
        <p:nvSpPr>
          <p:cNvPr id="38919" name="TextBox 7"/>
          <p:cNvSpPr txBox="1">
            <a:spLocks noChangeArrowheads="1"/>
          </p:cNvSpPr>
          <p:nvPr/>
        </p:nvSpPr>
        <p:spPr bwMode="auto">
          <a:xfrm>
            <a:off x="5508831" y="2870218"/>
            <a:ext cx="3716131" cy="2862323"/>
          </a:xfrm>
          <a:prstGeom prst="rect">
            <a:avLst/>
          </a:prstGeom>
          <a:noFill/>
          <a:ln w="9525">
            <a:noFill/>
            <a:miter lim="800000"/>
            <a:headEnd/>
            <a:tailEnd/>
          </a:ln>
        </p:spPr>
        <p:txBody>
          <a:bodyPr wrap="none">
            <a:prstTxWarp prst="textNoShape">
              <a:avLst/>
            </a:prstTxWarp>
            <a:spAutoFit/>
          </a:bodyPr>
          <a:lstStyle/>
          <a:p>
            <a:r>
              <a:rPr lang="en-US" dirty="0" err="1"/>
              <a:t>Birse</a:t>
            </a:r>
            <a:r>
              <a:rPr lang="en-US" dirty="0"/>
              <a:t> and McGovern</a:t>
            </a:r>
            <a:r>
              <a:rPr lang="en-US" dirty="0" smtClean="0"/>
              <a:t>, arXiv</a:t>
            </a:r>
            <a:r>
              <a:rPr lang="en-US" dirty="0"/>
              <a:t>:</a:t>
            </a:r>
            <a:r>
              <a:rPr lang="en-US" dirty="0" smtClean="0"/>
              <a:t>1206.3030</a:t>
            </a:r>
          </a:p>
          <a:p>
            <a:r>
              <a:rPr lang="en-US" dirty="0" smtClean="0"/>
              <a:t>0.015(4) </a:t>
            </a:r>
            <a:r>
              <a:rPr lang="en-US" dirty="0" err="1" smtClean="0"/>
              <a:t>meV</a:t>
            </a:r>
            <a:r>
              <a:rPr lang="en-US" dirty="0" smtClean="0"/>
              <a:t> (proton </a:t>
            </a:r>
            <a:r>
              <a:rPr lang="en-US" dirty="0" err="1" smtClean="0"/>
              <a:t>polarizability</a:t>
            </a:r>
            <a:r>
              <a:rPr lang="en-US" dirty="0" smtClean="0"/>
              <a:t>)</a:t>
            </a:r>
          </a:p>
          <a:p>
            <a:endParaRPr lang="en-US" dirty="0" smtClean="0"/>
          </a:p>
          <a:p>
            <a:endParaRPr lang="en-US" dirty="0" smtClean="0">
              <a:solidFill>
                <a:srgbClr val="800000"/>
              </a:solidFill>
            </a:endParaRPr>
          </a:p>
          <a:p>
            <a:endParaRPr lang="en-US" dirty="0" smtClean="0">
              <a:solidFill>
                <a:srgbClr val="800000"/>
              </a:solidFill>
            </a:endParaRPr>
          </a:p>
          <a:p>
            <a:r>
              <a:rPr lang="en-US" dirty="0" smtClean="0">
                <a:solidFill>
                  <a:srgbClr val="800000"/>
                </a:solidFill>
              </a:rPr>
              <a:t>  </a:t>
            </a:r>
          </a:p>
          <a:p>
            <a:r>
              <a:rPr lang="en-US" dirty="0" smtClean="0">
                <a:solidFill>
                  <a:srgbClr val="800000"/>
                </a:solidFill>
              </a:rPr>
              <a:t>    G.A</a:t>
            </a:r>
            <a:r>
              <a:rPr lang="en-US" dirty="0">
                <a:solidFill>
                  <a:srgbClr val="800000"/>
                </a:solidFill>
              </a:rPr>
              <a:t>. Miller, arXiv:</a:t>
            </a:r>
            <a:r>
              <a:rPr lang="en-US" dirty="0" smtClean="0">
                <a:solidFill>
                  <a:srgbClr val="800000"/>
                </a:solidFill>
              </a:rPr>
              <a:t>1209.4667</a:t>
            </a:r>
          </a:p>
          <a:p>
            <a:endParaRPr lang="en-US" dirty="0" smtClean="0">
              <a:solidFill>
                <a:srgbClr val="800000"/>
              </a:solidFill>
            </a:endParaRPr>
          </a:p>
          <a:p>
            <a:r>
              <a:rPr lang="en-US" dirty="0">
                <a:solidFill>
                  <a:srgbClr val="800000"/>
                </a:solidFill>
              </a:rPr>
              <a:t> </a:t>
            </a:r>
            <a:r>
              <a:rPr lang="en-US" dirty="0" smtClean="0">
                <a:solidFill>
                  <a:srgbClr val="800000"/>
                </a:solidFill>
              </a:rPr>
              <a:t>   New </a:t>
            </a:r>
            <a:r>
              <a:rPr lang="en-US" dirty="0">
                <a:solidFill>
                  <a:srgbClr val="800000"/>
                </a:solidFill>
              </a:rPr>
              <a:t>experiments at HIGS and</a:t>
            </a:r>
            <a:endParaRPr lang="en-US" dirty="0" smtClean="0">
              <a:solidFill>
                <a:srgbClr val="800000"/>
              </a:solidFill>
            </a:endParaRPr>
          </a:p>
          <a:p>
            <a:r>
              <a:rPr lang="en-US" dirty="0" smtClean="0">
                <a:solidFill>
                  <a:srgbClr val="800000"/>
                </a:solidFill>
              </a:rPr>
              <a:t>    Mainz </a:t>
            </a:r>
            <a:r>
              <a:rPr lang="en-US" dirty="0">
                <a:solidFill>
                  <a:srgbClr val="800000"/>
                </a:solidFill>
              </a:rPr>
              <a:t>on proton </a:t>
            </a:r>
            <a:r>
              <a:rPr lang="en-US" dirty="0" err="1">
                <a:solidFill>
                  <a:srgbClr val="800000"/>
                </a:solidFill>
              </a:rPr>
              <a:t>polarizabilities</a:t>
            </a:r>
            <a:endParaRPr lang="en-US" dirty="0">
              <a:solidFill>
                <a:srgbClr val="800000"/>
              </a:solidFill>
            </a:endParaRPr>
          </a:p>
        </p:txBody>
      </p:sp>
      <p:sp>
        <p:nvSpPr>
          <p:cNvPr id="8" name="Rectangle 7"/>
          <p:cNvSpPr/>
          <p:nvPr/>
        </p:nvSpPr>
        <p:spPr>
          <a:xfrm>
            <a:off x="5792903" y="3524424"/>
            <a:ext cx="2986327" cy="646331"/>
          </a:xfrm>
          <a:prstGeom prst="rect">
            <a:avLst/>
          </a:prstGeom>
        </p:spPr>
        <p:txBody>
          <a:bodyPr wrap="none">
            <a:spAutoFit/>
          </a:bodyPr>
          <a:lstStyle/>
          <a:p>
            <a:r>
              <a:rPr lang="en-US" dirty="0" smtClean="0">
                <a:latin typeface="Times New Roman" pitchFamily="-112" charset="0"/>
                <a:ea typeface="ＭＳ Ｐゴシック" pitchFamily="-112" charset="-128"/>
                <a:cs typeface="ＭＳ Ｐゴシック" pitchFamily="-112" charset="-128"/>
              </a:rPr>
              <a:t>J.M. Alarcon, et al. 1312.1219</a:t>
            </a:r>
          </a:p>
          <a:p>
            <a:r>
              <a:rPr lang="en-US" dirty="0" smtClean="0">
                <a:latin typeface="Times New Roman" pitchFamily="-112" charset="0"/>
                <a:ea typeface="ＭＳ Ｐゴシック" pitchFamily="-112" charset="-128"/>
                <a:cs typeface="ＭＳ Ｐゴシック" pitchFamily="-112" charset="-128"/>
              </a:rPr>
              <a:t>0.008 </a:t>
            </a:r>
            <a:r>
              <a:rPr lang="en-US" dirty="0" err="1" smtClean="0">
                <a:latin typeface="Times New Roman" pitchFamily="-112" charset="0"/>
                <a:ea typeface="ＭＳ Ｐゴシック" pitchFamily="-112" charset="-128"/>
                <a:cs typeface="ＭＳ Ｐゴシック" pitchFamily="-112" charset="-128"/>
              </a:rPr>
              <a:t>meV</a:t>
            </a:r>
            <a:endParaRPr lang="en-US" dirty="0"/>
          </a:p>
        </p:txBody>
      </p:sp>
      <p:sp>
        <p:nvSpPr>
          <p:cNvPr id="2" name="Slide Number Placeholder 1"/>
          <p:cNvSpPr>
            <a:spLocks noGrp="1"/>
          </p:cNvSpPr>
          <p:nvPr>
            <p:ph type="sldNum" sz="quarter" idx="12"/>
          </p:nvPr>
        </p:nvSpPr>
        <p:spPr/>
        <p:txBody>
          <a:bodyPr/>
          <a:lstStyle/>
          <a:p>
            <a:fld id="{286D09A9-3490-DF48-B74E-80C0D2B46C05}" type="slidenum">
              <a:rPr lang="en-US" smtClean="0"/>
              <a:pPr/>
              <a:t>15</a:t>
            </a:fld>
            <a:endParaRPr lang="en-US"/>
          </a:p>
        </p:txBody>
      </p:sp>
    </p:spTree>
    <p:extLst>
      <p:ext uri="{BB962C8B-B14F-4D97-AF65-F5344CB8AC3E}">
        <p14:creationId xmlns:p14="http://schemas.microsoft.com/office/powerpoint/2010/main" val="19868979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041396" y="28951"/>
            <a:ext cx="7239000" cy="781922"/>
          </a:xfrm>
          <a:solidFill>
            <a:srgbClr val="FFFFFF"/>
          </a:solidFill>
        </p:spPr>
        <p:txBody>
          <a:bodyPr>
            <a:noAutofit/>
          </a:bodyPr>
          <a:lstStyle/>
          <a:p>
            <a:pPr eaLnBrk="1" hangingPunct="1">
              <a:defRPr/>
            </a:pPr>
            <a:r>
              <a:rPr lang="en-US" altLang="zh-CN" sz="3200" b="1" i="1" dirty="0">
                <a:solidFill>
                  <a:srgbClr val="800000"/>
                </a:solidFill>
                <a:latin typeface="Times New Roman"/>
              </a:rPr>
              <a:t>R</a:t>
            </a:r>
            <a:r>
              <a:rPr lang="en-US" altLang="zh-CN" sz="3200" b="1" i="1" dirty="0" smtClean="0">
                <a:solidFill>
                  <a:srgbClr val="800000"/>
                </a:solidFill>
                <a:latin typeface="Times New Roman"/>
              </a:rPr>
              <a:t>evisits of e-p scattering data </a:t>
            </a:r>
            <a:r>
              <a:rPr lang="en-US" altLang="zh-CN" sz="3200" b="1" i="1" dirty="0" smtClean="0">
                <a:solidFill>
                  <a:srgbClr val="800000"/>
                </a:solidFill>
                <a:latin typeface="Times New Roman"/>
              </a:rPr>
              <a:t>(just 2015) </a:t>
            </a:r>
            <a:r>
              <a:rPr lang="en-US" altLang="zh-CN" sz="3200" dirty="0" smtClean="0">
                <a:solidFill>
                  <a:schemeClr val="bg1"/>
                </a:solidFill>
                <a:latin typeface="Times New Roman"/>
              </a:rPr>
              <a:t/>
            </a:r>
            <a:br>
              <a:rPr lang="en-US" altLang="zh-CN" sz="3200" dirty="0" smtClean="0">
                <a:solidFill>
                  <a:schemeClr val="bg1"/>
                </a:solidFill>
                <a:latin typeface="Times New Roman"/>
              </a:rPr>
            </a:br>
            <a:endParaRPr lang="en-US" altLang="zh-CN" sz="3200" dirty="0" smtClean="0">
              <a:latin typeface="Times New Roman"/>
            </a:endParaRPr>
          </a:p>
        </p:txBody>
      </p:sp>
      <p:sp>
        <p:nvSpPr>
          <p:cNvPr id="39939" name="Text Box 5"/>
          <p:cNvSpPr txBox="1">
            <a:spLocks noChangeArrowheads="1"/>
          </p:cNvSpPr>
          <p:nvPr/>
        </p:nvSpPr>
        <p:spPr bwMode="auto">
          <a:xfrm>
            <a:off x="685800" y="5105400"/>
            <a:ext cx="7739063" cy="830263"/>
          </a:xfrm>
          <a:prstGeom prst="rect">
            <a:avLst/>
          </a:prstGeom>
          <a:noFill/>
          <a:ln w="9525">
            <a:noFill/>
            <a:miter lim="800000"/>
            <a:headEnd/>
            <a:tailEnd/>
          </a:ln>
        </p:spPr>
        <p:txBody>
          <a:bodyPr>
            <a:prstTxWarp prst="textNoShape">
              <a:avLst/>
            </a:prstTxWarp>
            <a:spAutoFit/>
          </a:bodyPr>
          <a:lstStyle/>
          <a:p>
            <a:endParaRPr lang="en-US" altLang="zh-CN" i="1">
              <a:solidFill>
                <a:srgbClr val="7030A0"/>
              </a:solidFill>
            </a:endParaRPr>
          </a:p>
          <a:p>
            <a:endParaRPr lang="en-US" altLang="zh-CN" i="1">
              <a:solidFill>
                <a:srgbClr val="BD7502"/>
              </a:solidFill>
            </a:endParaRPr>
          </a:p>
        </p:txBody>
      </p:sp>
      <p:sp>
        <p:nvSpPr>
          <p:cNvPr id="39940" name="Content Placeholder 2"/>
          <p:cNvSpPr txBox="1">
            <a:spLocks/>
          </p:cNvSpPr>
          <p:nvPr/>
        </p:nvSpPr>
        <p:spPr bwMode="auto">
          <a:xfrm>
            <a:off x="584196" y="479440"/>
            <a:ext cx="7696200" cy="525780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pitchFamily="-112" charset="0"/>
              <a:buChar char="•"/>
            </a:pPr>
            <a:r>
              <a:rPr lang="en-US" sz="2000" dirty="0" smtClean="0">
                <a:solidFill>
                  <a:schemeClr val="accent5"/>
                </a:solidFill>
                <a:latin typeface="Times New Roman" pitchFamily="-112" charset="0"/>
                <a:ea typeface="ＭＳ Ｐゴシック" pitchFamily="-112" charset="-128"/>
                <a:cs typeface="ＭＳ Ｐゴシック" pitchFamily="-112" charset="-128"/>
              </a:rPr>
              <a:t>Re-analysis of existing proton form factor data </a:t>
            </a:r>
          </a:p>
          <a:p>
            <a:pPr marL="800100" lvl="1" indent="-342900">
              <a:spcBef>
                <a:spcPct val="20000"/>
              </a:spcBef>
              <a:buFont typeface="Arial" pitchFamily="-112" charset="0"/>
              <a:buChar char="•"/>
            </a:pPr>
            <a:r>
              <a:rPr lang="en-US" sz="2000" dirty="0" smtClean="0">
                <a:solidFill>
                  <a:schemeClr val="accent2">
                    <a:lumMod val="50000"/>
                  </a:schemeClr>
                </a:solidFill>
                <a:latin typeface="Times New Roman" pitchFamily="-112" charset="0"/>
                <a:ea typeface="ＭＳ Ｐゴシック" pitchFamily="-112" charset="-128"/>
                <a:cs typeface="ＭＳ Ｐゴシック" pitchFamily="-112" charset="-128"/>
              </a:rPr>
              <a:t>D. W. </a:t>
            </a:r>
            <a:r>
              <a:rPr lang="en-US" sz="2000" dirty="0" err="1" smtClean="0">
                <a:solidFill>
                  <a:schemeClr val="accent2">
                    <a:lumMod val="50000"/>
                  </a:schemeClr>
                </a:solidFill>
                <a:latin typeface="Times New Roman" pitchFamily="-112" charset="0"/>
                <a:ea typeface="ＭＳ Ｐゴシック" pitchFamily="-112" charset="-128"/>
                <a:cs typeface="ＭＳ Ｐゴシック" pitchFamily="-112" charset="-128"/>
              </a:rPr>
              <a:t>Higinbotham</a:t>
            </a:r>
            <a:r>
              <a:rPr lang="en-US" sz="2000" dirty="0" smtClean="0">
                <a:solidFill>
                  <a:schemeClr val="accent2">
                    <a:lumMod val="50000"/>
                  </a:schemeClr>
                </a:solidFill>
                <a:latin typeface="Times New Roman" pitchFamily="-112" charset="0"/>
                <a:ea typeface="ＭＳ Ｐゴシック" pitchFamily="-112" charset="-128"/>
                <a:cs typeface="ＭＳ Ｐゴシック" pitchFamily="-112" charset="-128"/>
              </a:rPr>
              <a:t>, arXiv:1510.01293</a:t>
            </a:r>
            <a:r>
              <a:rPr lang="en-US" sz="2000" dirty="0">
                <a:latin typeface="Times New Roman" pitchFamily="-112" charset="0"/>
                <a:ea typeface="ＭＳ Ｐゴシック" pitchFamily="-112" charset="-128"/>
                <a:cs typeface="ＭＳ Ｐゴシック" pitchFamily="-112" charset="-128"/>
              </a:rPr>
              <a:t>:</a:t>
            </a:r>
            <a:r>
              <a:rPr lang="en-US" sz="2000" dirty="0" smtClean="0">
                <a:latin typeface="Times New Roman" pitchFamily="-112" charset="0"/>
                <a:ea typeface="ＭＳ Ｐゴシック" pitchFamily="-112" charset="-128"/>
                <a:cs typeface="ＭＳ Ｐゴシック" pitchFamily="-112" charset="-128"/>
              </a:rPr>
              <a:t> two parameter dipole form fit describes the data at both low Q</a:t>
            </a:r>
            <a:r>
              <a:rPr lang="en-US" sz="2000" baseline="30000" dirty="0" smtClean="0">
                <a:latin typeface="Times New Roman" pitchFamily="-112" charset="0"/>
                <a:ea typeface="ＭＳ Ｐゴシック" pitchFamily="-112" charset="-128"/>
                <a:cs typeface="ＭＳ Ｐゴシック" pitchFamily="-112" charset="-128"/>
              </a:rPr>
              <a:t>2</a:t>
            </a:r>
            <a:r>
              <a:rPr lang="en-US" sz="2000" dirty="0" smtClean="0">
                <a:latin typeface="Times New Roman" pitchFamily="-112" charset="0"/>
                <a:ea typeface="ＭＳ Ｐゴシック" pitchFamily="-112" charset="-128"/>
                <a:cs typeface="ＭＳ Ｐゴシック" pitchFamily="-112" charset="-128"/>
              </a:rPr>
              <a:t> and high Q</a:t>
            </a:r>
            <a:r>
              <a:rPr lang="en-US" sz="2000" baseline="30000" dirty="0" smtClean="0">
                <a:latin typeface="Times New Roman" pitchFamily="-112" charset="0"/>
                <a:ea typeface="ＭＳ Ｐゴシック" pitchFamily="-112" charset="-128"/>
                <a:cs typeface="ＭＳ Ｐゴシック" pitchFamily="-112" charset="-128"/>
              </a:rPr>
              <a:t>2</a:t>
            </a:r>
            <a:r>
              <a:rPr lang="en-US" sz="2000" dirty="0" smtClean="0">
                <a:latin typeface="Times New Roman" pitchFamily="-112" charset="0"/>
                <a:ea typeface="ＭＳ Ｐゴシック" pitchFamily="-112" charset="-128"/>
                <a:cs typeface="ＭＳ Ｐゴシック" pitchFamily="-112" charset="-128"/>
              </a:rPr>
              <a:t> well, and the result is consistent with PSI value</a:t>
            </a:r>
          </a:p>
          <a:p>
            <a:pPr marL="800100" lvl="1" indent="-342900">
              <a:spcBef>
                <a:spcPct val="20000"/>
              </a:spcBef>
              <a:buFont typeface="Arial" pitchFamily="-112" charset="0"/>
              <a:buChar char="•"/>
            </a:pPr>
            <a:r>
              <a:rPr lang="en-US" sz="2000" dirty="0" smtClean="0">
                <a:solidFill>
                  <a:schemeClr val="accent2">
                    <a:lumMod val="50000"/>
                  </a:schemeClr>
                </a:solidFill>
                <a:latin typeface="Times New Roman" pitchFamily="-112" charset="0"/>
                <a:ea typeface="ＭＳ Ｐゴシック" pitchFamily="-112" charset="-128"/>
                <a:cs typeface="ＭＳ Ｐゴシック" pitchFamily="-112" charset="-128"/>
              </a:rPr>
              <a:t>K. </a:t>
            </a:r>
            <a:r>
              <a:rPr lang="en-US" sz="2000" dirty="0" err="1" smtClean="0">
                <a:solidFill>
                  <a:schemeClr val="accent2">
                    <a:lumMod val="50000"/>
                  </a:schemeClr>
                </a:solidFill>
                <a:latin typeface="Times New Roman" pitchFamily="-112" charset="0"/>
                <a:ea typeface="ＭＳ Ｐゴシック" pitchFamily="-112" charset="-128"/>
                <a:cs typeface="ＭＳ Ｐゴシック" pitchFamily="-112" charset="-128"/>
              </a:rPr>
              <a:t>Griffioen</a:t>
            </a:r>
            <a:r>
              <a:rPr lang="en-US" sz="2000" dirty="0" smtClean="0">
                <a:solidFill>
                  <a:schemeClr val="accent2">
                    <a:lumMod val="50000"/>
                  </a:schemeClr>
                </a:solidFill>
                <a:latin typeface="Times New Roman" pitchFamily="-112" charset="0"/>
                <a:ea typeface="ＭＳ Ｐゴシック" pitchFamily="-112" charset="-128"/>
                <a:cs typeface="ＭＳ Ｐゴシック" pitchFamily="-112" charset="-128"/>
              </a:rPr>
              <a:t>, C. Carson, S. Maddox, arXiv:1509.06676</a:t>
            </a:r>
            <a:r>
              <a:rPr lang="en-US" sz="2000" dirty="0">
                <a:latin typeface="Times New Roman" pitchFamily="-112" charset="0"/>
                <a:ea typeface="ＭＳ Ｐゴシック" pitchFamily="-112" charset="-128"/>
                <a:cs typeface="ＭＳ Ｐゴシック" pitchFamily="-112" charset="-128"/>
              </a:rPr>
              <a:t>:</a:t>
            </a:r>
            <a:r>
              <a:rPr lang="en-US" sz="2000" dirty="0" smtClean="0">
                <a:latin typeface="Times New Roman" pitchFamily="-112" charset="0"/>
                <a:ea typeface="ＭＳ Ｐゴシック" pitchFamily="-112" charset="-128"/>
                <a:cs typeface="ＭＳ Ｐゴシック" pitchFamily="-112" charset="-128"/>
              </a:rPr>
              <a:t> re-analysis of Mainz data, focusing on the low Q</a:t>
            </a:r>
            <a:r>
              <a:rPr lang="en-US" sz="2000" baseline="30000" dirty="0" smtClean="0">
                <a:latin typeface="Times New Roman" pitchFamily="-112" charset="0"/>
                <a:ea typeface="ＭＳ Ｐゴシック" pitchFamily="-112" charset="-128"/>
                <a:cs typeface="ＭＳ Ｐゴシック" pitchFamily="-112" charset="-128"/>
              </a:rPr>
              <a:t>2</a:t>
            </a:r>
            <a:r>
              <a:rPr lang="en-US" sz="2000" dirty="0" smtClean="0">
                <a:latin typeface="Times New Roman" pitchFamily="-112" charset="0"/>
                <a:ea typeface="ＭＳ Ｐゴシック" pitchFamily="-112" charset="-128"/>
                <a:cs typeface="ＭＳ Ｐゴシック" pitchFamily="-112" charset="-128"/>
              </a:rPr>
              <a:t> part with a polynomial form fit.</a:t>
            </a:r>
          </a:p>
          <a:p>
            <a:pPr marL="800100" lvl="1" indent="-342900">
              <a:spcBef>
                <a:spcPct val="20000"/>
              </a:spcBef>
              <a:buFont typeface="Arial" pitchFamily="-112" charset="0"/>
              <a:buChar char="•"/>
            </a:pPr>
            <a:r>
              <a:rPr lang="en-US" sz="2000" dirty="0" smtClean="0">
                <a:solidFill>
                  <a:schemeClr val="accent2">
                    <a:lumMod val="50000"/>
                  </a:schemeClr>
                </a:solidFill>
                <a:latin typeface="Times New Roman" pitchFamily="-112" charset="0"/>
                <a:ea typeface="ＭＳ Ｐゴシック" pitchFamily="-112" charset="-128"/>
                <a:cs typeface="ＭＳ Ｐゴシック" pitchFamily="-112" charset="-128"/>
              </a:rPr>
              <a:t>M. </a:t>
            </a:r>
            <a:r>
              <a:rPr lang="en-US" sz="2000" dirty="0" err="1" smtClean="0">
                <a:solidFill>
                  <a:schemeClr val="accent2">
                    <a:lumMod val="50000"/>
                  </a:schemeClr>
                </a:solidFill>
                <a:latin typeface="Times New Roman" pitchFamily="-112" charset="0"/>
                <a:ea typeface="ＭＳ Ｐゴシック" pitchFamily="-112" charset="-128"/>
                <a:cs typeface="ＭＳ Ｐゴシック" pitchFamily="-112" charset="-128"/>
              </a:rPr>
              <a:t>Horbatsch</a:t>
            </a:r>
            <a:r>
              <a:rPr lang="en-US" sz="2000" dirty="0">
                <a:solidFill>
                  <a:schemeClr val="accent2">
                    <a:lumMod val="50000"/>
                  </a:schemeClr>
                </a:solidFill>
                <a:latin typeface="Times New Roman" pitchFamily="-112" charset="0"/>
                <a:ea typeface="ＭＳ Ｐゴシック" pitchFamily="-112" charset="-128"/>
                <a:cs typeface="ＭＳ Ｐゴシック" pitchFamily="-112" charset="-128"/>
              </a:rPr>
              <a:t> </a:t>
            </a:r>
            <a:r>
              <a:rPr lang="en-US" sz="2000" dirty="0" smtClean="0">
                <a:solidFill>
                  <a:schemeClr val="accent2">
                    <a:lumMod val="50000"/>
                  </a:schemeClr>
                </a:solidFill>
                <a:latin typeface="Times New Roman" pitchFamily="-112" charset="0"/>
                <a:ea typeface="ＭＳ Ｐゴシック" pitchFamily="-112" charset="-128"/>
                <a:cs typeface="ＭＳ Ｐゴシック" pitchFamily="-112" charset="-128"/>
              </a:rPr>
              <a:t>and E. A. Hessels, arXiv:1509.05644</a:t>
            </a:r>
            <a:r>
              <a:rPr lang="en-US" sz="2000" dirty="0">
                <a:latin typeface="Times New Roman" pitchFamily="-112" charset="0"/>
                <a:ea typeface="ＭＳ Ｐゴシック" pitchFamily="-112" charset="-128"/>
                <a:cs typeface="ＭＳ Ｐゴシック" pitchFamily="-112" charset="-128"/>
              </a:rPr>
              <a:t>:</a:t>
            </a:r>
            <a:r>
              <a:rPr lang="en-US" sz="2000" dirty="0" smtClean="0">
                <a:latin typeface="Times New Roman" pitchFamily="-112" charset="0"/>
                <a:ea typeface="ＭＳ Ｐゴシック" pitchFamily="-112" charset="-128"/>
                <a:cs typeface="ＭＳ Ｐゴシック" pitchFamily="-112" charset="-128"/>
              </a:rPr>
              <a:t> re-analysis of Mainz data, simple fits (one-parameter model, dipole model, linear model) for low Q2 data, and spline extension to high Q2 data, these fits can all describe data well, but the extracted radius varies from 0.84 ~ 0.89 fm. So current data is not able to resolve the puzzle.</a:t>
            </a:r>
          </a:p>
          <a:p>
            <a:pPr marL="800100" lvl="1" indent="-342900">
              <a:spcBef>
                <a:spcPct val="20000"/>
              </a:spcBef>
              <a:buFont typeface="Arial" pitchFamily="-112" charset="0"/>
              <a:buChar char="•"/>
            </a:pPr>
            <a:r>
              <a:rPr lang="en-US" sz="2000" dirty="0" smtClean="0">
                <a:solidFill>
                  <a:schemeClr val="accent2">
                    <a:lumMod val="50000"/>
                  </a:schemeClr>
                </a:solidFill>
                <a:latin typeface="Times New Roman" pitchFamily="-112" charset="0"/>
                <a:ea typeface="ＭＳ Ｐゴシック" pitchFamily="-112" charset="-128"/>
                <a:cs typeface="ＭＳ Ｐゴシック" pitchFamily="-112" charset="-128"/>
              </a:rPr>
              <a:t>J. Arrington, arXiv:1506.00873</a:t>
            </a:r>
            <a:r>
              <a:rPr lang="en-US" sz="2000" dirty="0" smtClean="0">
                <a:latin typeface="Times New Roman" pitchFamily="-112" charset="0"/>
                <a:ea typeface="ＭＳ Ｐゴシック" pitchFamily="-112" charset="-128"/>
                <a:cs typeface="ＭＳ Ｐゴシック" pitchFamily="-112" charset="-128"/>
              </a:rPr>
              <a:t>: re-analysis of world data, found the previous scattering results might underestimate the uncertainty.</a:t>
            </a:r>
          </a:p>
          <a:p>
            <a:pPr marL="800100" lvl="1" indent="-342900">
              <a:spcBef>
                <a:spcPct val="20000"/>
              </a:spcBef>
              <a:buFont typeface="Arial" pitchFamily="-112" charset="0"/>
              <a:buChar char="•"/>
            </a:pPr>
            <a:r>
              <a:rPr lang="en-US" sz="2000" dirty="0" err="1" smtClean="0">
                <a:latin typeface="Times New Roman" pitchFamily="-112" charset="0"/>
                <a:ea typeface="ＭＳ Ｐゴシック" pitchFamily="-112" charset="-128"/>
                <a:cs typeface="ＭＳ Ｐゴシック" pitchFamily="-112" charset="-128"/>
              </a:rPr>
              <a:t>Distler</a:t>
            </a:r>
            <a:r>
              <a:rPr lang="en-US" sz="2000" dirty="0" smtClean="0">
                <a:latin typeface="Times New Roman" pitchFamily="-112" charset="0"/>
                <a:ea typeface="ＭＳ Ｐゴシック" pitchFamily="-112" charset="-128"/>
                <a:cs typeface="ＭＳ Ｐゴシック" pitchFamily="-112" charset="-128"/>
              </a:rPr>
              <a:t>, </a:t>
            </a:r>
            <a:r>
              <a:rPr lang="en-US" sz="2000" dirty="0" err="1" smtClean="0">
                <a:latin typeface="Times New Roman" pitchFamily="-112" charset="0"/>
                <a:ea typeface="ＭＳ Ｐゴシック" pitchFamily="-112" charset="-128"/>
                <a:cs typeface="ＭＳ Ｐゴシック" pitchFamily="-112" charset="-128"/>
              </a:rPr>
              <a:t>Walcher</a:t>
            </a:r>
            <a:r>
              <a:rPr lang="en-US" sz="2000" dirty="0" smtClean="0">
                <a:latin typeface="Times New Roman" pitchFamily="-112" charset="0"/>
                <a:ea typeface="ＭＳ Ｐゴシック" pitchFamily="-112" charset="-128"/>
                <a:cs typeface="ＭＳ Ｐゴシック" pitchFamily="-112" charset="-128"/>
              </a:rPr>
              <a:t>, and </a:t>
            </a:r>
            <a:r>
              <a:rPr lang="en-US" sz="2000" dirty="0" err="1" smtClean="0">
                <a:latin typeface="Times New Roman" pitchFamily="-112" charset="0"/>
                <a:ea typeface="ＭＳ Ｐゴシック" pitchFamily="-112" charset="-128"/>
                <a:cs typeface="ＭＳ Ｐゴシック" pitchFamily="-112" charset="-128"/>
              </a:rPr>
              <a:t>Bernauer</a:t>
            </a:r>
            <a:r>
              <a:rPr lang="en-US" sz="2000" dirty="0" smtClean="0">
                <a:latin typeface="Times New Roman" pitchFamily="-112" charset="0"/>
                <a:ea typeface="ＭＳ Ｐゴシック" pitchFamily="-112" charset="-128"/>
                <a:cs typeface="ＭＳ Ｐゴシック" pitchFamily="-112" charset="-128"/>
              </a:rPr>
              <a:t>, arXiv1511.00479</a:t>
            </a:r>
            <a:endParaRPr lang="en-US" sz="2000" dirty="0">
              <a:latin typeface="Times New Roman" pitchFamily="-112" charset="0"/>
              <a:ea typeface="ＭＳ Ｐゴシック" pitchFamily="-112" charset="-128"/>
              <a:cs typeface="ＭＳ Ｐゴシック" pitchFamily="-112" charset="-128"/>
            </a:endParaRPr>
          </a:p>
        </p:txBody>
      </p:sp>
      <p:sp>
        <p:nvSpPr>
          <p:cNvPr id="2" name="Slide Number Placeholder 1"/>
          <p:cNvSpPr>
            <a:spLocks noGrp="1"/>
          </p:cNvSpPr>
          <p:nvPr>
            <p:ph type="sldNum" sz="quarter" idx="12"/>
          </p:nvPr>
        </p:nvSpPr>
        <p:spPr/>
        <p:txBody>
          <a:bodyPr/>
          <a:lstStyle/>
          <a:p>
            <a:fld id="{286D09A9-3490-DF48-B74E-80C0D2B46C05}" type="slidenum">
              <a:rPr lang="en-US" smtClean="0"/>
              <a:pPr/>
              <a:t>16</a:t>
            </a:fld>
            <a:endParaRPr lang="en-US" dirty="0"/>
          </a:p>
        </p:txBody>
      </p:sp>
      <p:sp>
        <p:nvSpPr>
          <p:cNvPr id="3" name="Rectangle 2"/>
          <p:cNvSpPr/>
          <p:nvPr/>
        </p:nvSpPr>
        <p:spPr>
          <a:xfrm>
            <a:off x="1062874" y="5985226"/>
            <a:ext cx="5870666" cy="1200328"/>
          </a:xfrm>
          <a:prstGeom prst="rect">
            <a:avLst/>
          </a:prstGeom>
        </p:spPr>
        <p:txBody>
          <a:bodyPr wrap="square">
            <a:spAutoFit/>
          </a:bodyPr>
          <a:lstStyle/>
          <a:p>
            <a:r>
              <a:rPr lang="en-US" altLang="zh-CN" sz="2400" b="1" i="1" dirty="0" smtClean="0">
                <a:solidFill>
                  <a:srgbClr val="660066"/>
                </a:solidFill>
                <a:latin typeface="Times New Roman"/>
              </a:rPr>
              <a:t>All these studies emphasize even more the importance of low Q</a:t>
            </a:r>
            <a:r>
              <a:rPr lang="en-US" altLang="zh-CN" sz="2400" b="1" i="1" baseline="30000" dirty="0" smtClean="0">
                <a:solidFill>
                  <a:srgbClr val="660066"/>
                </a:solidFill>
                <a:latin typeface="Times New Roman"/>
              </a:rPr>
              <a:t>2</a:t>
            </a:r>
            <a:r>
              <a:rPr lang="en-US" altLang="zh-CN" sz="2400" b="1" i="1" dirty="0" smtClean="0">
                <a:solidFill>
                  <a:srgbClr val="660066"/>
                </a:solidFill>
                <a:latin typeface="Times New Roman"/>
              </a:rPr>
              <a:t> </a:t>
            </a:r>
            <a:r>
              <a:rPr lang="en-US" altLang="zh-CN" sz="2400" b="1" i="1" dirty="0">
                <a:solidFill>
                  <a:srgbClr val="660066"/>
                </a:solidFill>
                <a:latin typeface="Times New Roman"/>
              </a:rPr>
              <a:t>e-p scattering data </a:t>
            </a:r>
            <a:r>
              <a:rPr lang="en-US" altLang="zh-CN" sz="2400" dirty="0">
                <a:solidFill>
                  <a:srgbClr val="660066"/>
                </a:solidFill>
                <a:latin typeface="Times New Roman"/>
              </a:rPr>
              <a:t/>
            </a:r>
            <a:br>
              <a:rPr lang="en-US" altLang="zh-CN" sz="2400" dirty="0">
                <a:solidFill>
                  <a:srgbClr val="660066"/>
                </a:solidFill>
                <a:latin typeface="Times New Roman"/>
              </a:rPr>
            </a:br>
            <a:endParaRPr lang="en-US" sz="2400" dirty="0">
              <a:solidFill>
                <a:srgbClr val="660066"/>
              </a:solidFill>
            </a:endParaRPr>
          </a:p>
        </p:txBody>
      </p:sp>
    </p:spTree>
    <p:extLst>
      <p:ext uri="{BB962C8B-B14F-4D97-AF65-F5344CB8AC3E}">
        <p14:creationId xmlns:p14="http://schemas.microsoft.com/office/powerpoint/2010/main" val="17740509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877666" y="265449"/>
            <a:ext cx="7085194" cy="586723"/>
          </a:xfrm>
          <a:solidFill>
            <a:srgbClr val="FFFFFF"/>
          </a:solidFill>
        </p:spPr>
        <p:txBody>
          <a:bodyPr>
            <a:noAutofit/>
          </a:bodyPr>
          <a:lstStyle/>
          <a:p>
            <a:pPr eaLnBrk="1" hangingPunct="1">
              <a:defRPr/>
            </a:pPr>
            <a:r>
              <a:rPr lang="en-US" altLang="zh-CN" sz="2800" b="1" i="1" dirty="0" smtClean="0">
                <a:solidFill>
                  <a:srgbClr val="800000"/>
                </a:solidFill>
                <a:latin typeface="Times New Roman"/>
              </a:rPr>
              <a:t>New Physics or what? - Incomplete list </a:t>
            </a:r>
            <a:r>
              <a:rPr lang="en-US" altLang="zh-CN" sz="2800" b="1" i="1" dirty="0" smtClean="0">
                <a:solidFill>
                  <a:srgbClr val="800000"/>
                </a:solidFill>
                <a:latin typeface="Times New Roman"/>
              </a:rPr>
              <a:t> </a:t>
            </a:r>
            <a:r>
              <a:rPr lang="en-US" altLang="zh-CN" sz="2800" dirty="0" smtClean="0">
                <a:solidFill>
                  <a:schemeClr val="bg1"/>
                </a:solidFill>
                <a:latin typeface="Times New Roman"/>
              </a:rPr>
              <a:t/>
            </a:r>
            <a:br>
              <a:rPr lang="en-US" altLang="zh-CN" sz="2800" dirty="0" smtClean="0">
                <a:solidFill>
                  <a:schemeClr val="bg1"/>
                </a:solidFill>
                <a:latin typeface="Times New Roman"/>
              </a:rPr>
            </a:br>
            <a:endParaRPr lang="en-US" altLang="zh-CN" sz="2800" dirty="0" smtClean="0">
              <a:latin typeface="Times New Roman"/>
            </a:endParaRPr>
          </a:p>
        </p:txBody>
      </p:sp>
      <p:sp>
        <p:nvSpPr>
          <p:cNvPr id="39939" name="Text Box 5"/>
          <p:cNvSpPr txBox="1">
            <a:spLocks noChangeArrowheads="1"/>
          </p:cNvSpPr>
          <p:nvPr/>
        </p:nvSpPr>
        <p:spPr bwMode="auto">
          <a:xfrm>
            <a:off x="685800" y="5105400"/>
            <a:ext cx="7739063" cy="830263"/>
          </a:xfrm>
          <a:prstGeom prst="rect">
            <a:avLst/>
          </a:prstGeom>
          <a:noFill/>
          <a:ln w="9525">
            <a:noFill/>
            <a:miter lim="800000"/>
            <a:headEnd/>
            <a:tailEnd/>
          </a:ln>
        </p:spPr>
        <p:txBody>
          <a:bodyPr>
            <a:prstTxWarp prst="textNoShape">
              <a:avLst/>
            </a:prstTxWarp>
            <a:spAutoFit/>
          </a:bodyPr>
          <a:lstStyle/>
          <a:p>
            <a:endParaRPr lang="en-US" altLang="zh-CN" i="1">
              <a:solidFill>
                <a:srgbClr val="7030A0"/>
              </a:solidFill>
            </a:endParaRPr>
          </a:p>
          <a:p>
            <a:endParaRPr lang="en-US" altLang="zh-CN" i="1">
              <a:solidFill>
                <a:srgbClr val="BD7502"/>
              </a:solidFill>
            </a:endParaRPr>
          </a:p>
        </p:txBody>
      </p:sp>
      <p:sp>
        <p:nvSpPr>
          <p:cNvPr id="39940" name="Content Placeholder 2"/>
          <p:cNvSpPr txBox="1">
            <a:spLocks/>
          </p:cNvSpPr>
          <p:nvPr/>
        </p:nvSpPr>
        <p:spPr bwMode="auto">
          <a:xfrm>
            <a:off x="584196" y="677863"/>
            <a:ext cx="7696200" cy="525780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pitchFamily="-112" charset="0"/>
              <a:buChar char="•"/>
            </a:pPr>
            <a:r>
              <a:rPr lang="en-US" sz="2000" dirty="0">
                <a:solidFill>
                  <a:srgbClr val="800000"/>
                </a:solidFill>
                <a:latin typeface="Times New Roman" pitchFamily="-112" charset="0"/>
                <a:ea typeface="ＭＳ Ｐゴシック" pitchFamily="-112" charset="-128"/>
                <a:cs typeface="ＭＳ Ｐゴシック" pitchFamily="-112" charset="-128"/>
              </a:rPr>
              <a:t>New physics:</a:t>
            </a:r>
            <a:r>
              <a:rPr lang="en-US" sz="2000" baseline="0" dirty="0">
                <a:solidFill>
                  <a:srgbClr val="800000"/>
                </a:solidFill>
                <a:latin typeface="Times New Roman" pitchFamily="-112" charset="0"/>
                <a:ea typeface="ＭＳ Ｐゴシック" pitchFamily="-112" charset="-128"/>
                <a:cs typeface="ＭＳ Ｐゴシック" pitchFamily="-112" charset="-128"/>
              </a:rPr>
              <a:t> </a:t>
            </a:r>
            <a:r>
              <a:rPr lang="en-US" sz="2000" dirty="0">
                <a:solidFill>
                  <a:srgbClr val="800000"/>
                </a:solidFill>
                <a:latin typeface="Times New Roman" pitchFamily="-112" charset="0"/>
                <a:ea typeface="ＭＳ Ｐゴシック" pitchFamily="-112" charset="-128"/>
                <a:cs typeface="ＭＳ Ｐゴシック" pitchFamily="-112" charset="-128"/>
              </a:rPr>
              <a:t>new particles</a:t>
            </a:r>
            <a:r>
              <a:rPr lang="en-US" sz="2000" dirty="0">
                <a:latin typeface="Times New Roman" pitchFamily="-112" charset="0"/>
                <a:ea typeface="ＭＳ Ｐゴシック" pitchFamily="-112" charset="-128"/>
                <a:cs typeface="ＭＳ Ｐゴシック" pitchFamily="-112" charset="-128"/>
              </a:rPr>
              <a:t>, Barger et al</a:t>
            </a:r>
            <a:r>
              <a:rPr lang="en-US" sz="2000" dirty="0" smtClean="0">
                <a:latin typeface="Times New Roman" pitchFamily="-112" charset="0"/>
                <a:ea typeface="ＭＳ Ｐゴシック" pitchFamily="-112" charset="-128"/>
                <a:cs typeface="ＭＳ Ｐゴシック" pitchFamily="-112" charset="-128"/>
              </a:rPr>
              <a:t>.,  </a:t>
            </a:r>
            <a:r>
              <a:rPr lang="en-US" sz="2000" dirty="0">
                <a:latin typeface="Times New Roman" pitchFamily="-112" charset="0"/>
                <a:ea typeface="ＭＳ Ｐゴシック" pitchFamily="-112" charset="-128"/>
                <a:cs typeface="ＭＳ Ｐゴシック" pitchFamily="-112" charset="-128"/>
              </a:rPr>
              <a:t>Carlson and </a:t>
            </a:r>
            <a:r>
              <a:rPr lang="en-US" sz="2000" dirty="0" err="1" smtClean="0">
                <a:latin typeface="Times New Roman" pitchFamily="-112" charset="0"/>
                <a:ea typeface="ＭＳ Ｐゴシック" pitchFamily="-112" charset="-128"/>
                <a:cs typeface="ＭＳ Ｐゴシック" pitchFamily="-112" charset="-128"/>
              </a:rPr>
              <a:t>Rislow</a:t>
            </a:r>
            <a:r>
              <a:rPr lang="en-US" sz="2000" dirty="0">
                <a:latin typeface="Times New Roman" pitchFamily="-112" charset="0"/>
                <a:ea typeface="ＭＳ Ｐゴシック" pitchFamily="-112" charset="-128"/>
                <a:cs typeface="ＭＳ Ｐゴシック" pitchFamily="-112" charset="-128"/>
              </a:rPr>
              <a:t>;</a:t>
            </a:r>
            <a:r>
              <a:rPr lang="en-US" sz="2000" dirty="0" smtClean="0">
                <a:latin typeface="Times New Roman" pitchFamily="-112" charset="0"/>
                <a:ea typeface="ＭＳ Ｐゴシック" pitchFamily="-112" charset="-128"/>
                <a:cs typeface="ＭＳ Ｐゴシック" pitchFamily="-112" charset="-128"/>
              </a:rPr>
              <a:t> Liu and Miller,….</a:t>
            </a:r>
            <a:r>
              <a:rPr lang="en-US" sz="2000" dirty="0" smtClean="0">
                <a:solidFill>
                  <a:srgbClr val="800000"/>
                </a:solidFill>
                <a:latin typeface="Times New Roman" pitchFamily="-112" charset="0"/>
                <a:ea typeface="ＭＳ Ｐゴシック" pitchFamily="-112" charset="-128"/>
                <a:cs typeface="ＭＳ Ｐゴシック" pitchFamily="-112" charset="-128"/>
              </a:rPr>
              <a:t>New </a:t>
            </a:r>
            <a:r>
              <a:rPr lang="en-US" sz="2000" dirty="0">
                <a:solidFill>
                  <a:srgbClr val="800000"/>
                </a:solidFill>
                <a:latin typeface="Times New Roman" pitchFamily="-112" charset="0"/>
                <a:ea typeface="ＭＳ Ｐゴシック" pitchFamily="-112" charset="-128"/>
                <a:cs typeface="ＭＳ Ｐゴシック" pitchFamily="-112" charset="-128"/>
              </a:rPr>
              <a:t>PV </a:t>
            </a:r>
            <a:r>
              <a:rPr lang="en-US" sz="2000" dirty="0" err="1">
                <a:solidFill>
                  <a:srgbClr val="800000"/>
                </a:solidFill>
                <a:latin typeface="Times New Roman" pitchFamily="-112" charset="0"/>
                <a:ea typeface="ＭＳ Ｐゴシック" pitchFamily="-112" charset="-128"/>
                <a:cs typeface="ＭＳ Ｐゴシック" pitchFamily="-112" charset="-128"/>
              </a:rPr>
              <a:t>muonic</a:t>
            </a:r>
            <a:r>
              <a:rPr lang="en-US" sz="2000" dirty="0">
                <a:solidFill>
                  <a:srgbClr val="800000"/>
                </a:solidFill>
                <a:latin typeface="Times New Roman" pitchFamily="-112" charset="0"/>
                <a:ea typeface="ＭＳ Ｐゴシック" pitchFamily="-112" charset="-128"/>
                <a:cs typeface="ＭＳ Ｐゴシック" pitchFamily="-112" charset="-128"/>
              </a:rPr>
              <a:t> force</a:t>
            </a:r>
            <a:r>
              <a:rPr lang="en-US" sz="2000" dirty="0">
                <a:latin typeface="Times New Roman" pitchFamily="-112" charset="0"/>
                <a:ea typeface="ＭＳ Ｐゴシック" pitchFamily="-112" charset="-128"/>
                <a:cs typeface="ＭＳ Ｐゴシック" pitchFamily="-112" charset="-128"/>
              </a:rPr>
              <a:t>, </a:t>
            </a:r>
            <a:r>
              <a:rPr lang="en-US" sz="2000" dirty="0" err="1">
                <a:latin typeface="Times New Roman" pitchFamily="-112" charset="0"/>
                <a:ea typeface="ＭＳ Ｐゴシック" pitchFamily="-112" charset="-128"/>
                <a:cs typeface="ＭＳ Ｐゴシック" pitchFamily="-112" charset="-128"/>
              </a:rPr>
              <a:t>Batell</a:t>
            </a:r>
            <a:r>
              <a:rPr lang="en-US" sz="2000" dirty="0">
                <a:latin typeface="Times New Roman" pitchFamily="-112" charset="0"/>
                <a:ea typeface="ＭＳ Ｐゴシック" pitchFamily="-112" charset="-128"/>
                <a:cs typeface="ＭＳ Ｐゴシック" pitchFamily="-112" charset="-128"/>
              </a:rPr>
              <a:t> et al</a:t>
            </a:r>
            <a:r>
              <a:rPr lang="en-US" sz="2000" dirty="0" smtClean="0">
                <a:latin typeface="Times New Roman" pitchFamily="-112" charset="0"/>
                <a:ea typeface="ＭＳ Ｐゴシック" pitchFamily="-112" charset="-128"/>
                <a:cs typeface="ＭＳ Ｐゴシック" pitchFamily="-112" charset="-128"/>
              </a:rPr>
              <a:t>.; Carlson and </a:t>
            </a:r>
            <a:r>
              <a:rPr lang="en-US" sz="2000" dirty="0" err="1" smtClean="0">
                <a:latin typeface="Times New Roman" pitchFamily="-112" charset="0"/>
                <a:ea typeface="ＭＳ Ｐゴシック" pitchFamily="-112" charset="-128"/>
                <a:cs typeface="ＭＳ Ｐゴシック" pitchFamily="-112" charset="-128"/>
              </a:rPr>
              <a:t>Freid</a:t>
            </a:r>
            <a:r>
              <a:rPr lang="en-US" sz="2000" dirty="0" smtClean="0">
                <a:latin typeface="Times New Roman" pitchFamily="-112" charset="0"/>
                <a:ea typeface="ＭＳ Ｐゴシック" pitchFamily="-112" charset="-128"/>
                <a:cs typeface="ＭＳ Ｐゴシック" pitchFamily="-112" charset="-128"/>
              </a:rPr>
              <a:t>; </a:t>
            </a:r>
            <a:r>
              <a:rPr lang="en-US" sz="2000" dirty="0" smtClean="0">
                <a:solidFill>
                  <a:srgbClr val="800000"/>
                </a:solidFill>
                <a:latin typeface="Times New Roman" pitchFamily="-112" charset="0"/>
                <a:ea typeface="ＭＳ Ｐゴシック" pitchFamily="-112" charset="-128"/>
                <a:cs typeface="ＭＳ Ｐゴシック" pitchFamily="-112" charset="-128"/>
              </a:rPr>
              <a:t>Extra dimension</a:t>
            </a:r>
            <a:r>
              <a:rPr lang="en-US" sz="2000" dirty="0" smtClean="0">
                <a:latin typeface="Times New Roman" pitchFamily="-112" charset="0"/>
                <a:ea typeface="ＭＳ Ｐゴシック" pitchFamily="-112" charset="-128"/>
                <a:cs typeface="ＭＳ Ｐゴシック" pitchFamily="-112" charset="-128"/>
              </a:rPr>
              <a:t>: </a:t>
            </a:r>
            <a:r>
              <a:rPr lang="en-US" sz="2000" dirty="0" err="1" smtClean="0">
                <a:latin typeface="Times New Roman" pitchFamily="-112" charset="0"/>
                <a:ea typeface="ＭＳ Ｐゴシック" pitchFamily="-112" charset="-128"/>
                <a:cs typeface="ＭＳ Ｐゴシック" pitchFamily="-112" charset="-128"/>
              </a:rPr>
              <a:t>Dahia</a:t>
            </a:r>
            <a:r>
              <a:rPr lang="en-US" sz="2000" dirty="0" smtClean="0">
                <a:latin typeface="Times New Roman" pitchFamily="-112" charset="0"/>
                <a:ea typeface="ＭＳ Ｐゴシック" pitchFamily="-112" charset="-128"/>
                <a:cs typeface="ＭＳ Ｐゴシック" pitchFamily="-112" charset="-128"/>
              </a:rPr>
              <a:t> and </a:t>
            </a:r>
            <a:r>
              <a:rPr lang="en-US" sz="2000" dirty="0" err="1" smtClean="0">
                <a:latin typeface="Times New Roman" pitchFamily="-112" charset="0"/>
                <a:ea typeface="ＭＳ Ｐゴシック" pitchFamily="-112" charset="-128"/>
                <a:cs typeface="ＭＳ Ｐゴシック" pitchFamily="-112" charset="-128"/>
              </a:rPr>
              <a:t>Lemos</a:t>
            </a:r>
            <a:r>
              <a:rPr lang="en-US" sz="2000" dirty="0">
                <a:latin typeface="Times New Roman" pitchFamily="-112" charset="0"/>
                <a:ea typeface="ＭＳ Ｐゴシック" pitchFamily="-112" charset="-128"/>
                <a:cs typeface="ＭＳ Ｐゴシック" pitchFamily="-112" charset="-128"/>
              </a:rPr>
              <a:t>;</a:t>
            </a:r>
            <a:r>
              <a:rPr lang="en-US" sz="2000" dirty="0" smtClean="0">
                <a:latin typeface="Times New Roman" pitchFamily="-112" charset="0"/>
                <a:ea typeface="ＭＳ Ｐゴシック" pitchFamily="-112" charset="-128"/>
                <a:cs typeface="ＭＳ Ｐゴシック" pitchFamily="-112" charset="-128"/>
              </a:rPr>
              <a:t> </a:t>
            </a:r>
            <a:r>
              <a:rPr lang="en-US" sz="2000" dirty="0" smtClean="0">
                <a:solidFill>
                  <a:srgbClr val="800000"/>
                </a:solidFill>
                <a:latin typeface="Times New Roman" pitchFamily="-112" charset="0"/>
                <a:ea typeface="ＭＳ Ｐゴシック" pitchFamily="-112" charset="-128"/>
                <a:cs typeface="ＭＳ Ｐゴシック" pitchFamily="-112" charset="-128"/>
              </a:rPr>
              <a:t>Quantum gravity at the Fermi scale</a:t>
            </a:r>
            <a:r>
              <a:rPr lang="en-US" sz="2000" dirty="0" smtClean="0">
                <a:latin typeface="Times New Roman" pitchFamily="-112" charset="0"/>
                <a:ea typeface="ＭＳ Ｐゴシック" pitchFamily="-112" charset="-128"/>
                <a:cs typeface="ＭＳ Ｐゴシック" pitchFamily="-112" charset="-128"/>
              </a:rPr>
              <a:t> R. </a:t>
            </a:r>
            <a:r>
              <a:rPr lang="en-US" sz="2000" dirty="0" err="1" smtClean="0">
                <a:latin typeface="Times New Roman" pitchFamily="-112" charset="0"/>
                <a:ea typeface="ＭＳ Ｐゴシック" pitchFamily="-112" charset="-128"/>
                <a:cs typeface="ＭＳ Ｐゴシック" pitchFamily="-112" charset="-128"/>
              </a:rPr>
              <a:t>Onofrio</a:t>
            </a:r>
            <a:r>
              <a:rPr lang="en-US" sz="2000" dirty="0" smtClean="0">
                <a:latin typeface="Times New Roman" pitchFamily="-112" charset="0"/>
                <a:ea typeface="ＭＳ Ｐゴシック" pitchFamily="-112" charset="-128"/>
                <a:cs typeface="ＭＳ Ｐゴシック" pitchFamily="-112" charset="-128"/>
              </a:rPr>
              <a:t>;…….</a:t>
            </a:r>
          </a:p>
          <a:p>
            <a:pPr marL="342900" indent="-342900">
              <a:spcBef>
                <a:spcPct val="20000"/>
              </a:spcBef>
              <a:buFont typeface="Arial" pitchFamily="-112" charset="0"/>
              <a:buChar char="•"/>
            </a:pPr>
            <a:r>
              <a:rPr lang="en-US" sz="2000" dirty="0">
                <a:solidFill>
                  <a:srgbClr val="000090"/>
                </a:solidFill>
                <a:latin typeface="Times New Roman" pitchFamily="-112" charset="0"/>
                <a:ea typeface="ＭＳ Ｐゴシック" pitchFamily="-112" charset="-128"/>
                <a:cs typeface="ＭＳ Ｐゴシック" pitchFamily="-112" charset="-128"/>
              </a:rPr>
              <a:t>Contributions to the </a:t>
            </a:r>
            <a:r>
              <a:rPr lang="en-US" sz="2000" dirty="0" err="1">
                <a:solidFill>
                  <a:srgbClr val="000090"/>
                </a:solidFill>
                <a:latin typeface="Times New Roman" pitchFamily="-112" charset="0"/>
                <a:ea typeface="ＭＳ Ｐゴシック" pitchFamily="-112" charset="-128"/>
                <a:cs typeface="ＭＳ Ｐゴシック" pitchFamily="-112" charset="-128"/>
              </a:rPr>
              <a:t>muonic</a:t>
            </a:r>
            <a:r>
              <a:rPr lang="en-US" sz="2000" dirty="0">
                <a:solidFill>
                  <a:srgbClr val="000090"/>
                </a:solidFill>
                <a:latin typeface="Times New Roman" pitchFamily="-112" charset="0"/>
                <a:ea typeface="ＭＳ Ｐゴシック" pitchFamily="-112" charset="-128"/>
                <a:cs typeface="ＭＳ Ｐゴシック" pitchFamily="-112" charset="-128"/>
              </a:rPr>
              <a:t> H Lamb shift</a:t>
            </a:r>
            <a:r>
              <a:rPr lang="en-US" sz="2000" dirty="0">
                <a:latin typeface="Times New Roman" pitchFamily="-112" charset="0"/>
                <a:ea typeface="ＭＳ Ｐゴシック" pitchFamily="-112" charset="-128"/>
                <a:cs typeface="ＭＳ Ｐゴシック" pitchFamily="-112" charset="-128"/>
              </a:rPr>
              <a:t>: Carlson and </a:t>
            </a:r>
            <a:r>
              <a:rPr lang="en-US" sz="2000" dirty="0" err="1">
                <a:latin typeface="Times New Roman" pitchFamily="-112" charset="0"/>
                <a:ea typeface="ＭＳ Ｐゴシック" pitchFamily="-112" charset="-128"/>
                <a:cs typeface="ＭＳ Ｐゴシック" pitchFamily="-112" charset="-128"/>
              </a:rPr>
              <a:t>Vanderhaeghen</a:t>
            </a:r>
            <a:r>
              <a:rPr lang="en-US" sz="2000" dirty="0" smtClean="0">
                <a:latin typeface="Times New Roman" pitchFamily="-112" charset="0"/>
                <a:ea typeface="ＭＳ Ｐゴシック" pitchFamily="-112" charset="-128"/>
                <a:cs typeface="ＭＳ Ｐゴシック" pitchFamily="-112" charset="-128"/>
              </a:rPr>
              <a:t>,; </a:t>
            </a:r>
            <a:r>
              <a:rPr lang="en-US" sz="2000" dirty="0" err="1" smtClean="0">
                <a:latin typeface="Times New Roman" pitchFamily="-112" charset="0"/>
                <a:ea typeface="ＭＳ Ｐゴシック" pitchFamily="-112" charset="-128"/>
                <a:cs typeface="ＭＳ Ｐゴシック" pitchFamily="-112" charset="-128"/>
              </a:rPr>
              <a:t>Jentschura</a:t>
            </a:r>
            <a:r>
              <a:rPr lang="en-US" sz="2000" dirty="0" smtClean="0">
                <a:latin typeface="Times New Roman" pitchFamily="-112" charset="0"/>
                <a:ea typeface="ＭＳ Ｐゴシック" pitchFamily="-112" charset="-128"/>
                <a:cs typeface="ＭＳ Ｐゴシック" pitchFamily="-112" charset="-128"/>
              </a:rPr>
              <a:t>, </a:t>
            </a:r>
            <a:r>
              <a:rPr lang="en-US" sz="2000" dirty="0" err="1" smtClean="0">
                <a:latin typeface="Times New Roman" pitchFamily="-112" charset="0"/>
                <a:ea typeface="ＭＳ Ｐゴシック" pitchFamily="-112" charset="-128"/>
                <a:cs typeface="ＭＳ Ｐゴシック" pitchFamily="-112" charset="-128"/>
              </a:rPr>
              <a:t>Borie</a:t>
            </a:r>
            <a:r>
              <a:rPr lang="en-US" sz="2000" dirty="0" smtClean="0">
                <a:latin typeface="Times New Roman" pitchFamily="-112" charset="0"/>
                <a:ea typeface="ＭＳ Ｐゴシック" pitchFamily="-112" charset="-128"/>
                <a:cs typeface="ＭＳ Ｐゴシック" pitchFamily="-112" charset="-128"/>
              </a:rPr>
              <a:t>, </a:t>
            </a:r>
            <a:r>
              <a:rPr lang="en-US" sz="2000" dirty="0">
                <a:latin typeface="Times New Roman" pitchFamily="-112" charset="0"/>
                <a:ea typeface="ＭＳ Ｐゴシック" pitchFamily="-112" charset="-128"/>
                <a:cs typeface="ＭＳ Ｐゴシック" pitchFamily="-112" charset="-128"/>
              </a:rPr>
              <a:t>Carroll et al, </a:t>
            </a:r>
            <a:r>
              <a:rPr lang="en-US" sz="2000" dirty="0" smtClean="0">
                <a:latin typeface="Times New Roman" pitchFamily="-112" charset="0"/>
                <a:ea typeface="ＭＳ Ｐゴシック" pitchFamily="-112" charset="-128"/>
                <a:cs typeface="ＭＳ Ｐゴシック" pitchFamily="-112" charset="-128"/>
              </a:rPr>
              <a:t>Hill </a:t>
            </a:r>
            <a:r>
              <a:rPr lang="en-US" sz="2000" dirty="0">
                <a:latin typeface="Times New Roman" pitchFamily="-112" charset="0"/>
                <a:ea typeface="ＭＳ Ｐゴシック" pitchFamily="-112" charset="-128"/>
                <a:cs typeface="ＭＳ Ｐゴシック" pitchFamily="-112" charset="-128"/>
              </a:rPr>
              <a:t>and P</a:t>
            </a:r>
            <a:r>
              <a:rPr lang="en-US" sz="2000" dirty="0" smtClean="0">
                <a:latin typeface="Times New Roman" pitchFamily="-112" charset="0"/>
                <a:ea typeface="ＭＳ Ｐゴシック" pitchFamily="-112" charset="-128"/>
                <a:cs typeface="ＭＳ Ｐゴシック" pitchFamily="-112" charset="-128"/>
              </a:rPr>
              <a:t>az</a:t>
            </a:r>
            <a:r>
              <a:rPr lang="en-US" sz="2000" dirty="0">
                <a:latin typeface="Times New Roman" pitchFamily="-112" charset="0"/>
                <a:ea typeface="ＭＳ Ｐゴシック" pitchFamily="-112" charset="-128"/>
                <a:cs typeface="ＭＳ Ｐゴシック" pitchFamily="-112" charset="-128"/>
              </a:rPr>
              <a:t>, </a:t>
            </a:r>
            <a:r>
              <a:rPr lang="en-US" sz="2000" dirty="0" err="1" smtClean="0">
                <a:latin typeface="Times New Roman" pitchFamily="-112" charset="0"/>
                <a:ea typeface="ＭＳ Ｐゴシック" pitchFamily="-112" charset="-128"/>
                <a:cs typeface="ＭＳ Ｐゴシック" pitchFamily="-112" charset="-128"/>
              </a:rPr>
              <a:t>Birse</a:t>
            </a:r>
            <a:r>
              <a:rPr lang="en-US" sz="2000" dirty="0" smtClean="0">
                <a:latin typeface="Times New Roman" pitchFamily="-112" charset="0"/>
                <a:ea typeface="ＭＳ Ｐゴシック" pitchFamily="-112" charset="-128"/>
                <a:cs typeface="ＭＳ Ｐゴシック" pitchFamily="-112" charset="-128"/>
              </a:rPr>
              <a:t> </a:t>
            </a:r>
            <a:r>
              <a:rPr lang="en-US" sz="2000" dirty="0">
                <a:latin typeface="Times New Roman" pitchFamily="-112" charset="0"/>
                <a:ea typeface="ＭＳ Ｐゴシック" pitchFamily="-112" charset="-128"/>
                <a:cs typeface="ＭＳ Ｐゴシック" pitchFamily="-112" charset="-128"/>
              </a:rPr>
              <a:t>and </a:t>
            </a:r>
            <a:r>
              <a:rPr lang="en-US" sz="2000" dirty="0" smtClean="0">
                <a:latin typeface="Times New Roman" pitchFamily="-112" charset="0"/>
                <a:ea typeface="ＭＳ Ｐゴシック" pitchFamily="-112" charset="-128"/>
                <a:cs typeface="ＭＳ Ｐゴシック" pitchFamily="-112" charset="-128"/>
              </a:rPr>
              <a:t>McGovern, </a:t>
            </a:r>
            <a:r>
              <a:rPr lang="en-US" sz="2000" dirty="0">
                <a:latin typeface="Times New Roman" pitchFamily="-112" charset="0"/>
                <a:ea typeface="ＭＳ Ｐゴシック" pitchFamily="-112" charset="-128"/>
                <a:cs typeface="ＭＳ Ｐゴシック" pitchFamily="-112" charset="-128"/>
              </a:rPr>
              <a:t>G.A. </a:t>
            </a:r>
            <a:r>
              <a:rPr lang="en-US" sz="2000" dirty="0" smtClean="0">
                <a:latin typeface="Times New Roman" pitchFamily="-112" charset="0"/>
                <a:ea typeface="ＭＳ Ｐゴシック" pitchFamily="-112" charset="-128"/>
                <a:cs typeface="ＭＳ Ｐゴシック" pitchFamily="-112" charset="-128"/>
              </a:rPr>
              <a:t>Miller, J.M. Alarcon, </a:t>
            </a:r>
            <a:r>
              <a:rPr lang="en-US" sz="2000" dirty="0" err="1" smtClean="0">
                <a:latin typeface="Times New Roman" pitchFamily="-112" charset="0"/>
                <a:ea typeface="ＭＳ Ｐゴシック" pitchFamily="-112" charset="-128"/>
                <a:cs typeface="ＭＳ Ｐゴシック" pitchFamily="-112" charset="-128"/>
              </a:rPr>
              <a:t>Ji</a:t>
            </a:r>
            <a:r>
              <a:rPr lang="en-US" sz="2000" dirty="0" smtClean="0">
                <a:latin typeface="Times New Roman" pitchFamily="-112" charset="0"/>
                <a:ea typeface="ＭＳ Ｐゴシック" pitchFamily="-112" charset="-128"/>
                <a:cs typeface="ＭＳ Ｐゴシック" pitchFamily="-112" charset="-128"/>
              </a:rPr>
              <a:t>, </a:t>
            </a:r>
            <a:r>
              <a:rPr lang="en-US" sz="2000" dirty="0" err="1" smtClean="0">
                <a:latin typeface="Times New Roman" pitchFamily="-112" charset="0"/>
                <a:ea typeface="ＭＳ Ｐゴシック" pitchFamily="-112" charset="-128"/>
                <a:cs typeface="ＭＳ Ｐゴシック" pitchFamily="-112" charset="-128"/>
              </a:rPr>
              <a:t>Peset</a:t>
            </a:r>
            <a:r>
              <a:rPr lang="en-US" sz="2000" dirty="0" smtClean="0">
                <a:latin typeface="Times New Roman" pitchFamily="-112" charset="0"/>
                <a:ea typeface="ＭＳ Ｐゴシック" pitchFamily="-112" charset="-128"/>
                <a:cs typeface="ＭＳ Ｐゴシック" pitchFamily="-112" charset="-128"/>
              </a:rPr>
              <a:t> and Pineda….</a:t>
            </a:r>
            <a:r>
              <a:rPr lang="en-US" sz="2000" baseline="0" dirty="0" smtClean="0">
                <a:latin typeface="Times New Roman" pitchFamily="-112" charset="0"/>
                <a:ea typeface="ＭＳ Ｐゴシック" pitchFamily="-112" charset="-128"/>
                <a:cs typeface="ＭＳ Ｐゴシック" pitchFamily="-112" charset="-128"/>
              </a:rPr>
              <a:t>  </a:t>
            </a:r>
            <a:endParaRPr lang="en-US" sz="2000" dirty="0">
              <a:latin typeface="Times New Roman" pitchFamily="-112" charset="0"/>
              <a:ea typeface="ＭＳ Ｐゴシック" pitchFamily="-112" charset="-128"/>
              <a:cs typeface="ＭＳ Ｐゴシック" pitchFamily="-112" charset="-128"/>
            </a:endParaRPr>
          </a:p>
          <a:p>
            <a:pPr marL="342900" indent="-342900">
              <a:spcBef>
                <a:spcPct val="20000"/>
              </a:spcBef>
              <a:buFont typeface="Arial" pitchFamily="-112" charset="0"/>
              <a:buChar char="•"/>
            </a:pPr>
            <a:r>
              <a:rPr lang="en-US" sz="2000" dirty="0">
                <a:solidFill>
                  <a:srgbClr val="000090"/>
                </a:solidFill>
                <a:latin typeface="Times New Roman" pitchFamily="-112" charset="0"/>
                <a:ea typeface="ＭＳ Ｐゴシック" pitchFamily="-112" charset="-128"/>
                <a:cs typeface="ＭＳ Ｐゴシック" pitchFamily="-112" charset="-128"/>
              </a:rPr>
              <a:t>Higher moments of the charge distribution and </a:t>
            </a:r>
            <a:r>
              <a:rPr lang="en-US" sz="2000" dirty="0" err="1">
                <a:solidFill>
                  <a:srgbClr val="000090"/>
                </a:solidFill>
                <a:latin typeface="Times New Roman" pitchFamily="-112" charset="0"/>
                <a:ea typeface="ＭＳ Ｐゴシック" pitchFamily="-112" charset="-128"/>
                <a:cs typeface="ＭＳ Ｐゴシック" pitchFamily="-112" charset="-128"/>
              </a:rPr>
              <a:t>Zemach</a:t>
            </a:r>
            <a:r>
              <a:rPr lang="en-US" sz="2000" dirty="0">
                <a:solidFill>
                  <a:srgbClr val="000090"/>
                </a:solidFill>
                <a:latin typeface="Times New Roman" pitchFamily="-112" charset="0"/>
                <a:ea typeface="ＭＳ Ｐゴシック" pitchFamily="-112" charset="-128"/>
                <a:cs typeface="ＭＳ Ｐゴシック" pitchFamily="-112" charset="-128"/>
              </a:rPr>
              <a:t> radii</a:t>
            </a:r>
            <a:r>
              <a:rPr lang="en-US" sz="2000" dirty="0">
                <a:latin typeface="Times New Roman" pitchFamily="-112" charset="0"/>
                <a:ea typeface="ＭＳ Ｐゴシック" pitchFamily="-112" charset="-128"/>
                <a:cs typeface="ＭＳ Ｐゴシック" pitchFamily="-112" charset="-128"/>
              </a:rPr>
              <a:t>, </a:t>
            </a:r>
            <a:r>
              <a:rPr lang="en-US" sz="2000" dirty="0" err="1">
                <a:latin typeface="Times New Roman" pitchFamily="-112" charset="0"/>
                <a:ea typeface="ＭＳ Ｐゴシック" pitchFamily="-112" charset="-128"/>
                <a:cs typeface="ＭＳ Ｐゴシック" pitchFamily="-112" charset="-128"/>
              </a:rPr>
              <a:t>Distler</a:t>
            </a:r>
            <a:r>
              <a:rPr lang="en-US" sz="2000" dirty="0">
                <a:latin typeface="Times New Roman" pitchFamily="-112" charset="0"/>
                <a:ea typeface="ＭＳ Ｐゴシック" pitchFamily="-112" charset="-128"/>
                <a:cs typeface="ＭＳ Ｐゴシック" pitchFamily="-112" charset="-128"/>
              </a:rPr>
              <a:t>, </a:t>
            </a:r>
            <a:r>
              <a:rPr lang="en-US" sz="2000" dirty="0" err="1">
                <a:latin typeface="Times New Roman" pitchFamily="-112" charset="0"/>
                <a:ea typeface="ＭＳ Ｐゴシック" pitchFamily="-112" charset="-128"/>
                <a:cs typeface="ＭＳ Ｐゴシック" pitchFamily="-112" charset="-128"/>
              </a:rPr>
              <a:t>Bernauer</a:t>
            </a:r>
            <a:r>
              <a:rPr lang="en-US" sz="2000" dirty="0">
                <a:latin typeface="Times New Roman" pitchFamily="-112" charset="0"/>
                <a:ea typeface="ＭＳ Ｐゴシック" pitchFamily="-112" charset="-128"/>
                <a:cs typeface="ＭＳ Ｐゴシック" pitchFamily="-112" charset="-128"/>
              </a:rPr>
              <a:t> and </a:t>
            </a:r>
            <a:r>
              <a:rPr lang="en-US" sz="2000" dirty="0" err="1" smtClean="0">
                <a:latin typeface="Times New Roman" pitchFamily="-112" charset="0"/>
                <a:ea typeface="ＭＳ Ｐゴシック" pitchFamily="-112" charset="-128"/>
                <a:cs typeface="ＭＳ Ｐゴシック" pitchFamily="-112" charset="-128"/>
              </a:rPr>
              <a:t>Walcher</a:t>
            </a:r>
            <a:r>
              <a:rPr lang="en-US" sz="2000" dirty="0" smtClean="0">
                <a:latin typeface="Times New Roman" pitchFamily="-112" charset="0"/>
                <a:ea typeface="ＭＳ Ｐゴシック" pitchFamily="-112" charset="-128"/>
                <a:cs typeface="ＭＳ Ｐゴシック" pitchFamily="-112" charset="-128"/>
              </a:rPr>
              <a:t>,…..</a:t>
            </a:r>
          </a:p>
          <a:p>
            <a:pPr marL="342900" indent="-342900">
              <a:spcBef>
                <a:spcPct val="20000"/>
              </a:spcBef>
              <a:buFont typeface="Arial" pitchFamily="-112" charset="0"/>
              <a:buChar char="•"/>
            </a:pPr>
            <a:r>
              <a:rPr lang="en-US" sz="2000" dirty="0" smtClean="0">
                <a:latin typeface="Times New Roman" pitchFamily="-112" charset="0"/>
                <a:ea typeface="ＭＳ Ｐゴシック" pitchFamily="-112" charset="-128"/>
                <a:cs typeface="ＭＳ Ｐゴシック" pitchFamily="-112" charset="-128"/>
              </a:rPr>
              <a:t>J.A. Arrington, </a:t>
            </a:r>
            <a:r>
              <a:rPr lang="en-US" sz="2000" dirty="0" smtClean="0">
                <a:latin typeface="Times New Roman"/>
                <a:cs typeface="Times New Roman"/>
              </a:rPr>
              <a:t>G. </a:t>
            </a:r>
            <a:r>
              <a:rPr lang="en-US" sz="2000" dirty="0">
                <a:latin typeface="Times New Roman"/>
                <a:cs typeface="Times New Roman"/>
              </a:rPr>
              <a:t>Lee, </a:t>
            </a:r>
            <a:r>
              <a:rPr lang="en-US" sz="2000" dirty="0" smtClean="0">
                <a:latin typeface="Times New Roman"/>
                <a:cs typeface="Times New Roman"/>
              </a:rPr>
              <a:t>J. </a:t>
            </a:r>
            <a:r>
              <a:rPr lang="en-US" sz="2000" dirty="0">
                <a:latin typeface="Times New Roman"/>
                <a:cs typeface="Times New Roman"/>
              </a:rPr>
              <a:t>R. Arrington, </a:t>
            </a:r>
            <a:r>
              <a:rPr lang="en-US" sz="2000" dirty="0" smtClean="0">
                <a:latin typeface="Times New Roman"/>
                <a:cs typeface="Times New Roman"/>
              </a:rPr>
              <a:t>R. </a:t>
            </a:r>
            <a:r>
              <a:rPr lang="en-US" sz="2000" dirty="0">
                <a:latin typeface="Times New Roman"/>
                <a:cs typeface="Times New Roman"/>
              </a:rPr>
              <a:t>J. </a:t>
            </a:r>
            <a:r>
              <a:rPr lang="en-US" sz="2000" dirty="0" smtClean="0">
                <a:latin typeface="Times New Roman"/>
                <a:cs typeface="Times New Roman"/>
              </a:rPr>
              <a:t>Hill</a:t>
            </a:r>
            <a:r>
              <a:rPr lang="en-US" sz="2000" dirty="0">
                <a:latin typeface="Times New Roman"/>
                <a:ea typeface="ＭＳ Ｐゴシック" pitchFamily="-112" charset="-128"/>
                <a:cs typeface="Times New Roman"/>
              </a:rPr>
              <a:t> </a:t>
            </a:r>
            <a:r>
              <a:rPr lang="en-US" sz="2000" dirty="0" smtClean="0">
                <a:latin typeface="Times New Roman"/>
                <a:ea typeface="ＭＳ Ｐゴシック" pitchFamily="-112" charset="-128"/>
                <a:cs typeface="Times New Roman"/>
              </a:rPr>
              <a:t>discuss </a:t>
            </a:r>
            <a:r>
              <a:rPr lang="en-US" sz="2000" dirty="0" smtClean="0">
                <a:latin typeface="Times New Roman" pitchFamily="-112" charset="0"/>
                <a:ea typeface="ＭＳ Ｐゴシック" pitchFamily="-112" charset="-128"/>
                <a:cs typeface="ＭＳ Ｐゴシック" pitchFamily="-112" charset="-128"/>
              </a:rPr>
              <a:t>systematics in extraction from </a:t>
            </a:r>
            <a:r>
              <a:rPr lang="en-US" sz="2000" dirty="0" err="1" smtClean="0">
                <a:latin typeface="Times New Roman" pitchFamily="-112" charset="0"/>
                <a:ea typeface="ＭＳ Ｐゴシック" pitchFamily="-112" charset="-128"/>
                <a:cs typeface="ＭＳ Ｐゴシック" pitchFamily="-112" charset="-128"/>
              </a:rPr>
              <a:t>ep</a:t>
            </a:r>
            <a:r>
              <a:rPr lang="en-US" sz="2000" dirty="0" smtClean="0">
                <a:latin typeface="Times New Roman" pitchFamily="-112" charset="0"/>
                <a:ea typeface="ＭＳ Ｐゴシック" pitchFamily="-112" charset="-128"/>
                <a:cs typeface="ＭＳ Ｐゴシック" pitchFamily="-112" charset="-128"/>
              </a:rPr>
              <a:t> data, no resolution on discrepancy</a:t>
            </a:r>
          </a:p>
          <a:p>
            <a:pPr marL="342900" indent="-342900">
              <a:spcBef>
                <a:spcPct val="20000"/>
              </a:spcBef>
              <a:buFont typeface="Arial" pitchFamily="-112" charset="0"/>
              <a:buChar char="•"/>
            </a:pPr>
            <a:r>
              <a:rPr lang="en-US" sz="2000" dirty="0">
                <a:latin typeface="Times New Roman"/>
                <a:cs typeface="Times New Roman"/>
              </a:rPr>
              <a:t>Donnelly, Milner and </a:t>
            </a:r>
            <a:r>
              <a:rPr lang="en-US" sz="2000" dirty="0" err="1" smtClean="0">
                <a:latin typeface="Times New Roman"/>
                <a:cs typeface="Times New Roman"/>
              </a:rPr>
              <a:t>Hasell</a:t>
            </a:r>
            <a:r>
              <a:rPr lang="en-US" sz="2000" dirty="0" smtClean="0">
                <a:latin typeface="Times New Roman"/>
                <a:cs typeface="Times New Roman"/>
              </a:rPr>
              <a:t> discuss interpretation of </a:t>
            </a:r>
            <a:r>
              <a:rPr lang="en-US" sz="2000" dirty="0" err="1" smtClean="0">
                <a:latin typeface="Times New Roman"/>
                <a:cs typeface="Times New Roman"/>
              </a:rPr>
              <a:t>ep</a:t>
            </a:r>
            <a:r>
              <a:rPr lang="en-US" sz="2000" dirty="0" smtClean="0">
                <a:latin typeface="Times New Roman"/>
                <a:cs typeface="Times New Roman"/>
              </a:rPr>
              <a:t> data,………</a:t>
            </a:r>
            <a:endParaRPr lang="en-US" sz="2000" dirty="0" smtClean="0">
              <a:solidFill>
                <a:srgbClr val="800000"/>
              </a:solidFill>
              <a:latin typeface="Times New Roman" pitchFamily="-112" charset="0"/>
              <a:ea typeface="ＭＳ Ｐゴシック" pitchFamily="-112" charset="-128"/>
              <a:cs typeface="ＭＳ Ｐゴシック" pitchFamily="-112" charset="-128"/>
            </a:endParaRPr>
          </a:p>
          <a:p>
            <a:pPr>
              <a:spcBef>
                <a:spcPct val="20000"/>
              </a:spcBef>
            </a:pPr>
            <a:r>
              <a:rPr lang="en-US" sz="2000" dirty="0" smtClean="0">
                <a:solidFill>
                  <a:srgbClr val="800000"/>
                </a:solidFill>
                <a:latin typeface="Times New Roman" pitchFamily="-112" charset="0"/>
                <a:ea typeface="ＭＳ Ｐゴシック" pitchFamily="-112" charset="-128"/>
                <a:cs typeface="ＭＳ Ｐゴシック" pitchFamily="-112" charset="-128"/>
              </a:rPr>
              <a:t>Discrepancy explained by some but others disagree</a:t>
            </a:r>
            <a:endParaRPr lang="en-US" sz="2000" dirty="0">
              <a:solidFill>
                <a:srgbClr val="800000"/>
              </a:solidFill>
              <a:latin typeface="Times New Roman" pitchFamily="-112" charset="0"/>
              <a:ea typeface="ＭＳ Ｐゴシック" pitchFamily="-112" charset="-128"/>
              <a:cs typeface="ＭＳ Ｐゴシック" pitchFamily="-112" charset="-128"/>
            </a:endParaRPr>
          </a:p>
          <a:p>
            <a:pPr marL="342900" indent="-342900">
              <a:spcBef>
                <a:spcPct val="20000"/>
              </a:spcBef>
              <a:buFont typeface="Arial" pitchFamily="-112" charset="0"/>
              <a:buChar char="•"/>
            </a:pPr>
            <a:r>
              <a:rPr lang="en-US" sz="2000" dirty="0">
                <a:latin typeface="Times New Roman" pitchFamily="-112" charset="0"/>
                <a:ea typeface="ＭＳ Ｐゴシック" pitchFamily="-112" charset="-128"/>
                <a:cs typeface="ＭＳ Ｐゴシック" pitchFamily="-112" charset="-128"/>
              </a:rPr>
              <a:t>Dispersion relations: Lorentz et al</a:t>
            </a:r>
            <a:r>
              <a:rPr lang="en-US" sz="2000" dirty="0" smtClean="0">
                <a:latin typeface="Times New Roman" pitchFamily="-112" charset="0"/>
                <a:ea typeface="ＭＳ Ｐゴシック" pitchFamily="-112" charset="-128"/>
                <a:cs typeface="ＭＳ Ｐゴシック" pitchFamily="-112" charset="-128"/>
              </a:rPr>
              <a:t>.</a:t>
            </a:r>
          </a:p>
          <a:p>
            <a:pPr marL="342900" indent="-342900">
              <a:spcBef>
                <a:spcPct val="20000"/>
              </a:spcBef>
              <a:buFont typeface="Arial" pitchFamily="-112" charset="0"/>
              <a:buChar char="•"/>
            </a:pPr>
            <a:r>
              <a:rPr lang="en-US" sz="2000" baseline="0" dirty="0" smtClean="0">
                <a:latin typeface="Times New Roman" pitchFamily="-112" charset="0"/>
                <a:ea typeface="ＭＳ Ｐゴシック" pitchFamily="-112" charset="-128"/>
                <a:cs typeface="ＭＳ Ｐゴシック" pitchFamily="-112" charset="-128"/>
              </a:rPr>
              <a:t>Frame transformation: D. Robson </a:t>
            </a:r>
            <a:endParaRPr lang="en-US" sz="2000" dirty="0">
              <a:latin typeface="Times New Roman" pitchFamily="-112" charset="0"/>
              <a:ea typeface="ＭＳ Ｐゴシック" pitchFamily="-112" charset="-128"/>
              <a:cs typeface="ＭＳ Ｐゴシック" pitchFamily="-112" charset="-128"/>
            </a:endParaRPr>
          </a:p>
          <a:p>
            <a:pPr marL="342900" indent="-342900">
              <a:spcBef>
                <a:spcPct val="20000"/>
              </a:spcBef>
              <a:buFont typeface="Arial" pitchFamily="-112" charset="0"/>
              <a:buChar char="•"/>
            </a:pPr>
            <a:r>
              <a:rPr lang="en-US" sz="2000" b="1" dirty="0">
                <a:solidFill>
                  <a:srgbClr val="DC0502"/>
                </a:solidFill>
                <a:latin typeface="Times New Roman" pitchFamily="-112" charset="0"/>
                <a:ea typeface="ＭＳ Ｐゴシック" pitchFamily="-112" charset="-128"/>
                <a:cs typeface="ＭＳ Ｐゴシック" pitchFamily="-112" charset="-128"/>
              </a:rPr>
              <a:t>New experiments: Mainz (e-d, </a:t>
            </a:r>
            <a:r>
              <a:rPr lang="en-US" sz="2000" b="1" dirty="0" smtClean="0">
                <a:solidFill>
                  <a:srgbClr val="DC0502"/>
                </a:solidFill>
                <a:latin typeface="Times New Roman" pitchFamily="-112" charset="0"/>
                <a:ea typeface="ＭＳ Ｐゴシック" pitchFamily="-112" charset="-128"/>
                <a:cs typeface="ＭＳ Ｐゴシック" pitchFamily="-112" charset="-128"/>
              </a:rPr>
              <a:t>ISR), </a:t>
            </a:r>
            <a:r>
              <a:rPr lang="en-US" sz="2000" b="1" dirty="0" err="1" smtClean="0">
                <a:solidFill>
                  <a:srgbClr val="DC0502"/>
                </a:solidFill>
                <a:latin typeface="Times New Roman" pitchFamily="-112" charset="0"/>
                <a:ea typeface="ＭＳ Ｐゴシック" pitchFamily="-112" charset="-128"/>
                <a:cs typeface="ＭＳ Ｐゴシック" pitchFamily="-112" charset="-128"/>
              </a:rPr>
              <a:t>JLab</a:t>
            </a:r>
            <a:r>
              <a:rPr lang="en-US" sz="2000" b="1" dirty="0" smtClean="0">
                <a:solidFill>
                  <a:srgbClr val="DC0502"/>
                </a:solidFill>
                <a:latin typeface="Times New Roman" pitchFamily="-112" charset="0"/>
                <a:ea typeface="ＭＳ Ｐゴシック" pitchFamily="-112" charset="-128"/>
                <a:cs typeface="ＭＳ Ｐゴシック" pitchFamily="-112" charset="-128"/>
              </a:rPr>
              <a:t> </a:t>
            </a:r>
            <a:r>
              <a:rPr lang="en-US" sz="2000" b="1" dirty="0">
                <a:solidFill>
                  <a:srgbClr val="DC0502"/>
                </a:solidFill>
                <a:latin typeface="Times New Roman" pitchFamily="-112" charset="0"/>
                <a:ea typeface="ＭＳ Ｐゴシック" pitchFamily="-112" charset="-128"/>
                <a:cs typeface="ＭＳ Ｐゴシック" pitchFamily="-112" charset="-128"/>
              </a:rPr>
              <a:t>(</a:t>
            </a:r>
            <a:r>
              <a:rPr lang="en-US" sz="2000" b="1" dirty="0" err="1" smtClean="0">
                <a:solidFill>
                  <a:srgbClr val="DC0502"/>
                </a:solidFill>
                <a:latin typeface="Times New Roman" pitchFamily="-112" charset="0"/>
                <a:ea typeface="ＭＳ Ｐゴシック" pitchFamily="-112" charset="-128"/>
                <a:cs typeface="ＭＳ Ｐゴシック" pitchFamily="-112" charset="-128"/>
              </a:rPr>
              <a:t>PRad</a:t>
            </a:r>
            <a:r>
              <a:rPr lang="en-US" sz="2000" b="1" dirty="0">
                <a:solidFill>
                  <a:srgbClr val="DC0502"/>
                </a:solidFill>
                <a:latin typeface="Times New Roman" pitchFamily="-112" charset="0"/>
                <a:ea typeface="ＭＳ Ｐゴシック" pitchFamily="-112" charset="-128"/>
                <a:cs typeface="ＭＳ Ｐゴシック" pitchFamily="-112" charset="-128"/>
              </a:rPr>
              <a:t>), PSI (Lamb </a:t>
            </a:r>
            <a:r>
              <a:rPr lang="en-US" sz="2000" b="1" dirty="0" smtClean="0">
                <a:solidFill>
                  <a:srgbClr val="DC0502"/>
                </a:solidFill>
                <a:latin typeface="Times New Roman" pitchFamily="-112" charset="0"/>
                <a:ea typeface="ＭＳ Ｐゴシック" pitchFamily="-112" charset="-128"/>
                <a:cs typeface="ＭＳ Ｐゴシック" pitchFamily="-112" charset="-128"/>
              </a:rPr>
              <a:t>shift, and MUSE)</a:t>
            </a:r>
            <a:r>
              <a:rPr lang="en-US" sz="2000" b="1" dirty="0">
                <a:solidFill>
                  <a:srgbClr val="DC0502"/>
                </a:solidFill>
                <a:latin typeface="Times New Roman" pitchFamily="-112" charset="0"/>
                <a:ea typeface="ＭＳ Ｐゴシック" pitchFamily="-112" charset="-128"/>
                <a:cs typeface="ＭＳ Ｐゴシック" pitchFamily="-112" charset="-128"/>
              </a:rPr>
              <a:t>, H Lamb </a:t>
            </a:r>
            <a:r>
              <a:rPr lang="en-US" sz="2000" b="1" dirty="0" smtClean="0">
                <a:solidFill>
                  <a:srgbClr val="DC0502"/>
                </a:solidFill>
                <a:latin typeface="Times New Roman" pitchFamily="-112" charset="0"/>
                <a:ea typeface="ＭＳ Ｐゴシック" pitchFamily="-112" charset="-128"/>
                <a:cs typeface="ＭＳ Ｐゴシック" pitchFamily="-112" charset="-128"/>
              </a:rPr>
              <a:t>shift</a:t>
            </a:r>
            <a:endParaRPr lang="en-US" sz="2000" b="1" dirty="0">
              <a:solidFill>
                <a:srgbClr val="DC0502"/>
              </a:solidFill>
              <a:latin typeface="Times New Roman" pitchFamily="-112" charset="0"/>
              <a:ea typeface="ＭＳ Ｐゴシック" pitchFamily="-112" charset="-128"/>
              <a:cs typeface="ＭＳ Ｐゴシック" pitchFamily="-112" charset="-128"/>
            </a:endParaRPr>
          </a:p>
        </p:txBody>
      </p:sp>
      <p:sp>
        <p:nvSpPr>
          <p:cNvPr id="2" name="Slide Number Placeholder 1"/>
          <p:cNvSpPr>
            <a:spLocks noGrp="1"/>
          </p:cNvSpPr>
          <p:nvPr>
            <p:ph type="sldNum" sz="quarter" idx="12"/>
          </p:nvPr>
        </p:nvSpPr>
        <p:spPr/>
        <p:txBody>
          <a:bodyPr/>
          <a:lstStyle/>
          <a:p>
            <a:fld id="{286D09A9-3490-DF48-B74E-80C0D2B46C05}" type="slidenum">
              <a:rPr lang="en-US" smtClean="0"/>
              <a:pPr/>
              <a:t>17</a:t>
            </a:fld>
            <a:endParaRPr lang="en-US"/>
          </a:p>
        </p:txBody>
      </p:sp>
    </p:spTree>
    <p:extLst>
      <p:ext uri="{BB962C8B-B14F-4D97-AF65-F5344CB8AC3E}">
        <p14:creationId xmlns:p14="http://schemas.microsoft.com/office/powerpoint/2010/main" val="11309711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3124200" y="6245225"/>
            <a:ext cx="2895600" cy="476250"/>
          </a:xfrm>
          <a:prstGeom prst="rect">
            <a:avLst/>
          </a:prstGeom>
        </p:spPr>
        <p:txBody>
          <a:bodyPr/>
          <a:lstStyle/>
          <a:p>
            <a:pPr>
              <a:defRPr/>
            </a:pPr>
            <a:r>
              <a:rPr lang="it-IT" sz="1000">
                <a:latin typeface="Arial Narrow" pitchFamily="34" charset="0"/>
              </a:rPr>
              <a:t>Hadron-2016</a:t>
            </a:r>
            <a:endParaRPr lang="en-US" sz="1000" dirty="0">
              <a:latin typeface="Arial Narrow" pitchFamily="34" charset="0"/>
            </a:endParaRPr>
          </a:p>
        </p:txBody>
      </p:sp>
      <p:sp>
        <p:nvSpPr>
          <p:cNvPr id="29698" name="Slide Number Placeholder 1"/>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0939E676-FB04-8248-9BE1-D5E802175315}" type="slidenum">
              <a:rPr lang="en-US" sz="1000">
                <a:latin typeface="Arial Narrow" charset="0"/>
              </a:rPr>
              <a:pPr eaLnBrk="1" hangingPunct="1"/>
              <a:t>18</a:t>
            </a:fld>
            <a:endParaRPr lang="en-US" sz="1000">
              <a:latin typeface="Arial Narrow" charset="0"/>
            </a:endParaRPr>
          </a:p>
        </p:txBody>
      </p:sp>
      <p:sp>
        <p:nvSpPr>
          <p:cNvPr id="5" name="Date Placeholder 4"/>
          <p:cNvSpPr>
            <a:spLocks noGrp="1"/>
          </p:cNvSpPr>
          <p:nvPr>
            <p:ph type="dt" sz="quarter" idx="4294967295"/>
          </p:nvPr>
        </p:nvSpPr>
        <p:spPr>
          <a:xfrm>
            <a:off x="457200" y="6245225"/>
            <a:ext cx="2133600" cy="476250"/>
          </a:xfrm>
          <a:prstGeom prst="rect">
            <a:avLst/>
          </a:prstGeom>
        </p:spPr>
        <p:txBody>
          <a:bodyPr/>
          <a:lstStyle/>
          <a:p>
            <a:pPr>
              <a:defRPr/>
            </a:pPr>
            <a:r>
              <a:rPr lang="en-US" sz="1000">
                <a:latin typeface="Arial Narrow" panose="020B0606020202030204" pitchFamily="34" charset="0"/>
              </a:rPr>
              <a:t>A. Gasparian</a:t>
            </a:r>
            <a:endParaRPr lang="en-US" sz="1000" dirty="0">
              <a:latin typeface="Arial Narrow" panose="020B0606020202030204" pitchFamily="34" charset="0"/>
            </a:endParaRPr>
          </a:p>
        </p:txBody>
      </p:sp>
      <p:sp>
        <p:nvSpPr>
          <p:cNvPr id="29700" name="Rectangle 2"/>
          <p:cNvSpPr>
            <a:spLocks noGrp="1" noChangeArrowheads="1"/>
          </p:cNvSpPr>
          <p:nvPr>
            <p:ph type="title"/>
          </p:nvPr>
        </p:nvSpPr>
        <p:spPr>
          <a:xfrm>
            <a:off x="76200" y="0"/>
            <a:ext cx="8229600" cy="533400"/>
          </a:xfrm>
        </p:spPr>
        <p:txBody>
          <a:bodyPr/>
          <a:lstStyle/>
          <a:p>
            <a:pPr eaLnBrk="1" hangingPunct="1"/>
            <a:r>
              <a:rPr lang="en-US" sz="2400">
                <a:solidFill>
                  <a:srgbClr val="0000FF"/>
                </a:solidFill>
                <a:latin typeface="Arial Narrow" charset="0"/>
                <a:sym typeface="Symbol" charset="0"/>
              </a:rPr>
              <a:t>               The Proton Radius Puzzle (June 2016)</a:t>
            </a:r>
            <a:endParaRPr lang="en-US" sz="2400">
              <a:solidFill>
                <a:srgbClr val="0000FF"/>
              </a:solidFill>
              <a:latin typeface="Arial Narrow" charset="0"/>
              <a:cs typeface="Arial Narrow" charset="0"/>
              <a:sym typeface="Symbol" charset="0"/>
            </a:endParaRPr>
          </a:p>
        </p:txBody>
      </p:sp>
      <p:sp>
        <p:nvSpPr>
          <p:cNvPr id="29701" name="TextBox 12"/>
          <p:cNvSpPr txBox="1">
            <a:spLocks noChangeArrowheads="1"/>
          </p:cNvSpPr>
          <p:nvPr/>
        </p:nvSpPr>
        <p:spPr bwMode="auto">
          <a:xfrm>
            <a:off x="8221663" y="5011738"/>
            <a:ext cx="469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800">
                <a:latin typeface="Arial Narrow" charset="0"/>
                <a:cs typeface="Arial Narrow" charset="0"/>
              </a:rPr>
              <a:t>M. Kohl</a:t>
            </a:r>
          </a:p>
        </p:txBody>
      </p:sp>
      <p:pic>
        <p:nvPicPr>
          <p:cNvPr id="29702" name="Picture 5" descr="Atomic_Spectroscopy_June_2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31825"/>
            <a:ext cx="6781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5"/>
          <p:cNvSpPr>
            <a:spLocks noChangeArrowheads="1"/>
          </p:cNvSpPr>
          <p:nvPr/>
        </p:nvSpPr>
        <p:spPr bwMode="auto">
          <a:xfrm>
            <a:off x="1492250" y="2001838"/>
            <a:ext cx="412750" cy="131762"/>
          </a:xfrm>
          <a:prstGeom prst="rightArrow">
            <a:avLst>
              <a:gd name="adj1" fmla="val 50000"/>
              <a:gd name="adj2" fmla="val 81403"/>
            </a:avLst>
          </a:prstGeom>
          <a:solidFill>
            <a:srgbClr val="0000FF"/>
          </a:solidFill>
          <a:ln w="9525">
            <a:solidFill>
              <a:srgbClr val="FF0066"/>
            </a:solidFill>
            <a:miter lim="800000"/>
            <a:headEnd/>
            <a:tailEnd/>
          </a:ln>
        </p:spPr>
        <p:txBody>
          <a:bodyPr wrap="none" anchor="ctr"/>
          <a:lstStyle/>
          <a:p>
            <a:pPr>
              <a:buClr>
                <a:srgbClr val="0000FF"/>
              </a:buClr>
              <a:buFont typeface="Wingdings" charset="0"/>
              <a:buChar char="Ø"/>
            </a:pPr>
            <a:endParaRPr lang="en-US">
              <a:solidFill>
                <a:srgbClr val="0000FF"/>
              </a:solidFill>
            </a:endParaRPr>
          </a:p>
        </p:txBody>
      </p:sp>
      <p:sp>
        <p:nvSpPr>
          <p:cNvPr id="29704" name="Rectangle 3"/>
          <p:cNvSpPr txBox="1">
            <a:spLocks noChangeArrowheads="1"/>
          </p:cNvSpPr>
          <p:nvPr/>
        </p:nvSpPr>
        <p:spPr bwMode="auto">
          <a:xfrm>
            <a:off x="152400" y="5334000"/>
            <a:ext cx="830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80000"/>
              </a:lnSpc>
              <a:spcBef>
                <a:spcPct val="20000"/>
              </a:spcBef>
              <a:buClr>
                <a:srgbClr val="CC3300"/>
              </a:buClr>
              <a:buSzPct val="110000"/>
              <a:buFont typeface="Wingdings" charset="0"/>
              <a:buChar char="§"/>
            </a:pPr>
            <a:r>
              <a:rPr lang="en-US" sz="1600">
                <a:latin typeface="Arial Narrow" charset="0"/>
                <a:cs typeface="Arial Narrow" charset="0"/>
              </a:rPr>
              <a:t>New, preliminary value for r</a:t>
            </a:r>
            <a:r>
              <a:rPr lang="en-US" sz="1600" baseline="-25000">
                <a:latin typeface="Arial Narrow" charset="0"/>
                <a:cs typeface="Arial Narrow" charset="0"/>
              </a:rPr>
              <a:t>p</a:t>
            </a:r>
            <a:r>
              <a:rPr lang="en-US" sz="1600">
                <a:latin typeface="Arial Narrow" charset="0"/>
                <a:cs typeface="Arial Narrow" charset="0"/>
              </a:rPr>
              <a:t> was reported in PRP-2016 Workshop (Trento, Italy) from ordinary hydrogen </a:t>
            </a:r>
          </a:p>
          <a:p>
            <a:pPr eaLnBrk="1" hangingPunct="1">
              <a:lnSpc>
                <a:spcPct val="80000"/>
              </a:lnSpc>
              <a:spcBef>
                <a:spcPct val="20000"/>
              </a:spcBef>
              <a:buClr>
                <a:srgbClr val="CC3300"/>
              </a:buClr>
              <a:buSzPct val="110000"/>
              <a:buFont typeface="Wingdings" charset="0"/>
              <a:buChar char="§"/>
            </a:pPr>
            <a:r>
              <a:rPr lang="en-US" sz="1600">
                <a:solidFill>
                  <a:srgbClr val="D60093"/>
                </a:solidFill>
                <a:latin typeface="Arial Narrow" charset="0"/>
                <a:cs typeface="Arial Narrow" charset="0"/>
              </a:rPr>
              <a:t>Consistent with the muonic-hydrogen result !</a:t>
            </a:r>
          </a:p>
          <a:p>
            <a:pPr eaLnBrk="1" hangingPunct="1">
              <a:lnSpc>
                <a:spcPct val="80000"/>
              </a:lnSpc>
              <a:spcBef>
                <a:spcPct val="20000"/>
              </a:spcBef>
              <a:buClr>
                <a:srgbClr val="CC3300"/>
              </a:buClr>
              <a:buSzPct val="110000"/>
              <a:buFont typeface="Wingdings" charset="0"/>
              <a:buChar char="§"/>
            </a:pPr>
            <a:r>
              <a:rPr lang="en-US" sz="1600">
                <a:latin typeface="Arial Narrow" charset="0"/>
                <a:cs typeface="Arial Narrow" charset="0"/>
              </a:rPr>
              <a:t>Is the Puzzle solved?	</a:t>
            </a:r>
            <a:r>
              <a:rPr lang="en-US" sz="1600">
                <a:solidFill>
                  <a:srgbClr val="D60093"/>
                </a:solidFill>
                <a:latin typeface="Arial Narrow" charset="0"/>
                <a:cs typeface="Arial Narrow" charset="0"/>
              </a:rPr>
              <a:t>No, new measurements are needed (spectroscopy, ep-scattering)</a:t>
            </a:r>
            <a:endParaRPr lang="en-US" sz="1600">
              <a:solidFill>
                <a:srgbClr val="D60093"/>
              </a:solidFill>
              <a:latin typeface="Arial Narrow" charset="0"/>
              <a:cs typeface="Arial Narrow" charset="0"/>
              <a:sym typeface="Symbol" charset="0"/>
            </a:endParaRPr>
          </a:p>
          <a:p>
            <a:pPr eaLnBrk="1" hangingPunct="1">
              <a:lnSpc>
                <a:spcPct val="80000"/>
              </a:lnSpc>
              <a:spcBef>
                <a:spcPct val="20000"/>
              </a:spcBef>
              <a:buClr>
                <a:srgbClr val="CC3300"/>
              </a:buClr>
            </a:pPr>
            <a:r>
              <a:rPr lang="en-US" sz="1600">
                <a:latin typeface="Arial Narrow" charset="0"/>
                <a:cs typeface="Arial Narrow" charset="0"/>
                <a:sym typeface="Symbol" charset="0"/>
              </a:rPr>
              <a:t> </a:t>
            </a:r>
            <a:endParaRPr lang="en-US" sz="1600">
              <a:latin typeface="Arial Narrow" charset="0"/>
              <a:cs typeface="Arial Narrow" charset="0"/>
            </a:endParaRPr>
          </a:p>
        </p:txBody>
      </p:sp>
      <p:cxnSp>
        <p:nvCxnSpPr>
          <p:cNvPr id="12" name="Straight Arrow Connector 11"/>
          <p:cNvCxnSpPr/>
          <p:nvPr/>
        </p:nvCxnSpPr>
        <p:spPr>
          <a:xfrm flipV="1">
            <a:off x="6781800" y="4953000"/>
            <a:ext cx="457200"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79100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525463"/>
          </a:xfrm>
        </p:spPr>
        <p:txBody>
          <a:bodyPr rtlCol="0">
            <a:normAutofit fontScale="90000"/>
          </a:bodyPr>
          <a:lstStyle/>
          <a:p>
            <a:pPr fontAlgn="auto">
              <a:spcAft>
                <a:spcPts val="0"/>
              </a:spcAft>
              <a:defRPr/>
            </a:pPr>
            <a:r>
              <a:rPr lang="en-US" b="1" i="1" dirty="0">
                <a:solidFill>
                  <a:srgbClr val="800000"/>
                </a:solidFill>
                <a:latin typeface="Times New Roman"/>
                <a:ea typeface="+mj-ea"/>
                <a:cs typeface="Times New Roman"/>
              </a:rPr>
              <a:t>Update on proton radius puzzle</a:t>
            </a:r>
          </a:p>
        </p:txBody>
      </p:sp>
      <p:sp>
        <p:nvSpPr>
          <p:cNvPr id="3" name="Content Placeholder 2"/>
          <p:cNvSpPr>
            <a:spLocks noGrp="1" noRot="1" noChangeAspect="1" noMove="1" noResize="1" noEditPoints="1" noAdjustHandles="1" noChangeArrowheads="1" noChangeShapeType="1" noTextEdit="1"/>
          </p:cNvSpPr>
          <p:nvPr>
            <p:ph idx="1"/>
          </p:nvPr>
        </p:nvSpPr>
        <p:spPr>
          <a:xfrm>
            <a:off x="628650" y="1151681"/>
            <a:ext cx="7886700" cy="5025282"/>
          </a:xfrm>
          <a:blipFill>
            <a:blip r:embed="rId2"/>
            <a:stretch>
              <a:fillRect l="-541" t="-1214"/>
            </a:stretch>
          </a:blipFill>
        </p:spPr>
        <p:txBody>
          <a:bodyPr/>
          <a:lstStyle/>
          <a:p>
            <a:r>
              <a:rPr lang="en-US">
                <a:noFill/>
              </a:rPr>
              <a:t> </a:t>
            </a:r>
          </a:p>
        </p:txBody>
      </p:sp>
    </p:spTree>
    <p:extLst>
      <p:ext uri="{BB962C8B-B14F-4D97-AF65-F5344CB8AC3E}">
        <p14:creationId xmlns:p14="http://schemas.microsoft.com/office/powerpoint/2010/main" val="10744437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p:cNvSpPr>
          <p:nvPr>
            <p:ph type="title"/>
          </p:nvPr>
        </p:nvSpPr>
        <p:spPr>
          <a:xfrm>
            <a:off x="0" y="-349750"/>
            <a:ext cx="7772400" cy="1143000"/>
          </a:xfrm>
        </p:spPr>
        <p:txBody>
          <a:bodyPr/>
          <a:lstStyle/>
          <a:p>
            <a:r>
              <a:rPr lang="en-US" altLang="zh-CN" sz="3200" b="1" i="1" dirty="0">
                <a:solidFill>
                  <a:srgbClr val="800000"/>
                </a:solidFill>
                <a:latin typeface="Times New Roman"/>
                <a:ea typeface="SimSun" pitchFamily="2" charset="-122"/>
                <a:cs typeface="SimSun" pitchFamily="2" charset="-122"/>
              </a:rPr>
              <a:t>Lepton scattering: powerful  microscope!</a:t>
            </a:r>
            <a:endParaRPr lang="en-US" altLang="zh-CN" dirty="0">
              <a:solidFill>
                <a:srgbClr val="800000"/>
              </a:solidFill>
              <a:latin typeface="Times New Roman"/>
              <a:ea typeface="SimSun" pitchFamily="2" charset="-122"/>
              <a:cs typeface="SimSun" pitchFamily="2" charset="-122"/>
            </a:endParaRPr>
          </a:p>
        </p:txBody>
      </p:sp>
      <p:sp>
        <p:nvSpPr>
          <p:cNvPr id="25605" name="Rectangle 3"/>
          <p:cNvSpPr>
            <a:spLocks noGrp="1"/>
          </p:cNvSpPr>
          <p:nvPr>
            <p:ph type="body" idx="1"/>
          </p:nvPr>
        </p:nvSpPr>
        <p:spPr>
          <a:xfrm>
            <a:off x="349250" y="580296"/>
            <a:ext cx="7772400" cy="4114800"/>
          </a:xfrm>
        </p:spPr>
        <p:txBody>
          <a:bodyPr/>
          <a:lstStyle/>
          <a:p>
            <a:r>
              <a:rPr lang="en-US" altLang="zh-CN" sz="2400" dirty="0">
                <a:ea typeface="SimSun" pitchFamily="2" charset="-122"/>
                <a:cs typeface="SimSun" pitchFamily="2" charset="-122"/>
              </a:rPr>
              <a:t>Clean probe of </a:t>
            </a:r>
            <a:r>
              <a:rPr lang="en-US" altLang="zh-CN" sz="2400" dirty="0" err="1">
                <a:ea typeface="SimSun" pitchFamily="2" charset="-122"/>
                <a:cs typeface="SimSun" pitchFamily="2" charset="-122"/>
              </a:rPr>
              <a:t>hadron</a:t>
            </a:r>
            <a:r>
              <a:rPr lang="en-US" altLang="zh-CN" sz="2400" dirty="0">
                <a:ea typeface="SimSun" pitchFamily="2" charset="-122"/>
                <a:cs typeface="SimSun" pitchFamily="2" charset="-122"/>
              </a:rPr>
              <a:t> structure</a:t>
            </a:r>
          </a:p>
          <a:p>
            <a:r>
              <a:rPr lang="en-US" altLang="zh-CN" sz="2400" dirty="0">
                <a:ea typeface="SimSun" pitchFamily="2" charset="-122"/>
                <a:cs typeface="SimSun" pitchFamily="2" charset="-122"/>
              </a:rPr>
              <a:t>Electron (lepton) vertex is well-known from QED</a:t>
            </a:r>
          </a:p>
          <a:p>
            <a:r>
              <a:rPr lang="en-US" altLang="zh-CN" sz="2400" dirty="0">
                <a:ea typeface="SimSun" pitchFamily="2" charset="-122"/>
                <a:cs typeface="SimSun" pitchFamily="2" charset="-122"/>
              </a:rPr>
              <a:t>One-photon exchange dominates, </a:t>
            </a:r>
            <a:r>
              <a:rPr lang="en-US" altLang="zh-CN" sz="2400" b="1" i="1" dirty="0">
                <a:solidFill>
                  <a:schemeClr val="folHlink"/>
                </a:solidFill>
                <a:ea typeface="SimSun" pitchFamily="2" charset="-122"/>
                <a:cs typeface="SimSun" pitchFamily="2" charset="-122"/>
              </a:rPr>
              <a:t>higher-order </a:t>
            </a:r>
          </a:p>
          <a:p>
            <a:pPr>
              <a:buFontTx/>
              <a:buNone/>
            </a:pPr>
            <a:r>
              <a:rPr lang="en-US" altLang="zh-CN" sz="2400" b="1" i="1" dirty="0">
                <a:solidFill>
                  <a:schemeClr val="folHlink"/>
                </a:solidFill>
                <a:ea typeface="SimSun" pitchFamily="2" charset="-122"/>
                <a:cs typeface="SimSun" pitchFamily="2" charset="-122"/>
              </a:rPr>
              <a:t>     exchange diagrams are </a:t>
            </a:r>
            <a:r>
              <a:rPr lang="en-US" altLang="zh-CN" sz="2400" b="1" i="1" dirty="0" smtClean="0">
                <a:solidFill>
                  <a:schemeClr val="folHlink"/>
                </a:solidFill>
                <a:ea typeface="SimSun" pitchFamily="2" charset="-122"/>
                <a:cs typeface="SimSun" pitchFamily="2" charset="-122"/>
              </a:rPr>
              <a:t>suppressed (two-photon physics)</a:t>
            </a:r>
          </a:p>
          <a:p>
            <a:r>
              <a:rPr lang="en-US" altLang="zh-CN" sz="2400" b="1" i="1" dirty="0">
                <a:solidFill>
                  <a:srgbClr val="DC0502"/>
                </a:solidFill>
                <a:ea typeface="SimSun" pitchFamily="2" charset="-122"/>
                <a:cs typeface="SimSun" pitchFamily="2" charset="-122"/>
              </a:rPr>
              <a:t>V</a:t>
            </a:r>
            <a:r>
              <a:rPr lang="en-US" altLang="zh-CN" sz="2400" b="1" i="1" dirty="0" smtClean="0">
                <a:solidFill>
                  <a:srgbClr val="DC0502"/>
                </a:solidFill>
                <a:ea typeface="SimSun" pitchFamily="2" charset="-122"/>
                <a:cs typeface="SimSun" pitchFamily="2" charset="-122"/>
              </a:rPr>
              <a:t>ary the wave</a:t>
            </a:r>
            <a:r>
              <a:rPr lang="en-US" altLang="zh-CN" sz="2400" b="1" i="1" dirty="0">
                <a:solidFill>
                  <a:srgbClr val="DC0502"/>
                </a:solidFill>
                <a:ea typeface="SimSun" pitchFamily="2" charset="-122"/>
                <a:cs typeface="SimSun" pitchFamily="2" charset="-122"/>
              </a:rPr>
              <a:t>-length of the probe to view deeper </a:t>
            </a:r>
            <a:r>
              <a:rPr lang="en-US" altLang="zh-CN" sz="2400" b="1" i="1" dirty="0" smtClean="0">
                <a:solidFill>
                  <a:srgbClr val="DC0502"/>
                </a:solidFill>
                <a:ea typeface="SimSun" pitchFamily="2" charset="-122"/>
                <a:cs typeface="SimSun" pitchFamily="2" charset="-122"/>
              </a:rPr>
              <a:t>inside</a:t>
            </a:r>
            <a:endParaRPr lang="en-US" altLang="zh-CN" sz="2400" b="1" i="1" dirty="0">
              <a:solidFill>
                <a:srgbClr val="DC0502"/>
              </a:solidFill>
              <a:ea typeface="SimSun" pitchFamily="2" charset="-122"/>
              <a:cs typeface="SimSun" pitchFamily="2" charset="-122"/>
            </a:endParaRPr>
          </a:p>
        </p:txBody>
      </p:sp>
      <p:sp>
        <p:nvSpPr>
          <p:cNvPr id="25606" name="Line 4"/>
          <p:cNvSpPr>
            <a:spLocks noChangeShapeType="1"/>
          </p:cNvSpPr>
          <p:nvPr/>
        </p:nvSpPr>
        <p:spPr bwMode="auto">
          <a:xfrm flipH="1" flipV="1">
            <a:off x="6305062" y="5303764"/>
            <a:ext cx="381000" cy="609600"/>
          </a:xfrm>
          <a:prstGeom prst="line">
            <a:avLst/>
          </a:prstGeom>
          <a:noFill/>
          <a:ln w="19050">
            <a:solidFill>
              <a:srgbClr val="FF0000"/>
            </a:solidFill>
            <a:round/>
            <a:headEnd/>
            <a:tailEnd type="triangle" w="med" len="med"/>
          </a:ln>
        </p:spPr>
        <p:txBody>
          <a:bodyPr>
            <a:prstTxWarp prst="textNoShape">
              <a:avLst/>
            </a:prstTxWarp>
          </a:bodyPr>
          <a:lstStyle/>
          <a:p>
            <a:endParaRPr lang="en-US"/>
          </a:p>
        </p:txBody>
      </p:sp>
      <p:sp>
        <p:nvSpPr>
          <p:cNvPr id="25607" name="Freeform 5"/>
          <p:cNvSpPr>
            <a:spLocks/>
          </p:cNvSpPr>
          <p:nvPr/>
        </p:nvSpPr>
        <p:spPr bwMode="auto">
          <a:xfrm>
            <a:off x="6705600" y="5791200"/>
            <a:ext cx="1066800" cy="241300"/>
          </a:xfrm>
          <a:custGeom>
            <a:avLst/>
            <a:gdLst>
              <a:gd name="T0" fmla="*/ 0 w 672"/>
              <a:gd name="T1" fmla="*/ 2147483647 h 152"/>
              <a:gd name="T2" fmla="*/ 2147483647 w 672"/>
              <a:gd name="T3" fmla="*/ 2147483647 h 152"/>
              <a:gd name="T4" fmla="*/ 2147483647 w 672"/>
              <a:gd name="T5" fmla="*/ 2147483647 h 152"/>
              <a:gd name="T6" fmla="*/ 2147483647 w 672"/>
              <a:gd name="T7" fmla="*/ 2147483647 h 152"/>
              <a:gd name="T8" fmla="*/ 2147483647 w 672"/>
              <a:gd name="T9" fmla="*/ 2147483647 h 152"/>
              <a:gd name="T10" fmla="*/ 2147483647 w 672"/>
              <a:gd name="T11" fmla="*/ 2147483647 h 152"/>
              <a:gd name="T12" fmla="*/ 2147483647 w 672"/>
              <a:gd name="T13" fmla="*/ 2147483647 h 152"/>
              <a:gd name="T14" fmla="*/ 2147483647 w 672"/>
              <a:gd name="T15" fmla="*/ 2147483647 h 152"/>
              <a:gd name="T16" fmla="*/ 2147483647 w 672"/>
              <a:gd name="T17" fmla="*/ 2147483647 h 152"/>
              <a:gd name="T18" fmla="*/ 2147483647 w 672"/>
              <a:gd name="T19" fmla="*/ 2147483647 h 152"/>
              <a:gd name="T20" fmla="*/ 2147483647 w 672"/>
              <a:gd name="T21" fmla="*/ 2147483647 h 152"/>
              <a:gd name="T22" fmla="*/ 2147483647 w 672"/>
              <a:gd name="T23" fmla="*/ 2147483647 h 152"/>
              <a:gd name="T24" fmla="*/ 2147483647 w 672"/>
              <a:gd name="T25" fmla="*/ 2147483647 h 152"/>
              <a:gd name="T26" fmla="*/ 2147483647 w 672"/>
              <a:gd name="T27" fmla="*/ 2147483647 h 152"/>
              <a:gd name="T28" fmla="*/ 2147483647 w 672"/>
              <a:gd name="T29" fmla="*/ 2147483647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152"/>
              <a:gd name="T47" fmla="*/ 672 w 672"/>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152">
                <a:moveTo>
                  <a:pt x="0" y="104"/>
                </a:moveTo>
                <a:cubicBezTo>
                  <a:pt x="16" y="52"/>
                  <a:pt x="32" y="0"/>
                  <a:pt x="48" y="8"/>
                </a:cubicBezTo>
                <a:cubicBezTo>
                  <a:pt x="64" y="16"/>
                  <a:pt x="80" y="152"/>
                  <a:pt x="96" y="152"/>
                </a:cubicBezTo>
                <a:cubicBezTo>
                  <a:pt x="112" y="152"/>
                  <a:pt x="128" y="8"/>
                  <a:pt x="144" y="8"/>
                </a:cubicBezTo>
                <a:cubicBezTo>
                  <a:pt x="160" y="8"/>
                  <a:pt x="176" y="152"/>
                  <a:pt x="192" y="152"/>
                </a:cubicBezTo>
                <a:cubicBezTo>
                  <a:pt x="208" y="152"/>
                  <a:pt x="224" y="8"/>
                  <a:pt x="240" y="8"/>
                </a:cubicBezTo>
                <a:cubicBezTo>
                  <a:pt x="256" y="8"/>
                  <a:pt x="272" y="152"/>
                  <a:pt x="288" y="152"/>
                </a:cubicBezTo>
                <a:cubicBezTo>
                  <a:pt x="304" y="152"/>
                  <a:pt x="320" y="8"/>
                  <a:pt x="336" y="8"/>
                </a:cubicBezTo>
                <a:cubicBezTo>
                  <a:pt x="352" y="8"/>
                  <a:pt x="368" y="152"/>
                  <a:pt x="384" y="152"/>
                </a:cubicBezTo>
                <a:cubicBezTo>
                  <a:pt x="400" y="152"/>
                  <a:pt x="416" y="8"/>
                  <a:pt x="432" y="8"/>
                </a:cubicBezTo>
                <a:cubicBezTo>
                  <a:pt x="448" y="8"/>
                  <a:pt x="464" y="152"/>
                  <a:pt x="480" y="152"/>
                </a:cubicBezTo>
                <a:cubicBezTo>
                  <a:pt x="496" y="152"/>
                  <a:pt x="512" y="8"/>
                  <a:pt x="528" y="8"/>
                </a:cubicBezTo>
                <a:cubicBezTo>
                  <a:pt x="544" y="8"/>
                  <a:pt x="560" y="152"/>
                  <a:pt x="576" y="152"/>
                </a:cubicBezTo>
                <a:cubicBezTo>
                  <a:pt x="592" y="152"/>
                  <a:pt x="608" y="16"/>
                  <a:pt x="624" y="8"/>
                </a:cubicBezTo>
                <a:cubicBezTo>
                  <a:pt x="640" y="0"/>
                  <a:pt x="664" y="88"/>
                  <a:pt x="672" y="104"/>
                </a:cubicBezTo>
              </a:path>
            </a:pathLst>
          </a:custGeom>
          <a:noFill/>
          <a:ln w="28575">
            <a:solidFill>
              <a:schemeClr val="tx1"/>
            </a:solidFill>
            <a:round/>
            <a:headEnd/>
            <a:tailEnd/>
          </a:ln>
        </p:spPr>
        <p:txBody>
          <a:bodyPr>
            <a:prstTxWarp prst="textNoShape">
              <a:avLst/>
            </a:prstTxWarp>
          </a:bodyPr>
          <a:lstStyle/>
          <a:p>
            <a:endParaRPr lang="en-US"/>
          </a:p>
        </p:txBody>
      </p:sp>
      <p:sp>
        <p:nvSpPr>
          <p:cNvPr id="25608" name="Oval 6"/>
          <p:cNvSpPr>
            <a:spLocks noChangeArrowheads="1"/>
          </p:cNvSpPr>
          <p:nvPr/>
        </p:nvSpPr>
        <p:spPr bwMode="auto">
          <a:xfrm>
            <a:off x="7772400" y="5791200"/>
            <a:ext cx="381000" cy="381000"/>
          </a:xfrm>
          <a:prstGeom prst="ellipse">
            <a:avLst/>
          </a:prstGeom>
          <a:solidFill>
            <a:schemeClr val="hlink"/>
          </a:solidFill>
          <a:ln w="9525">
            <a:solidFill>
              <a:schemeClr val="tx1"/>
            </a:solidFill>
            <a:round/>
            <a:headEnd/>
            <a:tailEnd/>
          </a:ln>
        </p:spPr>
        <p:txBody>
          <a:bodyPr wrap="none" anchor="ctr">
            <a:prstTxWarp prst="textNoShape">
              <a:avLst/>
            </a:prstTxWarp>
          </a:bodyPr>
          <a:lstStyle/>
          <a:p>
            <a:pPr algn="ctr"/>
            <a:endParaRPr lang="zh-CN" altLang="en-US">
              <a:solidFill>
                <a:schemeClr val="hlink"/>
              </a:solidFill>
              <a:latin typeface="Times New Roman" pitchFamily="-112" charset="0"/>
              <a:ea typeface="SimSun" pitchFamily="2" charset="-122"/>
              <a:cs typeface="SimSun" pitchFamily="2" charset="-122"/>
            </a:endParaRPr>
          </a:p>
        </p:txBody>
      </p:sp>
      <p:sp>
        <p:nvSpPr>
          <p:cNvPr id="25609" name="Line 7"/>
          <p:cNvSpPr>
            <a:spLocks noChangeShapeType="1"/>
          </p:cNvSpPr>
          <p:nvPr/>
        </p:nvSpPr>
        <p:spPr bwMode="auto">
          <a:xfrm flipV="1">
            <a:off x="6324600" y="5943600"/>
            <a:ext cx="381000" cy="30480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25610" name="Line 8"/>
          <p:cNvSpPr>
            <a:spLocks noChangeShapeType="1"/>
          </p:cNvSpPr>
          <p:nvPr/>
        </p:nvSpPr>
        <p:spPr bwMode="auto">
          <a:xfrm flipV="1">
            <a:off x="5562600" y="6248400"/>
            <a:ext cx="762000" cy="609600"/>
          </a:xfrm>
          <a:prstGeom prst="line">
            <a:avLst/>
          </a:prstGeom>
          <a:noFill/>
          <a:ln w="19050">
            <a:solidFill>
              <a:srgbClr val="FF0000"/>
            </a:solidFill>
            <a:round/>
            <a:headEnd/>
            <a:tailEnd type="triangle" w="med" len="med"/>
          </a:ln>
        </p:spPr>
        <p:txBody>
          <a:bodyPr>
            <a:prstTxWarp prst="textNoShape">
              <a:avLst/>
            </a:prstTxWarp>
          </a:bodyPr>
          <a:lstStyle/>
          <a:p>
            <a:endParaRPr lang="en-US"/>
          </a:p>
        </p:txBody>
      </p:sp>
      <p:sp>
        <p:nvSpPr>
          <p:cNvPr id="25611" name="Line 9"/>
          <p:cNvSpPr>
            <a:spLocks noChangeShapeType="1"/>
          </p:cNvSpPr>
          <p:nvPr/>
        </p:nvSpPr>
        <p:spPr bwMode="auto">
          <a:xfrm>
            <a:off x="6019800" y="4876800"/>
            <a:ext cx="304800" cy="457200"/>
          </a:xfrm>
          <a:prstGeom prst="line">
            <a:avLst/>
          </a:prstGeom>
          <a:noFill/>
          <a:ln w="19050">
            <a:solidFill>
              <a:srgbClr val="FF0000"/>
            </a:solidFill>
            <a:round/>
            <a:headEnd/>
            <a:tailEnd/>
          </a:ln>
        </p:spPr>
        <p:txBody>
          <a:bodyPr>
            <a:prstTxWarp prst="textNoShape">
              <a:avLst/>
            </a:prstTxWarp>
          </a:bodyPr>
          <a:lstStyle/>
          <a:p>
            <a:endParaRPr lang="en-US"/>
          </a:p>
        </p:txBody>
      </p:sp>
      <p:pic>
        <p:nvPicPr>
          <p:cNvPr id="25612" name="Picture 10"/>
          <p:cNvPicPr>
            <a:picLocks noChangeAspect="1" noChangeArrowheads="1"/>
          </p:cNvPicPr>
          <p:nvPr/>
        </p:nvPicPr>
        <p:blipFill>
          <a:blip r:embed="rId3"/>
          <a:srcRect/>
          <a:stretch>
            <a:fillRect/>
          </a:stretch>
        </p:blipFill>
        <p:spPr bwMode="auto">
          <a:xfrm>
            <a:off x="7727950" y="50800"/>
            <a:ext cx="1317625" cy="1900238"/>
          </a:xfrm>
          <a:prstGeom prst="rect">
            <a:avLst/>
          </a:prstGeom>
          <a:noFill/>
          <a:ln w="9525">
            <a:noFill/>
            <a:miter lim="800000"/>
            <a:headEnd/>
            <a:tailEnd/>
          </a:ln>
        </p:spPr>
      </p:pic>
      <p:graphicFrame>
        <p:nvGraphicFramePr>
          <p:cNvPr id="25602" name="Object 11"/>
          <p:cNvGraphicFramePr>
            <a:graphicFrameLocks noChangeAspect="1"/>
          </p:cNvGraphicFramePr>
          <p:nvPr/>
        </p:nvGraphicFramePr>
        <p:xfrm>
          <a:off x="6705600" y="5105400"/>
          <a:ext cx="838200" cy="593725"/>
        </p:xfrm>
        <a:graphic>
          <a:graphicData uri="http://schemas.openxmlformats.org/presentationml/2006/ole">
            <mc:AlternateContent xmlns:mc="http://schemas.openxmlformats.org/markup-compatibility/2006">
              <mc:Choice xmlns:v="urn:schemas-microsoft-com:vml" Requires="v">
                <p:oleObj spid="_x0000_s157891" name="Equation" r:id="rId4" imgW="520700" imgH="368300" progId="Equation.3">
                  <p:embed/>
                </p:oleObj>
              </mc:Choice>
              <mc:Fallback>
                <p:oleObj name="Equation" r:id="rId4" imgW="520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105400"/>
                        <a:ext cx="8382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5613" name="Picture 12" descr="ELASTIC"/>
          <p:cNvPicPr>
            <a:picLocks noChangeAspect="1" noChangeArrowheads="1"/>
          </p:cNvPicPr>
          <p:nvPr/>
        </p:nvPicPr>
        <p:blipFill>
          <a:blip r:embed="rId6"/>
          <a:srcRect/>
          <a:stretch>
            <a:fillRect/>
          </a:stretch>
        </p:blipFill>
        <p:spPr bwMode="auto">
          <a:xfrm>
            <a:off x="421715" y="3889301"/>
            <a:ext cx="3962400" cy="2828925"/>
          </a:xfrm>
          <a:prstGeom prst="rect">
            <a:avLst/>
          </a:prstGeom>
          <a:noFill/>
          <a:ln w="9525">
            <a:solidFill>
              <a:srgbClr val="1113D3"/>
            </a:solidFill>
            <a:miter lim="800000"/>
            <a:headEnd/>
            <a:tailEnd/>
          </a:ln>
        </p:spPr>
      </p:pic>
      <p:sp>
        <p:nvSpPr>
          <p:cNvPr id="25614" name="AutoShape 13"/>
          <p:cNvSpPr>
            <a:spLocks noChangeArrowheads="1"/>
          </p:cNvSpPr>
          <p:nvPr/>
        </p:nvSpPr>
        <p:spPr bwMode="auto">
          <a:xfrm rot="-1473565">
            <a:off x="228600" y="5257800"/>
            <a:ext cx="914400" cy="914400"/>
          </a:xfrm>
          <a:prstGeom prst="lightningBol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25603" name="Object 14"/>
          <p:cNvGraphicFramePr>
            <a:graphicFrameLocks noChangeAspect="1"/>
          </p:cNvGraphicFramePr>
          <p:nvPr>
            <p:extLst>
              <p:ext uri="{D42A27DB-BD31-4B8C-83A1-F6EECF244321}">
                <p14:modId xmlns:p14="http://schemas.microsoft.com/office/powerpoint/2010/main" val="3139296406"/>
              </p:ext>
            </p:extLst>
          </p:nvPr>
        </p:nvGraphicFramePr>
        <p:xfrm>
          <a:off x="5680075" y="4179888"/>
          <a:ext cx="1976438" cy="820737"/>
        </p:xfrm>
        <a:graphic>
          <a:graphicData uri="http://schemas.openxmlformats.org/presentationml/2006/ole">
            <mc:AlternateContent xmlns:mc="http://schemas.openxmlformats.org/markup-compatibility/2006">
              <mc:Choice xmlns:v="urn:schemas-microsoft-com:vml" Requires="v">
                <p:oleObj spid="_x0000_s157892" name="Equation" r:id="rId7" imgW="1066800" imgH="444500" progId="Equation.3">
                  <p:embed/>
                </p:oleObj>
              </mc:Choice>
              <mc:Fallback>
                <p:oleObj name="Equation" r:id="rId7" imgW="1066800" imgH="444500" progId="Equation.3">
                  <p:embed/>
                  <p:pic>
                    <p:nvPicPr>
                      <p:cNvPr id="0" name=""/>
                      <p:cNvPicPr>
                        <a:picLocks noChangeAspect="1" noChangeArrowheads="1"/>
                      </p:cNvPicPr>
                      <p:nvPr/>
                    </p:nvPicPr>
                    <p:blipFill>
                      <a:blip r:embed="rId8"/>
                      <a:srcRect/>
                      <a:stretch>
                        <a:fillRect/>
                      </a:stretch>
                    </p:blipFill>
                    <p:spPr bwMode="auto">
                      <a:xfrm>
                        <a:off x="5680075" y="4179888"/>
                        <a:ext cx="1976438" cy="820737"/>
                      </a:xfrm>
                      <a:prstGeom prst="rect">
                        <a:avLst/>
                      </a:prstGeom>
                      <a:noFill/>
                      <a:ln>
                        <a:noFill/>
                      </a:ln>
                      <a:effectLst/>
                      <a:extLst/>
                    </p:spPr>
                  </p:pic>
                </p:oleObj>
              </mc:Fallback>
            </mc:AlternateContent>
          </a:graphicData>
        </a:graphic>
      </p:graphicFrame>
      <p:sp>
        <p:nvSpPr>
          <p:cNvPr id="25615" name="Text Box 15"/>
          <p:cNvSpPr txBox="1">
            <a:spLocks noChangeArrowheads="1"/>
          </p:cNvSpPr>
          <p:nvPr/>
        </p:nvSpPr>
        <p:spPr bwMode="auto">
          <a:xfrm>
            <a:off x="5105400" y="6461125"/>
            <a:ext cx="289600" cy="369332"/>
          </a:xfrm>
          <a:prstGeom prst="rect">
            <a:avLst/>
          </a:prstGeom>
          <a:noFill/>
          <a:ln w="9525">
            <a:noFill/>
            <a:miter lim="800000"/>
            <a:headEnd/>
            <a:tailEnd/>
          </a:ln>
        </p:spPr>
        <p:txBody>
          <a:bodyPr wrap="none">
            <a:prstTxWarp prst="textNoShape">
              <a:avLst/>
            </a:prstTxWarp>
            <a:spAutoFit/>
          </a:bodyPr>
          <a:lstStyle/>
          <a:p>
            <a:r>
              <a:rPr lang="en-US" altLang="zh-CN" dirty="0" smtClean="0">
                <a:ea typeface="SimSun" pitchFamily="2" charset="-122"/>
                <a:cs typeface="SimSun" pitchFamily="2" charset="-122"/>
              </a:rPr>
              <a:t>k</a:t>
            </a:r>
            <a:endParaRPr lang="en-US" altLang="zh-CN" dirty="0">
              <a:ea typeface="SimSun" pitchFamily="2" charset="-122"/>
              <a:cs typeface="SimSun" pitchFamily="2" charset="-122"/>
            </a:endParaRPr>
          </a:p>
        </p:txBody>
      </p:sp>
      <p:sp>
        <p:nvSpPr>
          <p:cNvPr id="25616" name="Text Box 16"/>
          <p:cNvSpPr txBox="1">
            <a:spLocks noChangeArrowheads="1"/>
          </p:cNvSpPr>
          <p:nvPr/>
        </p:nvSpPr>
        <p:spPr bwMode="auto">
          <a:xfrm>
            <a:off x="5715000" y="5105400"/>
            <a:ext cx="395288" cy="396875"/>
          </a:xfrm>
          <a:prstGeom prst="rect">
            <a:avLst/>
          </a:prstGeom>
          <a:noFill/>
          <a:ln w="9525">
            <a:noFill/>
            <a:miter lim="800000"/>
            <a:headEnd/>
            <a:tailEnd/>
          </a:ln>
        </p:spPr>
        <p:txBody>
          <a:bodyPr wrap="none">
            <a:prstTxWarp prst="textNoShape">
              <a:avLst/>
            </a:prstTxWarp>
            <a:spAutoFit/>
          </a:bodyPr>
          <a:lstStyle/>
          <a:p>
            <a:r>
              <a:rPr lang="en-US" altLang="zh-CN">
                <a:ea typeface="SimSun" pitchFamily="2" charset="-122"/>
                <a:cs typeface="SimSun" pitchFamily="2" charset="-122"/>
              </a:rPr>
              <a:t>k’</a:t>
            </a:r>
          </a:p>
        </p:txBody>
      </p:sp>
      <p:sp>
        <p:nvSpPr>
          <p:cNvPr id="25617" name="Text Box 17"/>
          <p:cNvSpPr txBox="1">
            <a:spLocks noChangeArrowheads="1"/>
          </p:cNvSpPr>
          <p:nvPr/>
        </p:nvSpPr>
        <p:spPr bwMode="auto">
          <a:xfrm>
            <a:off x="5042633" y="3868614"/>
            <a:ext cx="3184525" cy="396875"/>
          </a:xfrm>
          <a:prstGeom prst="rect">
            <a:avLst/>
          </a:prstGeom>
          <a:noFill/>
          <a:ln w="9525">
            <a:noFill/>
            <a:miter lim="800000"/>
            <a:headEnd/>
            <a:tailEnd/>
          </a:ln>
        </p:spPr>
        <p:txBody>
          <a:bodyPr wrap="none">
            <a:prstTxWarp prst="textNoShape">
              <a:avLst/>
            </a:prstTxWarp>
            <a:spAutoFit/>
          </a:bodyPr>
          <a:lstStyle/>
          <a:p>
            <a:r>
              <a:rPr lang="en-US" altLang="zh-CN" i="1" dirty="0">
                <a:solidFill>
                  <a:srgbClr val="1113D3"/>
                </a:solidFill>
                <a:ea typeface="SimSun" pitchFamily="2" charset="-122"/>
                <a:cs typeface="SimSun" pitchFamily="2" charset="-122"/>
              </a:rPr>
              <a:t>Virtual photon 4-momentum</a:t>
            </a:r>
            <a:endParaRPr lang="en-US" altLang="zh-CN" dirty="0">
              <a:ea typeface="SimSun" pitchFamily="2" charset="-122"/>
              <a:cs typeface="SimSun" pitchFamily="2" charset="-122"/>
            </a:endParaRPr>
          </a:p>
        </p:txBody>
      </p:sp>
      <p:sp>
        <p:nvSpPr>
          <p:cNvPr id="2" name="Slide Number Placeholder 1"/>
          <p:cNvSpPr>
            <a:spLocks noGrp="1"/>
          </p:cNvSpPr>
          <p:nvPr>
            <p:ph type="sldNum" sz="quarter" idx="12"/>
          </p:nvPr>
        </p:nvSpPr>
        <p:spPr/>
        <p:txBody>
          <a:bodyPr/>
          <a:lstStyle/>
          <a:p>
            <a:fld id="{286D09A9-3490-DF48-B74E-80C0D2B46C05}" type="slidenum">
              <a:rPr lang="en-US" smtClean="0"/>
              <a:pPr/>
              <a:t>2</a:t>
            </a:fld>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4094140424"/>
              </p:ext>
            </p:extLst>
          </p:nvPr>
        </p:nvGraphicFramePr>
        <p:xfrm>
          <a:off x="714342" y="2899205"/>
          <a:ext cx="5413933" cy="990096"/>
        </p:xfrm>
        <a:graphic>
          <a:graphicData uri="http://schemas.openxmlformats.org/presentationml/2006/ole">
            <mc:AlternateContent xmlns:mc="http://schemas.openxmlformats.org/markup-compatibility/2006">
              <mc:Choice xmlns:v="urn:schemas-microsoft-com:vml" Requires="v">
                <p:oleObj spid="_x0000_s157893" name="Equation" r:id="rId9" imgW="3263900" imgH="596900" progId="Equation.3">
                  <p:embed/>
                </p:oleObj>
              </mc:Choice>
              <mc:Fallback>
                <p:oleObj name="Equation" r:id="rId9" imgW="3263900" imgH="596900" progId="Equation.3">
                  <p:embed/>
                  <p:pic>
                    <p:nvPicPr>
                      <p:cNvPr id="0" name=""/>
                      <p:cNvPicPr/>
                      <p:nvPr/>
                    </p:nvPicPr>
                    <p:blipFill>
                      <a:blip r:embed="rId10"/>
                      <a:stretch>
                        <a:fillRect/>
                      </a:stretch>
                    </p:blipFill>
                    <p:spPr>
                      <a:xfrm>
                        <a:off x="714342" y="2899205"/>
                        <a:ext cx="5413933" cy="990096"/>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151857279"/>
              </p:ext>
            </p:extLst>
          </p:nvPr>
        </p:nvGraphicFramePr>
        <p:xfrm>
          <a:off x="6553200" y="3179641"/>
          <a:ext cx="1438030" cy="375138"/>
        </p:xfrm>
        <a:graphic>
          <a:graphicData uri="http://schemas.openxmlformats.org/presentationml/2006/ole">
            <mc:AlternateContent xmlns:mc="http://schemas.openxmlformats.org/markup-compatibility/2006">
              <mc:Choice xmlns:v="urn:schemas-microsoft-com:vml" Requires="v">
                <p:oleObj spid="_x0000_s157894" name="Equation" r:id="rId11" imgW="876300" imgH="228600" progId="Equation.3">
                  <p:embed/>
                </p:oleObj>
              </mc:Choice>
              <mc:Fallback>
                <p:oleObj name="Equation" r:id="rId11" imgW="876300" imgH="228600" progId="Equation.3">
                  <p:embed/>
                  <p:pic>
                    <p:nvPicPr>
                      <p:cNvPr id="0" name=""/>
                      <p:cNvPicPr/>
                      <p:nvPr/>
                    </p:nvPicPr>
                    <p:blipFill>
                      <a:blip r:embed="rId12"/>
                      <a:stretch>
                        <a:fillRect/>
                      </a:stretch>
                    </p:blipFill>
                    <p:spPr>
                      <a:xfrm>
                        <a:off x="6553200" y="3179641"/>
                        <a:ext cx="1438030" cy="375138"/>
                      </a:xfrm>
                      <a:prstGeom prst="rect">
                        <a:avLst/>
                      </a:prstGeom>
                    </p:spPr>
                  </p:pic>
                </p:oleObj>
              </mc:Fallback>
            </mc:AlternateContent>
          </a:graphicData>
        </a:graphic>
      </p:graphicFrame>
    </p:spTree>
    <p:extLst>
      <p:ext uri="{BB962C8B-B14F-4D97-AF65-F5344CB8AC3E}">
        <p14:creationId xmlns:p14="http://schemas.microsoft.com/office/powerpoint/2010/main" val="41763896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457200"/>
          </a:xfrm>
        </p:spPr>
        <p:txBody>
          <a:bodyPr/>
          <a:lstStyle/>
          <a:p>
            <a:pPr eaLnBrk="1" hangingPunct="1"/>
            <a:r>
              <a:rPr lang="en-US" sz="2400" dirty="0" smtClean="0">
                <a:solidFill>
                  <a:srgbClr val="0000FF"/>
                </a:solidFill>
                <a:latin typeface="Arial Narrow" charset="0"/>
              </a:rPr>
              <a:t>Deuteron Charge Radius? </a:t>
            </a:r>
            <a:endParaRPr lang="en-US" sz="2400" dirty="0">
              <a:solidFill>
                <a:srgbClr val="C00000"/>
              </a:solidFill>
              <a:latin typeface="Arial Narrow" charset="0"/>
              <a:sym typeface="Symbol" charset="0"/>
            </a:endParaRPr>
          </a:p>
        </p:txBody>
      </p:sp>
      <p:sp>
        <p:nvSpPr>
          <p:cNvPr id="23554" name="Rectangle 7"/>
          <p:cNvSpPr>
            <a:spLocks noChangeArrowheads="1"/>
          </p:cNvSpPr>
          <p:nvPr/>
        </p:nvSpPr>
        <p:spPr bwMode="auto">
          <a:xfrm>
            <a:off x="838200" y="3276600"/>
            <a:ext cx="152400" cy="76200"/>
          </a:xfrm>
          <a:prstGeom prst="rect">
            <a:avLst/>
          </a:prstGeom>
          <a:solidFill>
            <a:schemeClr val="bg1"/>
          </a:solidFill>
          <a:ln w="9525">
            <a:solidFill>
              <a:schemeClr val="bg1"/>
            </a:solidFill>
            <a:miter lim="800000"/>
            <a:headEnd/>
            <a:tailEnd/>
          </a:ln>
        </p:spPr>
        <p:txBody>
          <a:bodyPr wrap="none" anchor="ctr"/>
          <a:lstStyle/>
          <a:p>
            <a:pPr>
              <a:buClr>
                <a:srgbClr val="0000FF"/>
              </a:buClr>
              <a:buFont typeface="Wingdings" charset="0"/>
              <a:buChar char="Ø"/>
            </a:pPr>
            <a:endParaRPr lang="en-US"/>
          </a:p>
        </p:txBody>
      </p:sp>
      <p:sp>
        <p:nvSpPr>
          <p:cNvPr id="3085" name="Text Box 19"/>
          <p:cNvSpPr txBox="1">
            <a:spLocks noChangeArrowheads="1"/>
          </p:cNvSpPr>
          <p:nvPr/>
        </p:nvSpPr>
        <p:spPr bwMode="auto">
          <a:xfrm>
            <a:off x="76200" y="609600"/>
            <a:ext cx="6248400" cy="1724025"/>
          </a:xfrm>
          <a:prstGeom prst="rect">
            <a:avLst/>
          </a:prstGeom>
          <a:noFill/>
          <a:ln>
            <a:noFill/>
          </a:ln>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buClr>
                <a:srgbClr val="0000FF"/>
              </a:buClr>
              <a:buFont typeface="Wingdings" pitchFamily="2" charset="2"/>
              <a:buChar char="Ø"/>
              <a:defRPr>
                <a:solidFill>
                  <a:schemeClr val="tx1"/>
                </a:solidFill>
                <a:latin typeface="Comic Sans MS" pitchFamily="66" charset="0"/>
              </a:defRPr>
            </a:lvl6pPr>
            <a:lvl7pPr marL="2971800" indent="-228600" eaLnBrk="0" fontAlgn="base" hangingPunct="0">
              <a:spcBef>
                <a:spcPct val="0"/>
              </a:spcBef>
              <a:spcAft>
                <a:spcPct val="0"/>
              </a:spcAft>
              <a:buClr>
                <a:srgbClr val="0000FF"/>
              </a:buClr>
              <a:buFont typeface="Wingdings" pitchFamily="2" charset="2"/>
              <a:buChar char="Ø"/>
              <a:defRPr>
                <a:solidFill>
                  <a:schemeClr val="tx1"/>
                </a:solidFill>
                <a:latin typeface="Comic Sans MS" pitchFamily="66" charset="0"/>
              </a:defRPr>
            </a:lvl7pPr>
            <a:lvl8pPr marL="3429000" indent="-228600" eaLnBrk="0" fontAlgn="base" hangingPunct="0">
              <a:spcBef>
                <a:spcPct val="0"/>
              </a:spcBef>
              <a:spcAft>
                <a:spcPct val="0"/>
              </a:spcAft>
              <a:buClr>
                <a:srgbClr val="0000FF"/>
              </a:buClr>
              <a:buFont typeface="Wingdings" pitchFamily="2" charset="2"/>
              <a:buChar char="Ø"/>
              <a:defRPr>
                <a:solidFill>
                  <a:schemeClr val="tx1"/>
                </a:solidFill>
                <a:latin typeface="Comic Sans MS" pitchFamily="66" charset="0"/>
              </a:defRPr>
            </a:lvl8pPr>
            <a:lvl9pPr marL="3886200" indent="-228600" eaLnBrk="0" fontAlgn="base" hangingPunct="0">
              <a:spcBef>
                <a:spcPct val="0"/>
              </a:spcBef>
              <a:spcAft>
                <a:spcPct val="0"/>
              </a:spcAft>
              <a:buClr>
                <a:srgbClr val="0000FF"/>
              </a:buClr>
              <a:buFont typeface="Wingdings" pitchFamily="2" charset="2"/>
              <a:buChar char="Ø"/>
              <a:defRPr>
                <a:solidFill>
                  <a:schemeClr val="tx1"/>
                </a:solidFill>
                <a:latin typeface="Comic Sans MS" pitchFamily="66" charset="0"/>
              </a:defRPr>
            </a:lvl9pPr>
          </a:lstStyle>
          <a:p>
            <a:pPr marL="285750" indent="-285750" eaLnBrk="1" hangingPunct="1">
              <a:buClr>
                <a:srgbClr val="FF0066"/>
              </a:buClr>
              <a:buSzPct val="130000"/>
              <a:buFont typeface="Wingdings" pitchFamily="2" charset="2"/>
              <a:buChar char="§"/>
              <a:defRPr/>
            </a:pPr>
            <a:r>
              <a:rPr lang="en-US" i="1" dirty="0" smtClean="0">
                <a:solidFill>
                  <a:srgbClr val="0000FF"/>
                </a:solidFill>
                <a:latin typeface="Arial Narrow" pitchFamily="34" charset="0"/>
                <a:ea typeface="+mn-ea"/>
                <a:cs typeface="+mn-cs"/>
                <a:sym typeface="Symbol" pitchFamily="18" charset="2"/>
              </a:rPr>
              <a:t>“Proton </a:t>
            </a:r>
            <a:r>
              <a:rPr lang="en-US" i="1" dirty="0">
                <a:solidFill>
                  <a:srgbClr val="0000FF"/>
                </a:solidFill>
                <a:latin typeface="Arial Narrow" pitchFamily="34" charset="0"/>
                <a:ea typeface="+mn-ea"/>
                <a:cs typeface="+mn-cs"/>
                <a:sym typeface="Symbol" pitchFamily="18" charset="2"/>
              </a:rPr>
              <a:t>C</a:t>
            </a:r>
            <a:r>
              <a:rPr lang="en-US" i="1" dirty="0" smtClean="0">
                <a:solidFill>
                  <a:srgbClr val="0000FF"/>
                </a:solidFill>
                <a:latin typeface="Arial Narrow" pitchFamily="34" charset="0"/>
                <a:ea typeface="+mn-ea"/>
                <a:cs typeface="+mn-cs"/>
                <a:sym typeface="Symbol" pitchFamily="18" charset="2"/>
              </a:rPr>
              <a:t>harge </a:t>
            </a:r>
            <a:r>
              <a:rPr lang="en-US" i="1" dirty="0">
                <a:solidFill>
                  <a:srgbClr val="0000FF"/>
                </a:solidFill>
                <a:latin typeface="Arial Narrow" pitchFamily="34" charset="0"/>
                <a:ea typeface="+mn-ea"/>
                <a:cs typeface="+mn-cs"/>
                <a:sym typeface="Symbol" pitchFamily="18" charset="2"/>
              </a:rPr>
              <a:t>R</a:t>
            </a:r>
            <a:r>
              <a:rPr lang="en-US" i="1" dirty="0" smtClean="0">
                <a:solidFill>
                  <a:srgbClr val="0000FF"/>
                </a:solidFill>
                <a:latin typeface="Arial Narrow" pitchFamily="34" charset="0"/>
                <a:ea typeface="+mn-ea"/>
                <a:cs typeface="+mn-cs"/>
                <a:sym typeface="Symbol" pitchFamily="18" charset="2"/>
              </a:rPr>
              <a:t>adius </a:t>
            </a:r>
            <a:r>
              <a:rPr lang="en-US" i="1" dirty="0">
                <a:solidFill>
                  <a:srgbClr val="0000FF"/>
                </a:solidFill>
                <a:latin typeface="Arial Narrow" pitchFamily="34" charset="0"/>
                <a:ea typeface="+mn-ea"/>
                <a:cs typeface="+mn-cs"/>
                <a:sym typeface="Symbol" pitchFamily="18" charset="2"/>
              </a:rPr>
              <a:t>P</a:t>
            </a:r>
            <a:r>
              <a:rPr lang="en-US" i="1" dirty="0" smtClean="0">
                <a:solidFill>
                  <a:srgbClr val="0000FF"/>
                </a:solidFill>
                <a:latin typeface="Arial Narrow" pitchFamily="34" charset="0"/>
                <a:ea typeface="+mn-ea"/>
                <a:cs typeface="+mn-cs"/>
                <a:sym typeface="Symbol" pitchFamily="18" charset="2"/>
              </a:rPr>
              <a:t>uzzle” </a:t>
            </a:r>
            <a:r>
              <a:rPr lang="en-US" dirty="0" smtClean="0">
                <a:latin typeface="Arial Narrow" pitchFamily="34" charset="0"/>
                <a:ea typeface="+mn-ea"/>
                <a:cs typeface="+mn-cs"/>
                <a:sym typeface="Symbol" pitchFamily="18" charset="2"/>
              </a:rPr>
              <a:t>is still </a:t>
            </a:r>
            <a:r>
              <a:rPr lang="en-US" dirty="0" smtClean="0">
                <a:solidFill>
                  <a:srgbClr val="D60093"/>
                </a:solidFill>
                <a:latin typeface="Arial Narrow" pitchFamily="34" charset="0"/>
                <a:ea typeface="+mn-ea"/>
                <a:cs typeface="+mn-cs"/>
                <a:sym typeface="Symbol" pitchFamily="18" charset="2"/>
              </a:rPr>
              <a:t>unsolved</a:t>
            </a:r>
            <a:r>
              <a:rPr lang="en-US" dirty="0" smtClean="0">
                <a:latin typeface="Arial Narrow" pitchFamily="34" charset="0"/>
                <a:ea typeface="+mn-ea"/>
                <a:cs typeface="+mn-cs"/>
                <a:sym typeface="Symbol" pitchFamily="18" charset="2"/>
              </a:rPr>
              <a:t> after seven years.</a:t>
            </a:r>
          </a:p>
          <a:p>
            <a:pPr marL="285750" indent="-285750" eaLnBrk="1" hangingPunct="1">
              <a:buClr>
                <a:srgbClr val="FF0066"/>
              </a:buClr>
              <a:buSzPct val="130000"/>
              <a:buFont typeface="Wingdings" pitchFamily="2" charset="2"/>
              <a:buChar char="§"/>
              <a:defRPr/>
            </a:pPr>
            <a:r>
              <a:rPr lang="en-US" dirty="0" smtClean="0">
                <a:latin typeface="Arial Narrow" pitchFamily="34" charset="0"/>
                <a:ea typeface="+mn-ea"/>
                <a:cs typeface="+mn-cs"/>
                <a:sym typeface="Symbol" pitchFamily="18" charset="2"/>
              </a:rPr>
              <a:t>There is a newly developing </a:t>
            </a:r>
            <a:r>
              <a:rPr lang="en-US" sz="1600" i="1" dirty="0" smtClean="0">
                <a:solidFill>
                  <a:srgbClr val="D60093"/>
                </a:solidFill>
                <a:latin typeface="Arial Narrow" pitchFamily="34" charset="0"/>
                <a:ea typeface="+mn-ea"/>
                <a:cs typeface="+mn-cs"/>
                <a:sym typeface="Symbol" pitchFamily="18" charset="2"/>
              </a:rPr>
              <a:t>“Deuteron Charge Radius Puzzle”</a:t>
            </a:r>
          </a:p>
          <a:p>
            <a:pPr eaLnBrk="1" hangingPunct="1">
              <a:buClr>
                <a:srgbClr val="FF0066"/>
              </a:buClr>
              <a:buSzPct val="130000"/>
              <a:defRPr/>
            </a:pPr>
            <a:endParaRPr lang="en-US" sz="1600" i="1" dirty="0" smtClean="0">
              <a:solidFill>
                <a:srgbClr val="D60093"/>
              </a:solidFill>
              <a:latin typeface="Arial Narrow" pitchFamily="34" charset="0"/>
              <a:ea typeface="+mn-ea"/>
              <a:cs typeface="+mn-cs"/>
              <a:sym typeface="Symbol" pitchFamily="18" charset="2"/>
            </a:endParaRPr>
          </a:p>
          <a:p>
            <a:pPr eaLnBrk="1" hangingPunct="1">
              <a:buClr>
                <a:srgbClr val="FF0066"/>
              </a:buClr>
              <a:buSzPct val="130000"/>
              <a:defRPr/>
            </a:pPr>
            <a:r>
              <a:rPr lang="en-US" sz="1600" i="1" dirty="0">
                <a:solidFill>
                  <a:srgbClr val="D60093"/>
                </a:solidFill>
                <a:latin typeface="Arial Narrow" pitchFamily="34" charset="0"/>
                <a:ea typeface="+mn-ea"/>
                <a:cs typeface="+mn-cs"/>
                <a:sym typeface="Symbol" pitchFamily="18" charset="2"/>
              </a:rPr>
              <a:t> </a:t>
            </a:r>
            <a:r>
              <a:rPr lang="en-US" sz="1600" i="1" dirty="0" smtClean="0">
                <a:solidFill>
                  <a:srgbClr val="D60093"/>
                </a:solidFill>
                <a:latin typeface="Arial Narrow" pitchFamily="34" charset="0"/>
                <a:ea typeface="+mn-ea"/>
                <a:cs typeface="+mn-cs"/>
                <a:sym typeface="Symbol" pitchFamily="18" charset="2"/>
              </a:rPr>
              <a:t>     </a:t>
            </a:r>
            <a:r>
              <a:rPr lang="en-US" sz="1600" dirty="0" smtClean="0">
                <a:solidFill>
                  <a:srgbClr val="000000"/>
                </a:solidFill>
                <a:latin typeface="Arial Narrow"/>
                <a:ea typeface="+mn-ea"/>
                <a:cs typeface="Arial Narrow"/>
                <a:sym typeface="Symbol" pitchFamily="18" charset="2"/>
              </a:rPr>
              <a:t>H/D isotope shift:		r</a:t>
            </a:r>
            <a:r>
              <a:rPr lang="en-US" sz="1600" baseline="-25000" dirty="0" smtClean="0">
                <a:solidFill>
                  <a:srgbClr val="000000"/>
                </a:solidFill>
                <a:latin typeface="Arial Narrow"/>
                <a:ea typeface="+mn-ea"/>
                <a:cs typeface="Arial Narrow"/>
                <a:sym typeface="Symbol" pitchFamily="18" charset="2"/>
              </a:rPr>
              <a:t>d</a:t>
            </a:r>
            <a:r>
              <a:rPr lang="en-US" sz="1600" baseline="30000" dirty="0" smtClean="0">
                <a:solidFill>
                  <a:srgbClr val="000000"/>
                </a:solidFill>
                <a:latin typeface="Arial Narrow"/>
                <a:ea typeface="+mn-ea"/>
                <a:cs typeface="Arial Narrow"/>
                <a:sym typeface="Symbol" pitchFamily="18" charset="2"/>
              </a:rPr>
              <a:t>2</a:t>
            </a:r>
            <a:r>
              <a:rPr lang="en-US" sz="1600" dirty="0" smtClean="0">
                <a:solidFill>
                  <a:srgbClr val="000000"/>
                </a:solidFill>
                <a:latin typeface="Arial Narrow"/>
                <a:ea typeface="+mn-ea"/>
                <a:cs typeface="Arial Narrow"/>
                <a:sym typeface="Symbol" pitchFamily="18" charset="2"/>
              </a:rPr>
              <a:t> </a:t>
            </a:r>
            <a:r>
              <a:rPr lang="mr-IN" sz="1600" dirty="0" smtClean="0">
                <a:solidFill>
                  <a:srgbClr val="000000"/>
                </a:solidFill>
                <a:latin typeface="Arial Narrow"/>
                <a:ea typeface="+mn-ea"/>
                <a:cs typeface="Arial Narrow"/>
                <a:sym typeface="Symbol" pitchFamily="18" charset="2"/>
              </a:rPr>
              <a:t>–</a:t>
            </a:r>
            <a:r>
              <a:rPr lang="en-US" sz="1600" dirty="0" smtClean="0">
                <a:solidFill>
                  <a:srgbClr val="000000"/>
                </a:solidFill>
                <a:latin typeface="Arial Narrow"/>
                <a:ea typeface="+mn-ea"/>
                <a:cs typeface="Arial Narrow"/>
                <a:sym typeface="Symbol" pitchFamily="18" charset="2"/>
              </a:rPr>
              <a:t> r</a:t>
            </a:r>
            <a:r>
              <a:rPr lang="en-US" sz="1600" baseline="-25000" dirty="0" smtClean="0">
                <a:solidFill>
                  <a:srgbClr val="000000"/>
                </a:solidFill>
                <a:latin typeface="Arial Narrow"/>
                <a:ea typeface="+mn-ea"/>
                <a:cs typeface="Arial Narrow"/>
                <a:sym typeface="Symbol" pitchFamily="18" charset="2"/>
              </a:rPr>
              <a:t>p</a:t>
            </a:r>
            <a:r>
              <a:rPr lang="en-US" sz="1600" baseline="30000" dirty="0" smtClean="0">
                <a:solidFill>
                  <a:srgbClr val="000000"/>
                </a:solidFill>
                <a:latin typeface="Arial Narrow"/>
                <a:ea typeface="+mn-ea"/>
                <a:cs typeface="Arial Narrow"/>
                <a:sym typeface="Symbol" pitchFamily="18" charset="2"/>
              </a:rPr>
              <a:t>2</a:t>
            </a:r>
            <a:r>
              <a:rPr lang="en-US" sz="1600" dirty="0" smtClean="0">
                <a:solidFill>
                  <a:srgbClr val="000000"/>
                </a:solidFill>
                <a:latin typeface="Arial Narrow"/>
                <a:ea typeface="+mn-ea"/>
                <a:cs typeface="Arial Narrow"/>
                <a:sym typeface="Symbol" pitchFamily="18" charset="2"/>
              </a:rPr>
              <a:t> = 3.82007(65) fm2</a:t>
            </a:r>
            <a:endParaRPr lang="en-US" sz="1600" dirty="0">
              <a:solidFill>
                <a:srgbClr val="000000"/>
              </a:solidFill>
              <a:latin typeface="Arial Narrow"/>
              <a:ea typeface="+mn-ea"/>
              <a:cs typeface="Arial Narrow"/>
              <a:sym typeface="Symbol" pitchFamily="18" charset="2"/>
            </a:endParaRPr>
          </a:p>
          <a:p>
            <a:pPr eaLnBrk="1" hangingPunct="1">
              <a:buClr>
                <a:srgbClr val="FF0066"/>
              </a:buClr>
              <a:buSzPct val="130000"/>
              <a:defRPr/>
            </a:pPr>
            <a:r>
              <a:rPr lang="en-US" sz="1600" i="1" dirty="0">
                <a:solidFill>
                  <a:srgbClr val="D60093"/>
                </a:solidFill>
                <a:latin typeface="Arial Narrow"/>
                <a:ea typeface="+mn-ea"/>
                <a:cs typeface="Arial Narrow"/>
                <a:sym typeface="Symbol" pitchFamily="18" charset="2"/>
              </a:rPr>
              <a:t> </a:t>
            </a:r>
            <a:r>
              <a:rPr lang="en-US" sz="1600" i="1" dirty="0" smtClean="0">
                <a:solidFill>
                  <a:srgbClr val="D60093"/>
                </a:solidFill>
                <a:latin typeface="Arial Narrow"/>
                <a:ea typeface="+mn-ea"/>
                <a:cs typeface="Arial Narrow"/>
                <a:sym typeface="Symbol" pitchFamily="18" charset="2"/>
              </a:rPr>
              <a:t>     </a:t>
            </a:r>
            <a:r>
              <a:rPr lang="en-US" sz="1600" dirty="0" err="1" smtClean="0">
                <a:solidFill>
                  <a:srgbClr val="000000"/>
                </a:solidFill>
                <a:latin typeface="Arial Narrow"/>
                <a:ea typeface="+mn-ea"/>
                <a:cs typeface="Arial Narrow"/>
                <a:sym typeface="Symbol" pitchFamily="18" charset="2"/>
              </a:rPr>
              <a:t>Muonic</a:t>
            </a:r>
            <a:r>
              <a:rPr lang="en-US" sz="1600" dirty="0" smtClean="0">
                <a:solidFill>
                  <a:srgbClr val="000000"/>
                </a:solidFill>
                <a:latin typeface="Arial Narrow"/>
                <a:ea typeface="+mn-ea"/>
                <a:cs typeface="Arial Narrow"/>
                <a:sym typeface="Symbol" pitchFamily="18" charset="2"/>
              </a:rPr>
              <a:t> deuterium:		</a:t>
            </a:r>
            <a:r>
              <a:rPr lang="en-US" sz="1600" dirty="0" err="1" smtClean="0">
                <a:solidFill>
                  <a:srgbClr val="000000"/>
                </a:solidFill>
                <a:latin typeface="Arial Narrow"/>
                <a:ea typeface="+mn-ea"/>
                <a:cs typeface="Arial Narrow"/>
                <a:sym typeface="Symbol" pitchFamily="18" charset="2"/>
              </a:rPr>
              <a:t>r</a:t>
            </a:r>
            <a:r>
              <a:rPr lang="en-US" sz="1600" baseline="-25000" dirty="0" err="1" smtClean="0">
                <a:solidFill>
                  <a:srgbClr val="000000"/>
                </a:solidFill>
                <a:latin typeface="Arial Narrow"/>
                <a:ea typeface="+mn-ea"/>
                <a:cs typeface="Arial Narrow"/>
                <a:sym typeface="Symbol" pitchFamily="18" charset="2"/>
              </a:rPr>
              <a:t>d</a:t>
            </a:r>
            <a:r>
              <a:rPr lang="en-US" sz="1600" dirty="0" smtClean="0">
                <a:solidFill>
                  <a:srgbClr val="000000"/>
                </a:solidFill>
                <a:latin typeface="Arial Narrow"/>
                <a:ea typeface="+mn-ea"/>
                <a:cs typeface="Arial Narrow"/>
                <a:sym typeface="Symbol" pitchFamily="18" charset="2"/>
              </a:rPr>
              <a:t> = 2.12562(13)</a:t>
            </a:r>
            <a:r>
              <a:rPr lang="en-US" sz="1600" baseline="-25000" dirty="0" err="1" smtClean="0">
                <a:solidFill>
                  <a:srgbClr val="000000"/>
                </a:solidFill>
                <a:latin typeface="Arial Narrow"/>
                <a:ea typeface="+mn-ea"/>
                <a:cs typeface="Arial Narrow"/>
                <a:sym typeface="Symbol" pitchFamily="18" charset="2"/>
              </a:rPr>
              <a:t>exp</a:t>
            </a:r>
            <a:r>
              <a:rPr lang="en-US" sz="1600" dirty="0" smtClean="0">
                <a:solidFill>
                  <a:srgbClr val="000000"/>
                </a:solidFill>
                <a:latin typeface="Arial Narrow"/>
                <a:ea typeface="+mn-ea"/>
                <a:cs typeface="Arial Narrow"/>
                <a:sym typeface="Symbol" pitchFamily="18" charset="2"/>
              </a:rPr>
              <a:t>(77)</a:t>
            </a:r>
            <a:r>
              <a:rPr lang="en-US" sz="1600" baseline="-25000" dirty="0" smtClean="0">
                <a:solidFill>
                  <a:srgbClr val="000000"/>
                </a:solidFill>
                <a:latin typeface="Arial Narrow"/>
                <a:ea typeface="+mn-ea"/>
                <a:cs typeface="Arial Narrow"/>
                <a:sym typeface="Symbol" pitchFamily="18" charset="2"/>
              </a:rPr>
              <a:t>theory</a:t>
            </a:r>
            <a:r>
              <a:rPr lang="en-US" sz="1600" dirty="0" smtClean="0">
                <a:solidFill>
                  <a:srgbClr val="000000"/>
                </a:solidFill>
                <a:latin typeface="Arial Narrow"/>
                <a:ea typeface="+mn-ea"/>
                <a:cs typeface="Arial Narrow"/>
                <a:sym typeface="Symbol" pitchFamily="18" charset="2"/>
              </a:rPr>
              <a:t> </a:t>
            </a:r>
            <a:r>
              <a:rPr lang="en-US" sz="1600" dirty="0" err="1" smtClean="0">
                <a:solidFill>
                  <a:srgbClr val="000000"/>
                </a:solidFill>
                <a:latin typeface="Arial Narrow"/>
                <a:ea typeface="+mn-ea"/>
                <a:cs typeface="Arial Narrow"/>
                <a:sym typeface="Symbol" pitchFamily="18" charset="2"/>
              </a:rPr>
              <a:t>fm</a:t>
            </a:r>
            <a:endParaRPr lang="en-US" sz="1600" baseline="-25000" dirty="0" smtClean="0">
              <a:solidFill>
                <a:srgbClr val="000000"/>
              </a:solidFill>
              <a:latin typeface="Arial Narrow"/>
              <a:ea typeface="+mn-ea"/>
              <a:cs typeface="Arial Narrow"/>
              <a:sym typeface="Symbol" pitchFamily="18" charset="2"/>
            </a:endParaRPr>
          </a:p>
          <a:p>
            <a:pPr eaLnBrk="1" hangingPunct="1">
              <a:buClr>
                <a:srgbClr val="FF0066"/>
              </a:buClr>
              <a:buSzPct val="130000"/>
              <a:defRPr/>
            </a:pPr>
            <a:r>
              <a:rPr lang="en-US" sz="1600" dirty="0" smtClean="0">
                <a:solidFill>
                  <a:srgbClr val="000000"/>
                </a:solidFill>
                <a:latin typeface="Arial Narrow"/>
                <a:ea typeface="+mn-ea"/>
                <a:cs typeface="Arial Narrow"/>
                <a:sym typeface="Symbol" pitchFamily="18" charset="2"/>
              </a:rPr>
              <a:t>      Electronic deuterium:	</a:t>
            </a:r>
            <a:r>
              <a:rPr lang="en-US" sz="1600" dirty="0" err="1" smtClean="0">
                <a:solidFill>
                  <a:srgbClr val="000000"/>
                </a:solidFill>
                <a:latin typeface="Arial Narrow"/>
                <a:cs typeface="Arial Narrow"/>
                <a:sym typeface="Symbol" pitchFamily="18" charset="2"/>
              </a:rPr>
              <a:t>r</a:t>
            </a:r>
            <a:r>
              <a:rPr lang="en-US" sz="1600" baseline="-25000" dirty="0" err="1" smtClean="0">
                <a:solidFill>
                  <a:srgbClr val="000000"/>
                </a:solidFill>
                <a:latin typeface="Arial Narrow"/>
                <a:cs typeface="Arial Narrow"/>
                <a:sym typeface="Symbol" pitchFamily="18" charset="2"/>
              </a:rPr>
              <a:t>d</a:t>
            </a:r>
            <a:r>
              <a:rPr lang="en-US" sz="1600" dirty="0" smtClean="0">
                <a:solidFill>
                  <a:srgbClr val="000000"/>
                </a:solidFill>
                <a:latin typeface="Arial Narrow"/>
                <a:cs typeface="Arial Narrow"/>
                <a:sym typeface="Symbol" pitchFamily="18" charset="2"/>
              </a:rPr>
              <a:t> </a:t>
            </a:r>
            <a:r>
              <a:rPr lang="en-US" sz="1600" dirty="0">
                <a:solidFill>
                  <a:srgbClr val="000000"/>
                </a:solidFill>
                <a:latin typeface="Arial Narrow"/>
                <a:cs typeface="Arial Narrow"/>
                <a:sym typeface="Symbol" pitchFamily="18" charset="2"/>
              </a:rPr>
              <a:t>= </a:t>
            </a:r>
            <a:r>
              <a:rPr lang="en-US" sz="1600" dirty="0" smtClean="0">
                <a:solidFill>
                  <a:srgbClr val="000000"/>
                </a:solidFill>
                <a:latin typeface="Arial Narrow"/>
                <a:cs typeface="Arial Narrow"/>
                <a:sym typeface="Symbol" pitchFamily="18" charset="2"/>
              </a:rPr>
              <a:t>2.14150(450)</a:t>
            </a:r>
            <a:r>
              <a:rPr lang="en-US" sz="1600" baseline="-25000" dirty="0">
                <a:solidFill>
                  <a:srgbClr val="000000"/>
                </a:solidFill>
                <a:latin typeface="Arial Narrow"/>
                <a:cs typeface="Arial Narrow"/>
                <a:sym typeface="Symbol" pitchFamily="18" charset="2"/>
              </a:rPr>
              <a:t> </a:t>
            </a:r>
            <a:r>
              <a:rPr lang="en-US" sz="1600" baseline="-25000" dirty="0" smtClean="0">
                <a:solidFill>
                  <a:srgbClr val="000000"/>
                </a:solidFill>
                <a:latin typeface="Arial Narrow"/>
                <a:cs typeface="Arial Narrow"/>
                <a:sym typeface="Symbol" pitchFamily="18" charset="2"/>
              </a:rPr>
              <a:t> </a:t>
            </a:r>
            <a:r>
              <a:rPr lang="en-US" sz="1600" dirty="0" err="1" smtClean="0">
                <a:solidFill>
                  <a:srgbClr val="000000"/>
                </a:solidFill>
                <a:latin typeface="Arial Narrow"/>
                <a:cs typeface="Arial Narrow"/>
                <a:sym typeface="Symbol" pitchFamily="18" charset="2"/>
              </a:rPr>
              <a:t>fm</a:t>
            </a:r>
            <a:endParaRPr lang="en-US" sz="1600" dirty="0" smtClean="0">
              <a:solidFill>
                <a:srgbClr val="000000"/>
              </a:solidFill>
              <a:latin typeface="Arial Narrow" pitchFamily="34" charset="0"/>
              <a:ea typeface="+mn-ea"/>
              <a:cs typeface="Arial" charset="0"/>
              <a:sym typeface="Symbol" pitchFamily="18" charset="2"/>
            </a:endParaRPr>
          </a:p>
          <a:p>
            <a:pPr marL="1428750" lvl="2" eaLnBrk="1" hangingPunct="1">
              <a:buClr>
                <a:srgbClr val="FF0066"/>
              </a:buClr>
              <a:buSzPct val="60000"/>
              <a:defRPr/>
            </a:pPr>
            <a:endParaRPr lang="en-US" sz="600" dirty="0" smtClean="0">
              <a:solidFill>
                <a:srgbClr val="0000FF"/>
              </a:solidFill>
              <a:latin typeface="Arial Narrow" pitchFamily="34" charset="0"/>
              <a:ea typeface="+mn-ea"/>
              <a:cs typeface="+mn-cs"/>
              <a:sym typeface="Symbol" pitchFamily="18" charset="2"/>
            </a:endParaRPr>
          </a:p>
        </p:txBody>
      </p:sp>
      <p:sp>
        <p:nvSpPr>
          <p:cNvPr id="2355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CA883079-F39E-B741-AB2F-C0796D30445F}" type="slidenum">
              <a:rPr lang="en-US" sz="1000">
                <a:latin typeface="Arial Narrow" charset="0"/>
              </a:rPr>
              <a:pPr eaLnBrk="1" hangingPunct="1"/>
              <a:t>20</a:t>
            </a:fld>
            <a:endParaRPr lang="en-US" sz="1000">
              <a:latin typeface="Arial Narrow" charset="0"/>
            </a:endParaRPr>
          </a:p>
        </p:txBody>
      </p:sp>
      <p:sp>
        <p:nvSpPr>
          <p:cNvPr id="23557" name="TextBox 8"/>
          <p:cNvSpPr txBox="1">
            <a:spLocks noChangeArrowheads="1"/>
          </p:cNvSpPr>
          <p:nvPr/>
        </p:nvSpPr>
        <p:spPr bwMode="auto">
          <a:xfrm>
            <a:off x="8077200" y="5334000"/>
            <a:ext cx="823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buClr>
                <a:srgbClr val="0000FF"/>
              </a:buClr>
              <a:buFont typeface="Wingdings" charset="0"/>
              <a:buNone/>
            </a:pPr>
            <a:r>
              <a:rPr lang="en-US" sz="900">
                <a:latin typeface="Arial Narrow" charset="0"/>
              </a:rPr>
              <a:t>(R. Pohl, 2017</a:t>
            </a:r>
            <a:r>
              <a:rPr lang="en-US" sz="1000">
                <a:latin typeface="Arial Narrow" charset="0"/>
              </a:rPr>
              <a:t>)</a:t>
            </a:r>
          </a:p>
        </p:txBody>
      </p:sp>
      <p:pic>
        <p:nvPicPr>
          <p:cNvPr id="23558" name="Picture 3" descr="Screen Shot 2017-07-06 at 6.34.5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362200"/>
            <a:ext cx="71628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sz="800" dirty="0">
                <a:latin typeface="Arial Narrow"/>
                <a:cs typeface="Arial Narrow"/>
              </a:rPr>
              <a:t>PAC45, July 10, 2017</a:t>
            </a:r>
          </a:p>
        </p:txBody>
      </p:sp>
      <p:sp>
        <p:nvSpPr>
          <p:cNvPr id="6" name="Date Placeholder 5"/>
          <p:cNvSpPr>
            <a:spLocks noGrp="1"/>
          </p:cNvSpPr>
          <p:nvPr>
            <p:ph type="dt" sz="quarter" idx="10"/>
          </p:nvPr>
        </p:nvSpPr>
        <p:spPr/>
        <p:txBody>
          <a:bodyPr/>
          <a:lstStyle/>
          <a:p>
            <a:pPr>
              <a:defRPr/>
            </a:pPr>
            <a:r>
              <a:rPr lang="en-US" sz="800" dirty="0">
                <a:latin typeface="Arial Narrow"/>
                <a:cs typeface="Arial Narrow"/>
              </a:rPr>
              <a:t>A. Gasparian</a:t>
            </a:r>
          </a:p>
        </p:txBody>
      </p:sp>
      <p:sp>
        <p:nvSpPr>
          <p:cNvPr id="10" name="Text Box 19"/>
          <p:cNvSpPr txBox="1">
            <a:spLocks noChangeArrowheads="1"/>
          </p:cNvSpPr>
          <p:nvPr/>
        </p:nvSpPr>
        <p:spPr bwMode="auto">
          <a:xfrm>
            <a:off x="76200" y="5334000"/>
            <a:ext cx="8382000" cy="923925"/>
          </a:xfrm>
          <a:prstGeom prst="rect">
            <a:avLst/>
          </a:prstGeom>
          <a:noFill/>
          <a:ln>
            <a:noFill/>
          </a:ln>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buClr>
                <a:srgbClr val="0000FF"/>
              </a:buClr>
              <a:buFont typeface="Wingdings" pitchFamily="2" charset="2"/>
              <a:buChar char="Ø"/>
              <a:defRPr>
                <a:solidFill>
                  <a:schemeClr val="tx1"/>
                </a:solidFill>
                <a:latin typeface="Comic Sans MS" pitchFamily="66" charset="0"/>
              </a:defRPr>
            </a:lvl6pPr>
            <a:lvl7pPr marL="2971800" indent="-228600" eaLnBrk="0" fontAlgn="base" hangingPunct="0">
              <a:spcBef>
                <a:spcPct val="0"/>
              </a:spcBef>
              <a:spcAft>
                <a:spcPct val="0"/>
              </a:spcAft>
              <a:buClr>
                <a:srgbClr val="0000FF"/>
              </a:buClr>
              <a:buFont typeface="Wingdings" pitchFamily="2" charset="2"/>
              <a:buChar char="Ø"/>
              <a:defRPr>
                <a:solidFill>
                  <a:schemeClr val="tx1"/>
                </a:solidFill>
                <a:latin typeface="Comic Sans MS" pitchFamily="66" charset="0"/>
              </a:defRPr>
            </a:lvl7pPr>
            <a:lvl8pPr marL="3429000" indent="-228600" eaLnBrk="0" fontAlgn="base" hangingPunct="0">
              <a:spcBef>
                <a:spcPct val="0"/>
              </a:spcBef>
              <a:spcAft>
                <a:spcPct val="0"/>
              </a:spcAft>
              <a:buClr>
                <a:srgbClr val="0000FF"/>
              </a:buClr>
              <a:buFont typeface="Wingdings" pitchFamily="2" charset="2"/>
              <a:buChar char="Ø"/>
              <a:defRPr>
                <a:solidFill>
                  <a:schemeClr val="tx1"/>
                </a:solidFill>
                <a:latin typeface="Comic Sans MS" pitchFamily="66" charset="0"/>
              </a:defRPr>
            </a:lvl8pPr>
            <a:lvl9pPr marL="3886200" indent="-228600" eaLnBrk="0" fontAlgn="base" hangingPunct="0">
              <a:spcBef>
                <a:spcPct val="0"/>
              </a:spcBef>
              <a:spcAft>
                <a:spcPct val="0"/>
              </a:spcAft>
              <a:buClr>
                <a:srgbClr val="0000FF"/>
              </a:buClr>
              <a:buFont typeface="Wingdings" pitchFamily="2" charset="2"/>
              <a:buChar char="Ø"/>
              <a:defRPr>
                <a:solidFill>
                  <a:schemeClr val="tx1"/>
                </a:solidFill>
                <a:latin typeface="Comic Sans MS" pitchFamily="66" charset="0"/>
              </a:defRPr>
            </a:lvl9pPr>
          </a:lstStyle>
          <a:p>
            <a:pPr marL="285750" indent="-285750" eaLnBrk="1" hangingPunct="1">
              <a:buClr>
                <a:srgbClr val="FF0066"/>
              </a:buClr>
              <a:buSzPct val="130000"/>
              <a:buFont typeface="Wingdings" pitchFamily="2" charset="2"/>
              <a:buChar char="§"/>
              <a:defRPr/>
            </a:pPr>
            <a:r>
              <a:rPr lang="en-US" dirty="0" smtClean="0">
                <a:latin typeface="Arial Narrow" pitchFamily="34" charset="0"/>
                <a:ea typeface="+mn-ea"/>
                <a:cs typeface="+mn-cs"/>
                <a:sym typeface="Symbol" pitchFamily="18" charset="2"/>
              </a:rPr>
              <a:t>Calls for new independent experiments with possible highest accuracy!</a:t>
            </a:r>
          </a:p>
          <a:p>
            <a:pPr marL="285750" indent="-285750" eaLnBrk="1" hangingPunct="1">
              <a:buClr>
                <a:srgbClr val="FF0066"/>
              </a:buClr>
              <a:buSzPct val="130000"/>
              <a:buFont typeface="Wingdings" pitchFamily="2" charset="2"/>
              <a:buChar char="§"/>
              <a:defRPr/>
            </a:pPr>
            <a:r>
              <a:rPr lang="en-US" dirty="0">
                <a:latin typeface="Arial Narrow" pitchFamily="34" charset="0"/>
                <a:ea typeface="+mn-ea"/>
                <a:cs typeface="+mn-cs"/>
                <a:sym typeface="Symbol" pitchFamily="18" charset="2"/>
              </a:rPr>
              <a:t>N</a:t>
            </a:r>
            <a:r>
              <a:rPr lang="en-US" dirty="0" smtClean="0">
                <a:latin typeface="Arial Narrow" pitchFamily="34" charset="0"/>
                <a:ea typeface="+mn-ea"/>
                <a:cs typeface="+mn-cs"/>
                <a:sym typeface="Symbol" pitchFamily="18" charset="2"/>
              </a:rPr>
              <a:t>ew </a:t>
            </a:r>
            <a:r>
              <a:rPr lang="en-US" dirty="0" err="1" smtClean="0">
                <a:latin typeface="Arial Narrow" pitchFamily="34" charset="0"/>
                <a:ea typeface="+mn-ea"/>
                <a:cs typeface="+mn-cs"/>
                <a:sym typeface="Symbol" pitchFamily="18" charset="2"/>
              </a:rPr>
              <a:t>ed</a:t>
            </a:r>
            <a:r>
              <a:rPr lang="en-US" dirty="0" smtClean="0">
                <a:latin typeface="Arial Narrow" pitchFamily="34" charset="0"/>
                <a:ea typeface="+mn-ea"/>
                <a:cs typeface="+mn-cs"/>
                <a:sym typeface="Symbol" pitchFamily="18" charset="2"/>
              </a:rPr>
              <a:t>- cross sections at low Q</a:t>
            </a:r>
            <a:r>
              <a:rPr lang="en-US" baseline="30000" dirty="0" smtClean="0">
                <a:latin typeface="Arial Narrow" pitchFamily="34" charset="0"/>
                <a:ea typeface="+mn-ea"/>
                <a:cs typeface="+mn-cs"/>
                <a:sym typeface="Symbol" pitchFamily="18" charset="2"/>
              </a:rPr>
              <a:t>2</a:t>
            </a:r>
            <a:r>
              <a:rPr lang="en-US" dirty="0" smtClean="0">
                <a:latin typeface="Arial Narrow" pitchFamily="34" charset="0"/>
                <a:ea typeface="+mn-ea"/>
                <a:cs typeface="+mn-cs"/>
                <a:sym typeface="Symbol" pitchFamily="18" charset="2"/>
              </a:rPr>
              <a:t> will be a critical input to reduce theory error in </a:t>
            </a:r>
            <a:r>
              <a:rPr lang="en-US" dirty="0" err="1" smtClean="0">
                <a:latin typeface="Arial Narrow" pitchFamily="34" charset="0"/>
                <a:ea typeface="+mn-ea"/>
                <a:cs typeface="+mn-cs"/>
                <a:sym typeface="Symbol" pitchFamily="18" charset="2"/>
              </a:rPr>
              <a:t>r</a:t>
            </a:r>
            <a:r>
              <a:rPr lang="en-US" baseline="-25000" dirty="0" err="1" smtClean="0">
                <a:latin typeface="Arial Narrow" pitchFamily="34" charset="0"/>
                <a:ea typeface="+mn-ea"/>
                <a:cs typeface="+mn-cs"/>
                <a:sym typeface="Symbol" pitchFamily="18" charset="2"/>
              </a:rPr>
              <a:t>d</a:t>
            </a:r>
            <a:r>
              <a:rPr lang="en-US" dirty="0" smtClean="0">
                <a:latin typeface="Arial Narrow" pitchFamily="34" charset="0"/>
                <a:ea typeface="+mn-ea"/>
                <a:cs typeface="+mn-cs"/>
                <a:sym typeface="Symbol" pitchFamily="18" charset="2"/>
              </a:rPr>
              <a:t> extracted from </a:t>
            </a:r>
            <a:r>
              <a:rPr lang="en-US" dirty="0" err="1" smtClean="0">
                <a:latin typeface="Arial Narrow" pitchFamily="34" charset="0"/>
                <a:ea typeface="+mn-ea"/>
                <a:cs typeface="+mn-cs"/>
                <a:sym typeface="Symbol" pitchFamily="18" charset="2"/>
              </a:rPr>
              <a:t>μD</a:t>
            </a:r>
            <a:r>
              <a:rPr lang="en-US" dirty="0" smtClean="0">
                <a:latin typeface="Arial Narrow" pitchFamily="34" charset="0"/>
                <a:ea typeface="+mn-ea"/>
                <a:cs typeface="+mn-cs"/>
                <a:sym typeface="Symbol" pitchFamily="18" charset="2"/>
              </a:rPr>
              <a:t> spectroscopy.</a:t>
            </a:r>
            <a:endParaRPr lang="en-US" sz="1600" dirty="0" smtClean="0">
              <a:solidFill>
                <a:srgbClr val="D60093"/>
              </a:solidFill>
              <a:latin typeface="Arial Narrow" pitchFamily="34" charset="0"/>
              <a:ea typeface="+mn-ea"/>
              <a:cs typeface="+mn-cs"/>
              <a:sym typeface="Symbol" pitchFamily="18" charset="2"/>
            </a:endParaRPr>
          </a:p>
        </p:txBody>
      </p:sp>
    </p:spTree>
    <p:extLst>
      <p:ext uri="{BB962C8B-B14F-4D97-AF65-F5344CB8AC3E}">
        <p14:creationId xmlns:p14="http://schemas.microsoft.com/office/powerpoint/2010/main" val="118842605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08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34358" y="-331466"/>
            <a:ext cx="9075284" cy="1518047"/>
          </a:xfrm>
          <a:prstGeom prst="rect">
            <a:avLst/>
          </a:prstGeom>
        </p:spPr>
        <p:txBody>
          <a:bodyPr>
            <a:normAutofit/>
          </a:bodyPr>
          <a:lstStyle>
            <a:lvl1pPr>
              <a:defRPr sz="5600" b="1">
                <a:latin typeface="Arial"/>
                <a:ea typeface="Arial"/>
                <a:cs typeface="Arial"/>
                <a:sym typeface="Arial"/>
              </a:defRPr>
            </a:lvl1pPr>
          </a:lstStyle>
          <a:p>
            <a:pPr lvl="0">
              <a:defRPr sz="1800" b="0"/>
            </a:pPr>
            <a:r>
              <a:rPr sz="4000" i="1" dirty="0">
                <a:solidFill>
                  <a:srgbClr val="800000"/>
                </a:solidFill>
                <a:latin typeface="Times New Roman"/>
                <a:cs typeface="Times New Roman"/>
              </a:rPr>
              <a:t>Charge Radius of </a:t>
            </a:r>
            <a:r>
              <a:rPr lang="en-US" sz="4000" i="1" dirty="0" smtClean="0">
                <a:solidFill>
                  <a:srgbClr val="800000"/>
                </a:solidFill>
                <a:latin typeface="Times New Roman"/>
                <a:cs typeface="Times New Roman"/>
              </a:rPr>
              <a:t>Helium</a:t>
            </a:r>
            <a:r>
              <a:rPr sz="4000" i="1" dirty="0" smtClean="0">
                <a:solidFill>
                  <a:srgbClr val="800000"/>
                </a:solidFill>
                <a:latin typeface="Times New Roman"/>
                <a:cs typeface="Times New Roman"/>
              </a:rPr>
              <a:t> </a:t>
            </a:r>
            <a:r>
              <a:rPr lang="en-US" sz="4000" i="1" dirty="0" smtClean="0">
                <a:solidFill>
                  <a:srgbClr val="800000"/>
                </a:solidFill>
                <a:latin typeface="Times New Roman"/>
                <a:cs typeface="Times New Roman"/>
              </a:rPr>
              <a:t>Nuclei</a:t>
            </a:r>
            <a:endParaRPr sz="4000" i="1" dirty="0">
              <a:solidFill>
                <a:srgbClr val="800000"/>
              </a:solidFill>
              <a:latin typeface="Times New Roman"/>
              <a:cs typeface="Times New Roman"/>
            </a:endParaRPr>
          </a:p>
        </p:txBody>
      </p:sp>
      <p:pic>
        <p:nvPicPr>
          <p:cNvPr id="34" name="ehe_worlddata.png"/>
          <p:cNvPicPr/>
          <p:nvPr/>
        </p:nvPicPr>
        <p:blipFill>
          <a:blip r:embed="rId2">
            <a:extLst/>
          </a:blip>
          <a:stretch>
            <a:fillRect/>
          </a:stretch>
        </p:blipFill>
        <p:spPr>
          <a:xfrm>
            <a:off x="1322679" y="911584"/>
            <a:ext cx="6746418" cy="5037523"/>
          </a:xfrm>
          <a:prstGeom prst="rect">
            <a:avLst/>
          </a:prstGeom>
          <a:ln w="12700">
            <a:miter lim="400000"/>
          </a:ln>
        </p:spPr>
      </p:pic>
      <p:sp>
        <p:nvSpPr>
          <p:cNvPr id="36" name="Shape 36"/>
          <p:cNvSpPr/>
          <p:nvPr/>
        </p:nvSpPr>
        <p:spPr>
          <a:xfrm>
            <a:off x="6385962" y="1373977"/>
            <a:ext cx="910158" cy="39529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000" b="1">
                <a:latin typeface="Arial"/>
                <a:ea typeface="Arial"/>
                <a:cs typeface="Arial"/>
                <a:sym typeface="Arial"/>
              </a:defRPr>
            </a:lvl1pPr>
          </a:lstStyle>
          <a:p>
            <a:pPr lvl="0">
              <a:defRPr sz="1800" b="0"/>
            </a:pPr>
            <a:r>
              <a:rPr sz="2100"/>
              <a:t>Helium</a:t>
            </a:r>
          </a:p>
        </p:txBody>
      </p:sp>
      <p:sp>
        <p:nvSpPr>
          <p:cNvPr id="37" name="Shape 37"/>
          <p:cNvSpPr/>
          <p:nvPr/>
        </p:nvSpPr>
        <p:spPr>
          <a:xfrm>
            <a:off x="880665" y="6132373"/>
            <a:ext cx="7188432" cy="4568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a:defRPr>
                <a:latin typeface="Arial"/>
                <a:ea typeface="Arial"/>
                <a:cs typeface="Arial"/>
                <a:sym typeface="Arial"/>
              </a:defRPr>
            </a:lvl1pPr>
          </a:lstStyle>
          <a:p>
            <a:pPr lvl="0">
              <a:defRPr sz="1800"/>
            </a:pPr>
            <a:r>
              <a:rPr sz="2500" dirty="0"/>
              <a:t>Electron scattering consistent with μ-spectroscopy</a:t>
            </a:r>
          </a:p>
        </p:txBody>
      </p:sp>
    </p:spTree>
    <p:extLst>
      <p:ext uri="{BB962C8B-B14F-4D97-AF65-F5344CB8AC3E}">
        <p14:creationId xmlns:p14="http://schemas.microsoft.com/office/powerpoint/2010/main" val="36597523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6"/>
          <p:cNvSpPr>
            <a:spLocks noGrp="1"/>
          </p:cNvSpPr>
          <p:nvPr>
            <p:ph type="body" sz="half" idx="2"/>
          </p:nvPr>
        </p:nvSpPr>
        <p:spPr>
          <a:xfrm>
            <a:off x="380999" y="4141877"/>
            <a:ext cx="4790238" cy="2512491"/>
          </a:xfrm>
        </p:spPr>
        <p:txBody>
          <a:bodyPr>
            <a:normAutofit fontScale="85000" lnSpcReduction="10000"/>
          </a:bodyPr>
          <a:lstStyle/>
          <a:p>
            <a:pPr>
              <a:buClr>
                <a:srgbClr val="C00000"/>
              </a:buClr>
              <a:buSzPct val="120000"/>
              <a:buFont typeface="Wingdings" pitchFamily="-111" charset="2"/>
              <a:buChar char="§"/>
            </a:pPr>
            <a:r>
              <a:rPr lang="en-US" sz="2000" b="1" dirty="0">
                <a:latin typeface="Times New Roman" pitchFamily="-111" charset="0"/>
                <a:ea typeface="Times New Roman" pitchFamily="-111" charset="0"/>
                <a:cs typeface="Times New Roman" pitchFamily="-111" charset="0"/>
              </a:rPr>
              <a:t>High resolution, large </a:t>
            </a:r>
            <a:r>
              <a:rPr lang="en-US" sz="2000" b="1" dirty="0" smtClean="0">
                <a:latin typeface="Times New Roman" pitchFamily="-111" charset="0"/>
                <a:ea typeface="Times New Roman" pitchFamily="-111" charset="0"/>
                <a:cs typeface="Times New Roman" pitchFamily="-111" charset="0"/>
              </a:rPr>
              <a:t>acceptance, hybrid </a:t>
            </a:r>
            <a:r>
              <a:rPr lang="en-US" sz="2000" b="1" dirty="0" err="1">
                <a:latin typeface="Times New Roman" pitchFamily="-111" charset="0"/>
                <a:ea typeface="Times New Roman" pitchFamily="-111" charset="0"/>
                <a:cs typeface="Times New Roman" pitchFamily="-111" charset="0"/>
              </a:rPr>
              <a:t>HyCal</a:t>
            </a:r>
            <a:r>
              <a:rPr lang="en-US" sz="2000" b="1" dirty="0">
                <a:latin typeface="Times New Roman" pitchFamily="-111" charset="0"/>
                <a:ea typeface="Times New Roman" pitchFamily="-111" charset="0"/>
                <a:cs typeface="Times New Roman" pitchFamily="-111" charset="0"/>
              </a:rPr>
              <a:t> calorimeter (</a:t>
            </a:r>
            <a:r>
              <a:rPr lang="en-US" sz="2000" b="1" dirty="0" smtClean="0">
                <a:solidFill>
                  <a:srgbClr val="C00000"/>
                </a:solidFill>
                <a:latin typeface="Times New Roman" pitchFamily="-111" charset="0"/>
                <a:ea typeface="Times New Roman" pitchFamily="-111" charset="0"/>
                <a:cs typeface="Times New Roman" pitchFamily="-111" charset="0"/>
              </a:rPr>
              <a:t>PbWO</a:t>
            </a:r>
            <a:r>
              <a:rPr lang="en-US" sz="2000" b="1" baseline="-25000" dirty="0" smtClean="0">
                <a:solidFill>
                  <a:srgbClr val="C00000"/>
                </a:solidFill>
                <a:latin typeface="Times New Roman" pitchFamily="-111" charset="0"/>
                <a:ea typeface="Times New Roman" pitchFamily="-111" charset="0"/>
                <a:cs typeface="Times New Roman" pitchFamily="-111" charset="0"/>
              </a:rPr>
              <a:t>4 </a:t>
            </a:r>
            <a:r>
              <a:rPr lang="en-US" sz="2000" b="1" dirty="0" smtClean="0">
                <a:solidFill>
                  <a:srgbClr val="C00000"/>
                </a:solidFill>
                <a:latin typeface="Times New Roman" pitchFamily="-111" charset="0"/>
                <a:ea typeface="Times New Roman" pitchFamily="-111" charset="0"/>
                <a:cs typeface="Times New Roman" pitchFamily="-111" charset="0"/>
              </a:rPr>
              <a:t> and </a:t>
            </a:r>
            <a:r>
              <a:rPr lang="en-US" sz="2000" b="1" dirty="0" err="1" smtClean="0">
                <a:solidFill>
                  <a:srgbClr val="C00000"/>
                </a:solidFill>
                <a:latin typeface="Times New Roman" pitchFamily="-111" charset="0"/>
                <a:ea typeface="Times New Roman" pitchFamily="-111" charset="0"/>
                <a:cs typeface="Times New Roman" pitchFamily="-111" charset="0"/>
              </a:rPr>
              <a:t>Pb</a:t>
            </a:r>
            <a:r>
              <a:rPr lang="en-US" sz="2000" b="1" dirty="0" smtClean="0">
                <a:solidFill>
                  <a:srgbClr val="C00000"/>
                </a:solidFill>
                <a:latin typeface="Times New Roman" pitchFamily="-111" charset="0"/>
                <a:ea typeface="Times New Roman" pitchFamily="-111" charset="0"/>
                <a:cs typeface="Times New Roman" pitchFamily="-111" charset="0"/>
              </a:rPr>
              <a:t>-Glass</a:t>
            </a:r>
            <a:r>
              <a:rPr lang="en-US" sz="2000" b="1" dirty="0" smtClean="0">
                <a:latin typeface="Times New Roman" pitchFamily="-111" charset="0"/>
                <a:ea typeface="Times New Roman" pitchFamily="-111" charset="0"/>
                <a:cs typeface="Times New Roman" pitchFamily="-111" charset="0"/>
              </a:rPr>
              <a:t>) </a:t>
            </a:r>
          </a:p>
          <a:p>
            <a:pPr>
              <a:buClr>
                <a:srgbClr val="C00000"/>
              </a:buClr>
              <a:buSzPct val="120000"/>
              <a:buFont typeface="Wingdings" pitchFamily="-111" charset="2"/>
              <a:buChar char="§"/>
            </a:pPr>
            <a:r>
              <a:rPr lang="en-US" sz="2000" b="1" dirty="0">
                <a:latin typeface="Times New Roman" pitchFamily="-111" charset="0"/>
                <a:ea typeface="Times New Roman" pitchFamily="-111" charset="0"/>
                <a:cs typeface="Times New Roman" pitchFamily="-111" charset="0"/>
              </a:rPr>
              <a:t>Windowless H</a:t>
            </a:r>
            <a:r>
              <a:rPr lang="en-US" sz="2000" b="1" baseline="-25000" dirty="0">
                <a:latin typeface="Times New Roman" pitchFamily="-111" charset="0"/>
                <a:ea typeface="Times New Roman" pitchFamily="-111" charset="0"/>
                <a:cs typeface="Times New Roman" pitchFamily="-111" charset="0"/>
              </a:rPr>
              <a:t>2</a:t>
            </a:r>
            <a:r>
              <a:rPr lang="en-US" sz="2000" b="1" dirty="0">
                <a:latin typeface="Times New Roman" pitchFamily="-111" charset="0"/>
                <a:ea typeface="Times New Roman" pitchFamily="-111" charset="0"/>
                <a:cs typeface="Times New Roman" pitchFamily="-111" charset="0"/>
              </a:rPr>
              <a:t> gas flow </a:t>
            </a:r>
            <a:r>
              <a:rPr lang="en-US" sz="2000" b="1" dirty="0" smtClean="0">
                <a:latin typeface="Times New Roman" pitchFamily="-111" charset="0"/>
                <a:ea typeface="Times New Roman" pitchFamily="-111" charset="0"/>
                <a:cs typeface="Times New Roman" pitchFamily="-111" charset="0"/>
              </a:rPr>
              <a:t>target</a:t>
            </a:r>
          </a:p>
          <a:p>
            <a:pPr>
              <a:buClr>
                <a:srgbClr val="C00000"/>
              </a:buClr>
              <a:buSzPct val="120000"/>
              <a:buFont typeface="Wingdings" pitchFamily="-111" charset="2"/>
              <a:buChar char="§"/>
            </a:pPr>
            <a:r>
              <a:rPr lang="en-US" sz="2000" b="1" dirty="0" smtClean="0">
                <a:solidFill>
                  <a:srgbClr val="000000"/>
                </a:solidFill>
                <a:latin typeface="Times New Roman"/>
                <a:ea typeface="ＭＳ Ｐゴシック" pitchFamily="-112" charset="-128"/>
                <a:sym typeface="Arial Narrow Bold" pitchFamily="-112" charset="0"/>
              </a:rPr>
              <a:t>Simultaneous detection of elastic and </a:t>
            </a:r>
            <a:r>
              <a:rPr lang="en-US" sz="2000" b="1" dirty="0" err="1" smtClean="0">
                <a:solidFill>
                  <a:srgbClr val="000000"/>
                </a:solidFill>
                <a:latin typeface="Times New Roman"/>
                <a:ea typeface="ＭＳ Ｐゴシック" pitchFamily="-112" charset="-128"/>
                <a:sym typeface="Arial Narrow Bold" pitchFamily="-112" charset="0"/>
              </a:rPr>
              <a:t>Moller</a:t>
            </a:r>
            <a:r>
              <a:rPr lang="en-US" sz="2000" b="1" dirty="0" smtClean="0">
                <a:solidFill>
                  <a:srgbClr val="000000"/>
                </a:solidFill>
                <a:latin typeface="Times New Roman"/>
                <a:ea typeface="ＭＳ Ｐゴシック" pitchFamily="-112" charset="-128"/>
                <a:sym typeface="Arial Narrow Bold" pitchFamily="-112" charset="0"/>
              </a:rPr>
              <a:t> electrons</a:t>
            </a:r>
          </a:p>
          <a:p>
            <a:pPr>
              <a:buClr>
                <a:srgbClr val="C00000"/>
              </a:buClr>
              <a:buSzPct val="120000"/>
              <a:buFont typeface="Wingdings" pitchFamily="-111" charset="2"/>
              <a:buChar char="§"/>
            </a:pPr>
            <a:r>
              <a:rPr lang="en-US" sz="2118" b="1" dirty="0" smtClean="0">
                <a:solidFill>
                  <a:srgbClr val="000000"/>
                </a:solidFill>
                <a:latin typeface="Times New Roman"/>
                <a:ea typeface="ＭＳ Ｐゴシック" pitchFamily="-112" charset="-128"/>
                <a:sym typeface="Arial Narrow Bold" pitchFamily="-112" charset="0"/>
              </a:rPr>
              <a:t>Q</a:t>
            </a:r>
            <a:r>
              <a:rPr lang="en-US" sz="2118" b="1" baseline="33000" dirty="0" smtClean="0">
                <a:solidFill>
                  <a:srgbClr val="000000"/>
                </a:solidFill>
                <a:latin typeface="Times New Roman"/>
                <a:ea typeface="ＭＳ Ｐゴシック" pitchFamily="-112" charset="-128"/>
                <a:sym typeface="Arial Narrow Bold" pitchFamily="-112" charset="0"/>
              </a:rPr>
              <a:t>2</a:t>
            </a:r>
            <a:r>
              <a:rPr lang="en-US" sz="2118" b="1" dirty="0" smtClean="0">
                <a:solidFill>
                  <a:srgbClr val="000000"/>
                </a:solidFill>
                <a:latin typeface="Times New Roman"/>
                <a:ea typeface="ＭＳ Ｐゴシック" pitchFamily="-112" charset="-128"/>
                <a:sym typeface="Arial Narrow Bold" pitchFamily="-112" charset="0"/>
              </a:rPr>
              <a:t> range of </a:t>
            </a:r>
            <a:r>
              <a:rPr lang="en-US" sz="2118" b="1" dirty="0" smtClean="0">
                <a:solidFill>
                  <a:srgbClr val="800000"/>
                </a:solidFill>
                <a:latin typeface="Times New Roman"/>
                <a:ea typeface="ＭＳ Ｐゴシック" pitchFamily="-112" charset="-128"/>
                <a:sym typeface="Arial Narrow Bold" pitchFamily="-112" charset="0"/>
              </a:rPr>
              <a:t>2x10</a:t>
            </a:r>
            <a:r>
              <a:rPr lang="en-US" sz="2118" b="1" baseline="33000" dirty="0" smtClean="0">
                <a:solidFill>
                  <a:srgbClr val="800000"/>
                </a:solidFill>
                <a:latin typeface="Times New Roman"/>
                <a:ea typeface="ＭＳ Ｐゴシック" pitchFamily="-112" charset="-128"/>
                <a:sym typeface="Arial Narrow Bold" pitchFamily="-112" charset="0"/>
              </a:rPr>
              <a:t>-4</a:t>
            </a:r>
            <a:r>
              <a:rPr lang="en-US" sz="2118" b="1" dirty="0" smtClean="0">
                <a:solidFill>
                  <a:srgbClr val="800000"/>
                </a:solidFill>
                <a:latin typeface="Times New Roman"/>
                <a:ea typeface="ＭＳ Ｐゴシック" pitchFamily="-112" charset="-128"/>
                <a:sym typeface="Arial Narrow Bold" pitchFamily="-112" charset="0"/>
              </a:rPr>
              <a:t> – 0.14 GeV</a:t>
            </a:r>
            <a:r>
              <a:rPr lang="en-US" sz="2118" b="1" baseline="33000" dirty="0" smtClean="0">
                <a:solidFill>
                  <a:srgbClr val="800000"/>
                </a:solidFill>
                <a:latin typeface="Times New Roman"/>
                <a:ea typeface="ＭＳ Ｐゴシック" pitchFamily="-112" charset="-128"/>
                <a:sym typeface="Arial Narrow Bold" pitchFamily="-112" charset="0"/>
              </a:rPr>
              <a:t>2</a:t>
            </a:r>
            <a:r>
              <a:rPr lang="en-US" sz="2118" b="1" dirty="0" smtClean="0">
                <a:solidFill>
                  <a:srgbClr val="800000"/>
                </a:solidFill>
                <a:latin typeface="Times New Roman"/>
                <a:ea typeface="ＭＳ Ｐゴシック" pitchFamily="-112" charset="-128"/>
                <a:sym typeface="Arial Narrow Bold" pitchFamily="-112" charset="0"/>
              </a:rPr>
              <a:t> </a:t>
            </a:r>
            <a:endParaRPr lang="en-US" sz="2000" b="1" dirty="0" smtClean="0">
              <a:latin typeface="Times New Roman" pitchFamily="-111" charset="0"/>
              <a:ea typeface="Times New Roman" pitchFamily="-111" charset="0"/>
              <a:cs typeface="Times New Roman" pitchFamily="-111" charset="0"/>
            </a:endParaRPr>
          </a:p>
          <a:p>
            <a:pPr>
              <a:buClr>
                <a:srgbClr val="C00000"/>
              </a:buClr>
              <a:buSzPct val="120000"/>
              <a:buFont typeface="Wingdings" pitchFamily="-111" charset="2"/>
              <a:buChar char="§"/>
            </a:pPr>
            <a:r>
              <a:rPr lang="en-US" sz="2000" b="1" dirty="0">
                <a:latin typeface="Times New Roman" pitchFamily="-111" charset="0"/>
                <a:ea typeface="Times New Roman" pitchFamily="-111" charset="0"/>
                <a:cs typeface="Times New Roman" pitchFamily="-111" charset="0"/>
              </a:rPr>
              <a:t>XY – veto </a:t>
            </a:r>
            <a:r>
              <a:rPr lang="en-US" sz="2000" b="1" dirty="0" smtClean="0">
                <a:latin typeface="Times New Roman" pitchFamily="-111" charset="0"/>
                <a:ea typeface="Times New Roman" pitchFamily="-111" charset="0"/>
                <a:cs typeface="Times New Roman" pitchFamily="-111" charset="0"/>
              </a:rPr>
              <a:t>counters replaced by GEM detector</a:t>
            </a:r>
            <a:endParaRPr lang="en-US" sz="2000" b="1" dirty="0">
              <a:latin typeface="Times New Roman" pitchFamily="-111" charset="0"/>
              <a:ea typeface="Times New Roman" pitchFamily="-111" charset="0"/>
              <a:cs typeface="Times New Roman" pitchFamily="-111" charset="0"/>
            </a:endParaRPr>
          </a:p>
          <a:p>
            <a:pPr>
              <a:buClr>
                <a:srgbClr val="C00000"/>
              </a:buClr>
              <a:buSzPct val="120000"/>
              <a:buFont typeface="Wingdings" pitchFamily="-111" charset="2"/>
              <a:buChar char="§"/>
            </a:pPr>
            <a:r>
              <a:rPr lang="en-US" sz="2000" b="1" dirty="0">
                <a:latin typeface="Times New Roman" pitchFamily="-111" charset="0"/>
                <a:ea typeface="Times New Roman" pitchFamily="-111" charset="0"/>
                <a:cs typeface="Times New Roman" pitchFamily="-111" charset="0"/>
              </a:rPr>
              <a:t>Vacuum </a:t>
            </a:r>
            <a:r>
              <a:rPr lang="en-US" sz="2000" b="1" dirty="0" smtClean="0">
                <a:latin typeface="Times New Roman" pitchFamily="-111" charset="0"/>
                <a:ea typeface="Times New Roman" pitchFamily="-111" charset="0"/>
                <a:cs typeface="Times New Roman" pitchFamily="-111" charset="0"/>
              </a:rPr>
              <a:t>chamber</a:t>
            </a:r>
            <a:endParaRPr lang="en-US" sz="2000" b="1" dirty="0">
              <a:latin typeface="Times New Roman" pitchFamily="-111" charset="0"/>
              <a:ea typeface="Times New Roman" pitchFamily="-111" charset="0"/>
              <a:cs typeface="Times New Roman" pitchFamily="-111" charset="0"/>
            </a:endParaRPr>
          </a:p>
        </p:txBody>
      </p:sp>
      <p:sp>
        <p:nvSpPr>
          <p:cNvPr id="52228" name="Rectangle 2"/>
          <p:cNvSpPr>
            <a:spLocks noGrp="1" noChangeArrowheads="1"/>
          </p:cNvSpPr>
          <p:nvPr>
            <p:ph type="title"/>
          </p:nvPr>
        </p:nvSpPr>
        <p:spPr>
          <a:xfrm>
            <a:off x="0" y="-1"/>
            <a:ext cx="9144000" cy="537595"/>
          </a:xfrm>
        </p:spPr>
        <p:txBody>
          <a:bodyPr>
            <a:normAutofit fontScale="90000"/>
          </a:bodyPr>
          <a:lstStyle/>
          <a:p>
            <a:pPr eaLnBrk="1" hangingPunct="1"/>
            <a:r>
              <a:rPr lang="en-US" sz="3200" b="1" dirty="0">
                <a:solidFill>
                  <a:srgbClr val="800000"/>
                </a:solidFill>
                <a:latin typeface="Times New Roman" pitchFamily="-111" charset="0"/>
                <a:cs typeface="宋体" pitchFamily="-111" charset="-122"/>
                <a:sym typeface="Symbol" pitchFamily="-111" charset="2"/>
              </a:rPr>
              <a:t>       </a:t>
            </a:r>
            <a:r>
              <a:rPr lang="en-US" sz="3200" b="1" i="1" dirty="0" err="1" smtClean="0">
                <a:solidFill>
                  <a:srgbClr val="800000"/>
                </a:solidFill>
                <a:latin typeface="Times New Roman" pitchFamily="-111" charset="0"/>
                <a:cs typeface="宋体" pitchFamily="-111" charset="-122"/>
                <a:sym typeface="Symbol" pitchFamily="-111" charset="2"/>
              </a:rPr>
              <a:t>PRad</a:t>
            </a:r>
            <a:r>
              <a:rPr lang="en-US" sz="3200" b="1" i="1" dirty="0" smtClean="0">
                <a:solidFill>
                  <a:srgbClr val="800000"/>
                </a:solidFill>
                <a:latin typeface="Times New Roman" pitchFamily="-111" charset="0"/>
                <a:cs typeface="宋体" pitchFamily="-111" charset="-122"/>
                <a:sym typeface="Symbol" pitchFamily="-111" charset="2"/>
              </a:rPr>
              <a:t> </a:t>
            </a:r>
            <a:r>
              <a:rPr lang="en-US" sz="3200" b="1" i="1" dirty="0">
                <a:solidFill>
                  <a:srgbClr val="800000"/>
                </a:solidFill>
                <a:latin typeface="Times New Roman" pitchFamily="-111" charset="0"/>
                <a:cs typeface="宋体" pitchFamily="-111" charset="-122"/>
                <a:sym typeface="Symbol" pitchFamily="-111" charset="2"/>
              </a:rPr>
              <a:t>Experimental Setup in Hall </a:t>
            </a:r>
            <a:r>
              <a:rPr lang="en-US" sz="3200" b="1" i="1" dirty="0" smtClean="0">
                <a:solidFill>
                  <a:srgbClr val="800000"/>
                </a:solidFill>
                <a:latin typeface="Times New Roman" pitchFamily="-111" charset="0"/>
                <a:cs typeface="宋体" pitchFamily="-111" charset="-122"/>
                <a:sym typeface="Symbol" pitchFamily="-111" charset="2"/>
              </a:rPr>
              <a:t>B at </a:t>
            </a:r>
            <a:r>
              <a:rPr lang="en-US" sz="3200" b="1" i="1" dirty="0" err="1" smtClean="0">
                <a:solidFill>
                  <a:srgbClr val="800000"/>
                </a:solidFill>
                <a:latin typeface="Times New Roman" pitchFamily="-111" charset="0"/>
                <a:cs typeface="宋体" pitchFamily="-111" charset="-122"/>
                <a:sym typeface="Symbol" pitchFamily="-111" charset="2"/>
              </a:rPr>
              <a:t>JLab</a:t>
            </a:r>
            <a:endParaRPr lang="en-US" sz="3200" b="1" i="1" dirty="0">
              <a:solidFill>
                <a:srgbClr val="800000"/>
              </a:solidFill>
              <a:latin typeface="Times New Roman" pitchFamily="-111" charset="0"/>
              <a:cs typeface="宋体" pitchFamily="-111" charset="-122"/>
              <a:sym typeface="Symbol" pitchFamily="-111" charset="2"/>
            </a:endParaRPr>
          </a:p>
        </p:txBody>
      </p:sp>
      <p:sp>
        <p:nvSpPr>
          <p:cNvPr id="52230" name="Slide Number Placeholder 5"/>
          <p:cNvSpPr>
            <a:spLocks noGrp="1"/>
          </p:cNvSpPr>
          <p:nvPr>
            <p:ph type="sldNum" sz="quarter" idx="4294967295"/>
          </p:nvPr>
        </p:nvSpPr>
        <p:spPr>
          <a:noFill/>
        </p:spPr>
        <p:txBody>
          <a:bodyPr/>
          <a:lstStyle/>
          <a:p>
            <a:fld id="{A58FE6EA-BA30-9244-A7B1-B98FF88ED38F}" type="slidenum">
              <a:rPr lang="en-US" sz="1100">
                <a:latin typeface="Arial Narrow" pitchFamily="-111" charset="0"/>
              </a:rPr>
              <a:pPr/>
              <a:t>22</a:t>
            </a:fld>
            <a:endParaRPr lang="en-US" sz="1100" dirty="0">
              <a:latin typeface="Arial Narrow" pitchFamily="-111" charset="0"/>
            </a:endParaRPr>
          </a:p>
        </p:txBody>
      </p:sp>
      <p:sp>
        <p:nvSpPr>
          <p:cNvPr id="8" name="Rectangle 7"/>
          <p:cNvSpPr/>
          <p:nvPr/>
        </p:nvSpPr>
        <p:spPr>
          <a:xfrm>
            <a:off x="5342072" y="4048025"/>
            <a:ext cx="3801928" cy="923330"/>
          </a:xfrm>
          <a:prstGeom prst="rect">
            <a:avLst/>
          </a:prstGeom>
        </p:spPr>
        <p:txBody>
          <a:bodyPr wrap="square">
            <a:spAutoFit/>
          </a:bodyPr>
          <a:lstStyle/>
          <a:p>
            <a:pPr marL="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dirty="0" smtClean="0">
                <a:latin typeface="Arial Bold Italic" pitchFamily="-112" charset="0"/>
                <a:ea typeface="ＭＳ Ｐゴシック" pitchFamily="-112" charset="-128"/>
                <a:sym typeface="Arial Bold Italic" pitchFamily="-112" charset="0"/>
              </a:rPr>
              <a:t>Spokespersons: D. </a:t>
            </a:r>
            <a:r>
              <a:rPr lang="en-US" dirty="0" err="1" smtClean="0">
                <a:latin typeface="Arial Bold Italic" pitchFamily="-112" charset="0"/>
                <a:ea typeface="ＭＳ Ｐゴシック" pitchFamily="-112" charset="-128"/>
                <a:sym typeface="Arial Bold Italic" pitchFamily="-112" charset="0"/>
              </a:rPr>
              <a:t>Dutta</a:t>
            </a:r>
            <a:r>
              <a:rPr lang="en-US" dirty="0" smtClean="0">
                <a:latin typeface="Arial Bold Italic" pitchFamily="-112" charset="0"/>
                <a:ea typeface="ＭＳ Ｐゴシック" pitchFamily="-112" charset="-128"/>
                <a:sym typeface="Arial Bold Italic" pitchFamily="-112" charset="0"/>
              </a:rPr>
              <a:t>, H. Gao,  </a:t>
            </a:r>
            <a:r>
              <a:rPr lang="en-US" dirty="0">
                <a:latin typeface="Arial Bold Italic" pitchFamily="-112" charset="0"/>
                <a:ea typeface="ＭＳ Ｐゴシック" pitchFamily="-112" charset="-128"/>
                <a:sym typeface="Arial Bold Italic" pitchFamily="-112" charset="0"/>
              </a:rPr>
              <a:t>A. </a:t>
            </a:r>
            <a:r>
              <a:rPr lang="en-US" dirty="0" err="1">
                <a:latin typeface="Arial Bold Italic" pitchFamily="-112" charset="0"/>
                <a:ea typeface="ＭＳ Ｐゴシック" pitchFamily="-112" charset="-128"/>
                <a:sym typeface="Arial Bold Italic" pitchFamily="-112" charset="0"/>
              </a:rPr>
              <a:t>Gasparian</a:t>
            </a:r>
            <a:r>
              <a:rPr lang="en-US" dirty="0">
                <a:latin typeface="Arial Bold Italic" pitchFamily="-112" charset="0"/>
                <a:ea typeface="ＭＳ Ｐゴシック" pitchFamily="-112" charset="-128"/>
                <a:sym typeface="Arial Bold Italic" pitchFamily="-112" charset="0"/>
              </a:rPr>
              <a:t>, </a:t>
            </a:r>
            <a:r>
              <a:rPr lang="en-US" dirty="0" smtClean="0">
                <a:latin typeface="Arial Bold Italic" pitchFamily="-112" charset="0"/>
                <a:ea typeface="ＭＳ Ｐゴシック" pitchFamily="-112" charset="-128"/>
                <a:sym typeface="Arial Bold Italic" pitchFamily="-112" charset="0"/>
              </a:rPr>
              <a:t>M. </a:t>
            </a:r>
            <a:r>
              <a:rPr lang="en-US" dirty="0" err="1" smtClean="0">
                <a:latin typeface="Arial Bold Italic" pitchFamily="-112" charset="0"/>
                <a:ea typeface="ＭＳ Ｐゴシック" pitchFamily="-112" charset="-128"/>
                <a:sym typeface="Arial Bold Italic" pitchFamily="-112" charset="0"/>
              </a:rPr>
              <a:t>Khandaker</a:t>
            </a:r>
            <a:endParaRPr lang="en-US" dirty="0" smtClean="0">
              <a:latin typeface="Arial Bold Italic" pitchFamily="-112" charset="0"/>
              <a:ea typeface="ＭＳ Ｐゴシック" pitchFamily="-112" charset="-128"/>
              <a:sym typeface="Arial Bold Italic" pitchFamily="-112" charset="0"/>
            </a:endParaRPr>
          </a:p>
          <a:p>
            <a:pPr marL="39688" algn="ctr"/>
            <a:endParaRPr lang="en-US" dirty="0" smtClean="0">
              <a:solidFill>
                <a:srgbClr val="2D0515"/>
              </a:solidFill>
              <a:latin typeface="Arial Bold" pitchFamily="-112" charset="0"/>
              <a:ea typeface="ＭＳ Ｐゴシック" pitchFamily="-112" charset="-128"/>
              <a:sym typeface="Arial Bold" pitchFamily="-112" charset="0"/>
            </a:endParaRPr>
          </a:p>
        </p:txBody>
      </p:sp>
      <p:sp>
        <p:nvSpPr>
          <p:cNvPr id="2" name="Rectangle 1"/>
          <p:cNvSpPr/>
          <p:nvPr/>
        </p:nvSpPr>
        <p:spPr>
          <a:xfrm>
            <a:off x="4973342" y="4750173"/>
            <a:ext cx="4572000" cy="2031325"/>
          </a:xfrm>
          <a:prstGeom prst="rect">
            <a:avLst/>
          </a:prstGeom>
        </p:spPr>
        <p:txBody>
          <a:bodyPr>
            <a:spAutoFit/>
          </a:bodyPr>
          <a:lstStyle/>
          <a:p>
            <a:r>
              <a:rPr lang="en-US" dirty="0">
                <a:solidFill>
                  <a:srgbClr val="191919"/>
                </a:solidFill>
              </a:rPr>
              <a:t>S</a:t>
            </a:r>
            <a:r>
              <a:rPr lang="en-US" dirty="0" smtClean="0">
                <a:solidFill>
                  <a:srgbClr val="191919"/>
                </a:solidFill>
              </a:rPr>
              <a:t>ub </a:t>
            </a:r>
            <a:r>
              <a:rPr lang="en-US" dirty="0">
                <a:solidFill>
                  <a:srgbClr val="191919"/>
                </a:solidFill>
              </a:rPr>
              <a:t>1% measurements: </a:t>
            </a:r>
          </a:p>
          <a:p>
            <a:r>
              <a:rPr lang="en-US" dirty="0">
                <a:solidFill>
                  <a:srgbClr val="191919"/>
                </a:solidFill>
              </a:rPr>
              <a:t>(1) </a:t>
            </a:r>
            <a:r>
              <a:rPr lang="en-US" dirty="0" err="1">
                <a:solidFill>
                  <a:srgbClr val="191919"/>
                </a:solidFill>
              </a:rPr>
              <a:t>ep</a:t>
            </a:r>
            <a:r>
              <a:rPr lang="en-US" dirty="0">
                <a:solidFill>
                  <a:srgbClr val="191919"/>
                </a:solidFill>
              </a:rPr>
              <a:t> elastic scattering at </a:t>
            </a:r>
            <a:r>
              <a:rPr lang="en-US" dirty="0" err="1" smtClean="0">
                <a:solidFill>
                  <a:srgbClr val="191919"/>
                </a:solidFill>
              </a:rPr>
              <a:t>Jlab</a:t>
            </a:r>
            <a:r>
              <a:rPr lang="en-US" dirty="0" smtClean="0">
                <a:solidFill>
                  <a:srgbClr val="191919"/>
                </a:solidFill>
              </a:rPr>
              <a:t> (</a:t>
            </a:r>
            <a:r>
              <a:rPr lang="en-US" dirty="0" err="1" smtClean="0">
                <a:solidFill>
                  <a:srgbClr val="191919"/>
                </a:solidFill>
              </a:rPr>
              <a:t>PRad</a:t>
            </a:r>
            <a:r>
              <a:rPr lang="en-US" dirty="0" smtClean="0">
                <a:solidFill>
                  <a:srgbClr val="191919"/>
                </a:solidFill>
              </a:rPr>
              <a:t>) </a:t>
            </a:r>
            <a:endParaRPr lang="en-US" sz="1600" dirty="0">
              <a:solidFill>
                <a:srgbClr val="191919"/>
              </a:solidFill>
            </a:endParaRPr>
          </a:p>
          <a:p>
            <a:r>
              <a:rPr lang="en-US" dirty="0">
                <a:solidFill>
                  <a:srgbClr val="191919"/>
                </a:solidFill>
              </a:rPr>
              <a:t>(2) </a:t>
            </a:r>
            <a:r>
              <a:rPr lang="en-US" dirty="0" err="1">
                <a:solidFill>
                  <a:srgbClr val="191919"/>
                </a:solidFill>
              </a:rPr>
              <a:t>μp</a:t>
            </a:r>
            <a:r>
              <a:rPr lang="en-US" dirty="0">
                <a:solidFill>
                  <a:srgbClr val="191919"/>
                </a:solidFill>
              </a:rPr>
              <a:t> elastic scattering  at PSI - 16 U.S. institutions</a:t>
            </a:r>
            <a:r>
              <a:rPr lang="en-US" dirty="0" smtClean="0">
                <a:solidFill>
                  <a:srgbClr val="191919"/>
                </a:solidFill>
              </a:rPr>
              <a:t>! (MUSE)</a:t>
            </a:r>
            <a:endParaRPr lang="en-US" dirty="0">
              <a:solidFill>
                <a:srgbClr val="191919"/>
              </a:solidFill>
            </a:endParaRPr>
          </a:p>
          <a:p>
            <a:r>
              <a:rPr lang="en-US" dirty="0">
                <a:solidFill>
                  <a:srgbClr val="191919"/>
                </a:solidFill>
              </a:rPr>
              <a:t>(3) </a:t>
            </a:r>
            <a:r>
              <a:rPr lang="en-US" dirty="0" smtClean="0">
                <a:solidFill>
                  <a:srgbClr val="191919"/>
                </a:solidFill>
              </a:rPr>
              <a:t>ISR </a:t>
            </a:r>
            <a:r>
              <a:rPr lang="en-US" dirty="0">
                <a:solidFill>
                  <a:srgbClr val="191919"/>
                </a:solidFill>
              </a:rPr>
              <a:t>experiments at </a:t>
            </a:r>
            <a:r>
              <a:rPr lang="en-US" dirty="0" smtClean="0">
                <a:solidFill>
                  <a:srgbClr val="191919"/>
                </a:solidFill>
              </a:rPr>
              <a:t>Mainz</a:t>
            </a:r>
          </a:p>
          <a:p>
            <a:endParaRPr lang="en-US" dirty="0">
              <a:solidFill>
                <a:srgbClr val="191919"/>
              </a:solidFill>
            </a:endParaRPr>
          </a:p>
          <a:p>
            <a:r>
              <a:rPr lang="en-US" dirty="0" smtClean="0">
                <a:solidFill>
                  <a:srgbClr val="191919"/>
                </a:solidFill>
              </a:rPr>
              <a:t>Ongoing H spectroscopy experiments</a:t>
            </a:r>
            <a:endParaRPr lang="en-US" dirty="0">
              <a:solidFill>
                <a:srgbClr val="191919"/>
              </a:solidFill>
            </a:endParaRPr>
          </a:p>
        </p:txBody>
      </p:sp>
      <p:pic>
        <p:nvPicPr>
          <p:cNvPr id="9" name="Picture 8" descr="complete_system-new.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098799" y="-1316620"/>
            <a:ext cx="2931795" cy="6858000"/>
          </a:xfrm>
          <a:prstGeom prst="rect">
            <a:avLst/>
          </a:prstGeom>
        </p:spPr>
      </p:pic>
    </p:spTree>
    <p:extLst>
      <p:ext uri="{BB962C8B-B14F-4D97-AF65-F5344CB8AC3E}">
        <p14:creationId xmlns:p14="http://schemas.microsoft.com/office/powerpoint/2010/main" val="3082170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034" y="783067"/>
            <a:ext cx="7218269" cy="411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86585" y="0"/>
            <a:ext cx="7098030" cy="825269"/>
          </a:xfrm>
        </p:spPr>
        <p:txBody>
          <a:bodyPr>
            <a:normAutofit/>
          </a:bodyPr>
          <a:lstStyle/>
          <a:p>
            <a:pPr algn="ctr"/>
            <a:r>
              <a:rPr lang="en-US" sz="2880" dirty="0">
                <a:solidFill>
                  <a:srgbClr val="7030A0"/>
                </a:solidFill>
                <a:latin typeface="Helvetica" charset="0"/>
                <a:ea typeface="Helvetica" charset="0"/>
                <a:cs typeface="Helvetica" charset="0"/>
              </a:rPr>
              <a:t>PRad Experimental Apparatus</a:t>
            </a:r>
          </a:p>
        </p:txBody>
      </p:sp>
      <p:sp>
        <p:nvSpPr>
          <p:cNvPr id="10" name="Slide Number Placeholder 9"/>
          <p:cNvSpPr>
            <a:spLocks noGrp="1"/>
          </p:cNvSpPr>
          <p:nvPr>
            <p:ph type="sldNum" sz="quarter" idx="12"/>
          </p:nvPr>
        </p:nvSpPr>
        <p:spPr/>
        <p:txBody>
          <a:bodyPr/>
          <a:lstStyle/>
          <a:p>
            <a:fld id="{FD487EA6-E2C0-5442-91AA-EB280AD76216}" type="slidenum">
              <a:rPr lang="en-US" smtClean="0"/>
              <a:t>23</a:t>
            </a:fld>
            <a:endParaRPr lang="en-US"/>
          </a:p>
        </p:txBody>
      </p:sp>
      <p:sp>
        <p:nvSpPr>
          <p:cNvPr id="7" name="Frame 6"/>
          <p:cNvSpPr/>
          <p:nvPr/>
        </p:nvSpPr>
        <p:spPr>
          <a:xfrm>
            <a:off x="2998089" y="2057400"/>
            <a:ext cx="1357884" cy="1508760"/>
          </a:xfrm>
          <a:prstGeom prst="frame">
            <a:avLst>
              <a:gd name="adj1" fmla="val 17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solidFill>
                <a:schemeClr val="tx1"/>
              </a:solidFill>
            </a:endParaRPr>
          </a:p>
        </p:txBody>
      </p:sp>
      <p:cxnSp>
        <p:nvCxnSpPr>
          <p:cNvPr id="11" name="Straight Arrow Connector 10"/>
          <p:cNvCxnSpPr/>
          <p:nvPr/>
        </p:nvCxnSpPr>
        <p:spPr>
          <a:xfrm flipV="1">
            <a:off x="4355974" y="1234440"/>
            <a:ext cx="195453" cy="8229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55974" y="3566161"/>
            <a:ext cx="195453" cy="3045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551427" y="1234441"/>
            <a:ext cx="3246907" cy="5377308"/>
            <a:chOff x="4697730" y="1028700"/>
            <a:chExt cx="3607674" cy="4481090"/>
          </a:xfrm>
        </p:grpSpPr>
        <p:sp>
          <p:nvSpPr>
            <p:cNvPr id="8" name="Rectangle 7"/>
            <p:cNvSpPr/>
            <p:nvPr/>
          </p:nvSpPr>
          <p:spPr>
            <a:xfrm>
              <a:off x="4697730" y="1028700"/>
              <a:ext cx="3607674" cy="4481090"/>
            </a:xfrm>
            <a:prstGeom prst="rect">
              <a:avLst/>
            </a:prstGeom>
            <a:solidFill>
              <a:schemeClr val="bg1"/>
            </a:solidFill>
            <a:ln>
              <a:solidFill>
                <a:schemeClr val="bg1"/>
              </a:solidFill>
            </a:ln>
            <a:effectLst>
              <a:glow rad="63500">
                <a:srgbClr val="00B0F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p>
          </p:txBody>
        </p:sp>
        <p:grpSp>
          <p:nvGrpSpPr>
            <p:cNvPr id="14" name="Group 13"/>
            <p:cNvGrpSpPr/>
            <p:nvPr/>
          </p:nvGrpSpPr>
          <p:grpSpPr>
            <a:xfrm>
              <a:off x="4705561" y="1098202"/>
              <a:ext cx="3402907" cy="2262218"/>
              <a:chOff x="-133181" y="2558231"/>
              <a:chExt cx="4343382" cy="3132714"/>
            </a:xfrm>
          </p:grpSpPr>
          <p:pic>
            <p:nvPicPr>
              <p:cNvPr id="15" name="image24.jpg" descr="Target_side_v2.jpg"/>
              <p:cNvPicPr>
                <a:picLocks noChangeAspect="1"/>
              </p:cNvPicPr>
              <p:nvPr/>
            </p:nvPicPr>
            <p:blipFill>
              <a:blip r:embed="rId3">
                <a:extLst/>
              </a:blip>
              <a:stretch>
                <a:fillRect/>
              </a:stretch>
            </p:blipFill>
            <p:spPr>
              <a:xfrm>
                <a:off x="223898" y="2558231"/>
                <a:ext cx="3986303" cy="2989729"/>
              </a:xfrm>
              <a:prstGeom prst="rect">
                <a:avLst/>
              </a:prstGeom>
              <a:ln w="12700">
                <a:miter lim="400000"/>
              </a:ln>
              <a:effectLst>
                <a:outerShdw blurRad="50800" dist="114300" dir="2700000" algn="tl" rotWithShape="0">
                  <a:prstClr val="black">
                    <a:alpha val="40000"/>
                  </a:prstClr>
                </a:outerShdw>
              </a:effectLst>
            </p:spPr>
          </p:pic>
          <p:sp>
            <p:nvSpPr>
              <p:cNvPr id="16" name="Shape 273"/>
              <p:cNvSpPr/>
              <p:nvPr/>
            </p:nvSpPr>
            <p:spPr>
              <a:xfrm flipV="1">
                <a:off x="11928" y="5119874"/>
                <a:ext cx="773777" cy="571071"/>
              </a:xfrm>
              <a:prstGeom prst="line">
                <a:avLst/>
              </a:prstGeom>
              <a:ln w="63500">
                <a:solidFill>
                  <a:srgbClr val="FF0000"/>
                </a:solidFill>
                <a:miter lim="400000"/>
                <a:tailEnd type="triangle"/>
              </a:ln>
            </p:spPr>
            <p:txBody>
              <a:bodyPr lIns="45720" tIns="45720" rIns="45720" bIns="45720" anchor="ctr"/>
              <a:lstStyle/>
              <a:p>
                <a:pPr>
                  <a:defRPr sz="2400"/>
                </a:pPr>
                <a:endParaRPr sz="2160"/>
              </a:p>
            </p:txBody>
          </p:sp>
          <p:sp>
            <p:nvSpPr>
              <p:cNvPr id="17" name="TextBox 16"/>
              <p:cNvSpPr txBox="1"/>
              <p:nvPr/>
            </p:nvSpPr>
            <p:spPr>
              <a:xfrm>
                <a:off x="-133181" y="4371153"/>
                <a:ext cx="1684205" cy="555492"/>
              </a:xfrm>
              <a:prstGeom prst="rect">
                <a:avLst/>
              </a:prstGeom>
              <a:noFill/>
            </p:spPr>
            <p:txBody>
              <a:bodyPr wrap="square" rtlCol="0">
                <a:spAutoFit/>
              </a:bodyPr>
              <a:lstStyle/>
              <a:p>
                <a:r>
                  <a:rPr lang="en-US" sz="1264" b="1" dirty="0">
                    <a:solidFill>
                      <a:srgbClr val="FF0000"/>
                    </a:solidFill>
                    <a:latin typeface="Helvetica" charset="0"/>
                    <a:ea typeface="Helvetica" charset="0"/>
                    <a:cs typeface="Helvetica" charset="0"/>
                  </a:rPr>
                  <a:t>Electron Beam</a:t>
                </a:r>
              </a:p>
            </p:txBody>
          </p:sp>
          <p:sp>
            <p:nvSpPr>
              <p:cNvPr id="18" name="Rectangle 17"/>
              <p:cNvSpPr/>
              <p:nvPr/>
            </p:nvSpPr>
            <p:spPr>
              <a:xfrm>
                <a:off x="3178098" y="5097572"/>
                <a:ext cx="724829" cy="907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p>
            </p:txBody>
          </p:sp>
        </p:grpSp>
        <p:pic>
          <p:nvPicPr>
            <p:cNvPr id="19" name="image23.png" descr="Screen Shot 2016-08-09 at 10.19.26 AM.png"/>
            <p:cNvPicPr>
              <a:picLocks noChangeAspect="1"/>
            </p:cNvPicPr>
            <p:nvPr/>
          </p:nvPicPr>
          <p:blipFill>
            <a:blip r:embed="rId4">
              <a:extLst/>
            </a:blip>
            <a:stretch>
              <a:fillRect/>
            </a:stretch>
          </p:blipFill>
          <p:spPr>
            <a:xfrm>
              <a:off x="5255828" y="3561064"/>
              <a:ext cx="2582131" cy="1705363"/>
            </a:xfrm>
            <a:prstGeom prst="rect">
              <a:avLst/>
            </a:prstGeom>
            <a:ln w="25400">
              <a:miter lim="400000"/>
            </a:ln>
            <a:effectLst>
              <a:outerShdw blurRad="254000" dist="127000" dir="5400000" rotWithShape="0">
                <a:srgbClr val="000000">
                  <a:alpha val="70000"/>
                </a:srgbClr>
              </a:outerShdw>
            </a:effectLst>
          </p:spPr>
        </p:pic>
      </p:grpSp>
      <p:sp>
        <p:nvSpPr>
          <p:cNvPr id="21" name="TextBox 20"/>
          <p:cNvSpPr txBox="1"/>
          <p:nvPr/>
        </p:nvSpPr>
        <p:spPr>
          <a:xfrm>
            <a:off x="668216" y="4932044"/>
            <a:ext cx="3846810" cy="1089529"/>
          </a:xfrm>
          <a:prstGeom prst="rect">
            <a:avLst/>
          </a:prstGeom>
          <a:noFill/>
        </p:spPr>
        <p:txBody>
          <a:bodyPr wrap="square" rtlCol="0">
            <a:spAutoFit/>
          </a:bodyPr>
          <a:lstStyle/>
          <a:p>
            <a:pPr marL="257175" indent="-257175">
              <a:lnSpc>
                <a:spcPct val="150000"/>
              </a:lnSpc>
              <a:buFont typeface="Arial" charset="0"/>
              <a:buChar char="•"/>
            </a:pPr>
            <a:r>
              <a:rPr lang="en-US" sz="1440" dirty="0">
                <a:latin typeface="Helvetica" charset="0"/>
                <a:ea typeface="Helvetica" charset="0"/>
                <a:cs typeface="Helvetica" charset="0"/>
              </a:rPr>
              <a:t>8 cm </a:t>
            </a:r>
            <a:r>
              <a:rPr lang="en-US" sz="1440" dirty="0" err="1">
                <a:latin typeface="Helvetica" charset="0"/>
                <a:ea typeface="Helvetica" charset="0"/>
                <a:cs typeface="Helvetica" charset="0"/>
              </a:rPr>
              <a:t>dia</a:t>
            </a:r>
            <a:r>
              <a:rPr lang="en-US" sz="1440" dirty="0">
                <a:latin typeface="Helvetica" charset="0"/>
                <a:ea typeface="Helvetica" charset="0"/>
                <a:cs typeface="Helvetica" charset="0"/>
              </a:rPr>
              <a:t> x 4 cm long target cell</a:t>
            </a:r>
          </a:p>
          <a:p>
            <a:pPr marL="257175" indent="-257175">
              <a:buFont typeface="Arial" charset="0"/>
              <a:buChar char="•"/>
            </a:pPr>
            <a:r>
              <a:rPr lang="en-US" sz="1440" dirty="0" smtClean="0">
                <a:latin typeface="Helvetica" charset="0"/>
                <a:ea typeface="Helvetica" charset="0"/>
                <a:cs typeface="Helvetica" charset="0"/>
              </a:rPr>
              <a:t>2 mm </a:t>
            </a:r>
            <a:r>
              <a:rPr lang="en-US" sz="1440" dirty="0">
                <a:latin typeface="Helvetica" charset="0"/>
                <a:ea typeface="Helvetica" charset="0"/>
                <a:cs typeface="Helvetica" charset="0"/>
              </a:rPr>
              <a:t>holes open at front and back </a:t>
            </a:r>
            <a:r>
              <a:rPr lang="en-US" sz="1440" dirty="0" err="1">
                <a:latin typeface="Helvetica" charset="0"/>
                <a:ea typeface="Helvetica" charset="0"/>
                <a:cs typeface="Helvetica" charset="0"/>
              </a:rPr>
              <a:t>kapton</a:t>
            </a:r>
            <a:r>
              <a:rPr lang="en-US" sz="1440" dirty="0">
                <a:latin typeface="Helvetica" charset="0"/>
                <a:ea typeface="Helvetica" charset="0"/>
                <a:cs typeface="Helvetica" charset="0"/>
              </a:rPr>
              <a:t> foils, allows beam to pass through</a:t>
            </a:r>
          </a:p>
          <a:p>
            <a:pPr marL="257175" indent="-257175">
              <a:buFont typeface="Arial" charset="0"/>
              <a:buChar char="•"/>
            </a:pPr>
            <a:r>
              <a:rPr lang="en-US" sz="1440" dirty="0">
                <a:latin typeface="Helvetica" charset="0"/>
                <a:ea typeface="Helvetica" charset="0"/>
                <a:cs typeface="Helvetica" charset="0"/>
              </a:rPr>
              <a:t>Target thickness: ~</a:t>
            </a:r>
            <a:r>
              <a:rPr lang="en-US" sz="1440" dirty="0">
                <a:solidFill>
                  <a:srgbClr val="FF0000"/>
                </a:solidFill>
                <a:latin typeface="Helvetica" charset="0"/>
                <a:ea typeface="Helvetica" charset="0"/>
                <a:cs typeface="Helvetica" charset="0"/>
              </a:rPr>
              <a:t>2 x 10</a:t>
            </a:r>
            <a:r>
              <a:rPr lang="en-US" sz="1440" baseline="30000" dirty="0">
                <a:solidFill>
                  <a:srgbClr val="FF0000"/>
                </a:solidFill>
                <a:latin typeface="Helvetica" charset="0"/>
                <a:ea typeface="Helvetica" charset="0"/>
                <a:cs typeface="Helvetica" charset="0"/>
              </a:rPr>
              <a:t>18</a:t>
            </a:r>
            <a:r>
              <a:rPr lang="en-US" sz="1440" dirty="0">
                <a:solidFill>
                  <a:srgbClr val="FF0000"/>
                </a:solidFill>
                <a:latin typeface="Helvetica" charset="0"/>
                <a:ea typeface="Helvetica" charset="0"/>
                <a:cs typeface="Helvetica" charset="0"/>
              </a:rPr>
              <a:t> </a:t>
            </a:r>
            <a:r>
              <a:rPr lang="en-US" sz="1440" dirty="0">
                <a:latin typeface="Helvetica" charset="0"/>
                <a:ea typeface="Helvetica" charset="0"/>
                <a:cs typeface="Helvetica" charset="0"/>
              </a:rPr>
              <a:t>H atoms / cm</a:t>
            </a:r>
            <a:r>
              <a:rPr lang="en-US" sz="1440" baseline="30000" dirty="0">
                <a:latin typeface="Helvetica" charset="0"/>
                <a:ea typeface="Helvetica" charset="0"/>
                <a:cs typeface="Helvetica" charset="0"/>
              </a:rPr>
              <a:t>2</a:t>
            </a:r>
          </a:p>
        </p:txBody>
      </p:sp>
      <p:cxnSp>
        <p:nvCxnSpPr>
          <p:cNvPr id="20" name="Straight Arrow Connector 19"/>
          <p:cNvCxnSpPr/>
          <p:nvPr/>
        </p:nvCxnSpPr>
        <p:spPr>
          <a:xfrm>
            <a:off x="550986" y="2922953"/>
            <a:ext cx="11723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0336" y="2951622"/>
            <a:ext cx="902677" cy="461665"/>
          </a:xfrm>
          <a:prstGeom prst="rect">
            <a:avLst/>
          </a:prstGeom>
          <a:noFill/>
        </p:spPr>
        <p:txBody>
          <a:bodyPr wrap="square" rtlCol="0">
            <a:spAutoFit/>
          </a:bodyPr>
          <a:lstStyle/>
          <a:p>
            <a:r>
              <a:rPr lang="en-US" sz="1200" dirty="0">
                <a:solidFill>
                  <a:srgbClr val="FF0000"/>
                </a:solidFill>
                <a:latin typeface="Helvetica" charset="0"/>
                <a:ea typeface="Helvetica" charset="0"/>
                <a:cs typeface="Helvetica" charset="0"/>
              </a:rPr>
              <a:t>E</a:t>
            </a:r>
            <a:r>
              <a:rPr lang="en-US" sz="1200" dirty="0" smtClean="0">
                <a:solidFill>
                  <a:srgbClr val="FF0000"/>
                </a:solidFill>
                <a:latin typeface="Helvetica" charset="0"/>
                <a:ea typeface="Helvetica" charset="0"/>
                <a:cs typeface="Helvetica" charset="0"/>
              </a:rPr>
              <a:t>lectron beam</a:t>
            </a:r>
            <a:endParaRPr lang="en-US" sz="1200" dirty="0">
              <a:solidFill>
                <a:srgbClr val="FF0000"/>
              </a:solidFill>
              <a:latin typeface="Helvetica" charset="0"/>
              <a:ea typeface="Helvetica" charset="0"/>
              <a:cs typeface="Helvetica" charset="0"/>
            </a:endParaRPr>
          </a:p>
        </p:txBody>
      </p:sp>
    </p:spTree>
    <p:extLst>
      <p:ext uri="{BB962C8B-B14F-4D97-AF65-F5344CB8AC3E}">
        <p14:creationId xmlns:p14="http://schemas.microsoft.com/office/powerpoint/2010/main" val="11497891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034" y="783067"/>
            <a:ext cx="7218269" cy="411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86585" y="0"/>
            <a:ext cx="7098030" cy="825269"/>
          </a:xfrm>
        </p:spPr>
        <p:txBody>
          <a:bodyPr>
            <a:normAutofit/>
          </a:bodyPr>
          <a:lstStyle/>
          <a:p>
            <a:pPr algn="ctr"/>
            <a:r>
              <a:rPr lang="en-US" sz="2880" dirty="0">
                <a:solidFill>
                  <a:srgbClr val="7030A0"/>
                </a:solidFill>
                <a:latin typeface="Helvetica" charset="0"/>
                <a:ea typeface="Helvetica" charset="0"/>
                <a:cs typeface="Helvetica" charset="0"/>
              </a:rPr>
              <a:t>PRad Experimental Apparatus</a:t>
            </a:r>
          </a:p>
        </p:txBody>
      </p:sp>
      <p:sp>
        <p:nvSpPr>
          <p:cNvPr id="10" name="Slide Number Placeholder 9"/>
          <p:cNvSpPr>
            <a:spLocks noGrp="1"/>
          </p:cNvSpPr>
          <p:nvPr>
            <p:ph type="sldNum" sz="quarter" idx="12"/>
          </p:nvPr>
        </p:nvSpPr>
        <p:spPr/>
        <p:txBody>
          <a:bodyPr/>
          <a:lstStyle/>
          <a:p>
            <a:fld id="{FD487EA6-E2C0-5442-91AA-EB280AD76216}" type="slidenum">
              <a:rPr lang="en-US" smtClean="0"/>
              <a:t>24</a:t>
            </a:fld>
            <a:endParaRPr lang="en-US"/>
          </a:p>
        </p:txBody>
      </p:sp>
      <p:sp>
        <p:nvSpPr>
          <p:cNvPr id="7" name="Frame 6"/>
          <p:cNvSpPr/>
          <p:nvPr/>
        </p:nvSpPr>
        <p:spPr>
          <a:xfrm>
            <a:off x="4314824" y="1728215"/>
            <a:ext cx="2810462" cy="2407687"/>
          </a:xfrm>
          <a:prstGeom prst="frame">
            <a:avLst>
              <a:gd name="adj1" fmla="val 17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solidFill>
                <a:schemeClr val="tx1"/>
              </a:solidFill>
            </a:endParaRPr>
          </a:p>
        </p:txBody>
      </p:sp>
      <p:sp>
        <p:nvSpPr>
          <p:cNvPr id="25" name="Rectangle 24"/>
          <p:cNvSpPr/>
          <p:nvPr/>
        </p:nvSpPr>
        <p:spPr>
          <a:xfrm>
            <a:off x="528788" y="1782762"/>
            <a:ext cx="3588220" cy="4211131"/>
          </a:xfrm>
          <a:prstGeom prst="rect">
            <a:avLst/>
          </a:prstGeom>
          <a:solidFill>
            <a:schemeClr val="bg1"/>
          </a:solidFill>
          <a:ln>
            <a:solidFill>
              <a:schemeClr val="bg1"/>
            </a:solidFill>
          </a:ln>
          <a:effectLst>
            <a:glow rad="63500">
              <a:srgbClr val="00B0F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p>
        </p:txBody>
      </p:sp>
      <p:grpSp>
        <p:nvGrpSpPr>
          <p:cNvPr id="26" name="Group 25"/>
          <p:cNvGrpSpPr/>
          <p:nvPr/>
        </p:nvGrpSpPr>
        <p:grpSpPr>
          <a:xfrm>
            <a:off x="563065" y="1978275"/>
            <a:ext cx="3514659" cy="3758439"/>
            <a:chOff x="190005" y="1283650"/>
            <a:chExt cx="4377280" cy="3283664"/>
          </a:xfrm>
        </p:grpSpPr>
        <p:pic>
          <p:nvPicPr>
            <p:cNvPr id="27" name="image21.jpg" descr="Side_down_v2.jpg"/>
            <p:cNvPicPr>
              <a:picLocks noChangeAspect="1"/>
            </p:cNvPicPr>
            <p:nvPr/>
          </p:nvPicPr>
          <p:blipFill>
            <a:blip r:embed="rId3">
              <a:extLst/>
            </a:blip>
            <a:stretch>
              <a:fillRect/>
            </a:stretch>
          </p:blipFill>
          <p:spPr>
            <a:xfrm>
              <a:off x="190005" y="1283650"/>
              <a:ext cx="4377280" cy="3283664"/>
            </a:xfrm>
            <a:prstGeom prst="rect">
              <a:avLst/>
            </a:prstGeom>
            <a:ln w="25400">
              <a:miter lim="400000"/>
            </a:ln>
            <a:effectLst>
              <a:outerShdw blurRad="254000" dist="127000" dir="5400000" rotWithShape="0">
                <a:srgbClr val="000000">
                  <a:alpha val="70000"/>
                </a:srgbClr>
              </a:outerShdw>
            </a:effectLst>
          </p:spPr>
        </p:pic>
        <p:sp>
          <p:nvSpPr>
            <p:cNvPr id="28" name="Rectangle 27"/>
            <p:cNvSpPr/>
            <p:nvPr/>
          </p:nvSpPr>
          <p:spPr>
            <a:xfrm>
              <a:off x="3445727" y="4036741"/>
              <a:ext cx="780586" cy="1784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p>
          </p:txBody>
        </p:sp>
      </p:grpSp>
      <p:sp>
        <p:nvSpPr>
          <p:cNvPr id="3" name="TextBox 2"/>
          <p:cNvSpPr txBox="1"/>
          <p:nvPr/>
        </p:nvSpPr>
        <p:spPr>
          <a:xfrm>
            <a:off x="4366260" y="5168695"/>
            <a:ext cx="3806190" cy="1200328"/>
          </a:xfrm>
          <a:prstGeom prst="rect">
            <a:avLst/>
          </a:prstGeom>
          <a:noFill/>
        </p:spPr>
        <p:txBody>
          <a:bodyPr wrap="square" rtlCol="0">
            <a:spAutoFit/>
          </a:bodyPr>
          <a:lstStyle/>
          <a:p>
            <a:pPr marL="257175" indent="-257175">
              <a:buFont typeface="Arial" charset="0"/>
              <a:buChar char="•"/>
            </a:pPr>
            <a:r>
              <a:rPr lang="en-US" sz="1440" dirty="0" smtClean="0">
                <a:latin typeface="Helvetica" charset="0"/>
                <a:ea typeface="Helvetica" charset="0"/>
                <a:cs typeface="Helvetica" charset="0"/>
              </a:rPr>
              <a:t>5 m </a:t>
            </a:r>
            <a:r>
              <a:rPr lang="en-US" sz="1440" dirty="0">
                <a:latin typeface="Helvetica" charset="0"/>
                <a:ea typeface="Helvetica" charset="0"/>
                <a:cs typeface="Helvetica" charset="0"/>
              </a:rPr>
              <a:t>long two stage vacuum </a:t>
            </a:r>
            <a:r>
              <a:rPr lang="en-US" sz="1440" dirty="0" smtClean="0">
                <a:latin typeface="Helvetica" charset="0"/>
                <a:ea typeface="Helvetica" charset="0"/>
                <a:cs typeface="Helvetica" charset="0"/>
              </a:rPr>
              <a:t>chamber, </a:t>
            </a:r>
            <a:r>
              <a:rPr lang="en-US" sz="1440" dirty="0">
                <a:latin typeface="Helvetica" charset="0"/>
                <a:ea typeface="Helvetica" charset="0"/>
                <a:cs typeface="Helvetica" charset="0"/>
              </a:rPr>
              <a:t>further remove possible background source</a:t>
            </a:r>
          </a:p>
          <a:p>
            <a:pPr marL="257175" indent="-257175">
              <a:buFont typeface="Arial" charset="0"/>
              <a:buChar char="•"/>
            </a:pPr>
            <a:endParaRPr lang="en-US" sz="1440" dirty="0">
              <a:latin typeface="Helvetica" charset="0"/>
              <a:ea typeface="Helvetica" charset="0"/>
              <a:cs typeface="Helvetica" charset="0"/>
            </a:endParaRPr>
          </a:p>
          <a:p>
            <a:pPr marL="257175" indent="-257175">
              <a:buFont typeface="Arial" charset="0"/>
              <a:buChar char="•"/>
            </a:pPr>
            <a:r>
              <a:rPr lang="en-US" sz="1440" dirty="0">
                <a:latin typeface="Helvetica" charset="0"/>
                <a:ea typeface="Helvetica" charset="0"/>
                <a:cs typeface="Helvetica" charset="0"/>
              </a:rPr>
              <a:t>vacuum tank pressure: </a:t>
            </a:r>
            <a:r>
              <a:rPr lang="en-US" sz="1440" dirty="0">
                <a:solidFill>
                  <a:srgbClr val="FF0000"/>
                </a:solidFill>
                <a:latin typeface="Helvetica" charset="0"/>
                <a:ea typeface="Helvetica" charset="0"/>
                <a:cs typeface="Helvetica" charset="0"/>
              </a:rPr>
              <a:t>0.3</a:t>
            </a:r>
            <a:r>
              <a:rPr lang="en-US" sz="1440" dirty="0">
                <a:latin typeface="Helvetica" charset="0"/>
                <a:ea typeface="Helvetica" charset="0"/>
                <a:cs typeface="Helvetica" charset="0"/>
              </a:rPr>
              <a:t> </a:t>
            </a:r>
            <a:r>
              <a:rPr lang="en-US" sz="1440" dirty="0" err="1" smtClean="0">
                <a:latin typeface="Helvetica" charset="0"/>
                <a:ea typeface="Helvetica" charset="0"/>
                <a:cs typeface="Helvetica" charset="0"/>
              </a:rPr>
              <a:t>mTorr</a:t>
            </a:r>
            <a:endParaRPr lang="en-US" sz="1440" dirty="0">
              <a:latin typeface="Helvetica" charset="0"/>
              <a:ea typeface="Helvetica" charset="0"/>
              <a:cs typeface="Helvetica" charset="0"/>
            </a:endParaRPr>
          </a:p>
        </p:txBody>
      </p:sp>
      <p:sp>
        <p:nvSpPr>
          <p:cNvPr id="9" name="Bent Arrow 8"/>
          <p:cNvSpPr/>
          <p:nvPr/>
        </p:nvSpPr>
        <p:spPr>
          <a:xfrm rot="10800000">
            <a:off x="4234181" y="4135902"/>
            <a:ext cx="1593361" cy="924540"/>
          </a:xfrm>
          <a:prstGeom prst="bentArrow">
            <a:avLst>
              <a:gd name="adj1" fmla="val 2533"/>
              <a:gd name="adj2" fmla="val 8530"/>
              <a:gd name="adj3" fmla="val 13235"/>
              <a:gd name="adj4" fmla="val 178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solidFill>
                <a:schemeClr val="tx1"/>
              </a:solidFill>
            </a:endParaRPr>
          </a:p>
        </p:txBody>
      </p:sp>
    </p:spTree>
    <p:extLst>
      <p:ext uri="{BB962C8B-B14F-4D97-AF65-F5344CB8AC3E}">
        <p14:creationId xmlns:p14="http://schemas.microsoft.com/office/powerpoint/2010/main" val="34512380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034" y="783067"/>
            <a:ext cx="7218269" cy="411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86585" y="0"/>
            <a:ext cx="7098030" cy="825269"/>
          </a:xfrm>
        </p:spPr>
        <p:txBody>
          <a:bodyPr>
            <a:normAutofit/>
          </a:bodyPr>
          <a:lstStyle/>
          <a:p>
            <a:pPr algn="ctr"/>
            <a:r>
              <a:rPr lang="en-US" sz="2880" dirty="0">
                <a:solidFill>
                  <a:srgbClr val="7030A0"/>
                </a:solidFill>
                <a:latin typeface="Helvetica" charset="0"/>
                <a:ea typeface="Helvetica" charset="0"/>
                <a:cs typeface="Helvetica" charset="0"/>
              </a:rPr>
              <a:t>PRad Experimental Apparatus</a:t>
            </a:r>
          </a:p>
        </p:txBody>
      </p:sp>
      <p:sp>
        <p:nvSpPr>
          <p:cNvPr id="10" name="Slide Number Placeholder 9"/>
          <p:cNvSpPr>
            <a:spLocks noGrp="1"/>
          </p:cNvSpPr>
          <p:nvPr>
            <p:ph type="sldNum" sz="quarter" idx="12"/>
          </p:nvPr>
        </p:nvSpPr>
        <p:spPr/>
        <p:txBody>
          <a:bodyPr/>
          <a:lstStyle/>
          <a:p>
            <a:fld id="{FD487EA6-E2C0-5442-91AA-EB280AD76216}" type="slidenum">
              <a:rPr lang="en-US" smtClean="0"/>
              <a:t>25</a:t>
            </a:fld>
            <a:endParaRPr lang="en-US"/>
          </a:p>
        </p:txBody>
      </p:sp>
      <p:sp>
        <p:nvSpPr>
          <p:cNvPr id="25" name="Rectangle 24"/>
          <p:cNvSpPr/>
          <p:nvPr/>
        </p:nvSpPr>
        <p:spPr>
          <a:xfrm>
            <a:off x="590510" y="1247839"/>
            <a:ext cx="5936020" cy="5322127"/>
          </a:xfrm>
          <a:prstGeom prst="rect">
            <a:avLst/>
          </a:prstGeom>
          <a:solidFill>
            <a:schemeClr val="bg1"/>
          </a:solidFill>
          <a:ln>
            <a:solidFill>
              <a:schemeClr val="bg1"/>
            </a:solidFill>
          </a:ln>
          <a:effectLst>
            <a:glow rad="63500">
              <a:srgbClr val="00B0F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p>
        </p:txBody>
      </p:sp>
      <p:sp>
        <p:nvSpPr>
          <p:cNvPr id="8" name="Frame 7"/>
          <p:cNvSpPr/>
          <p:nvPr/>
        </p:nvSpPr>
        <p:spPr>
          <a:xfrm>
            <a:off x="7018458" y="1797499"/>
            <a:ext cx="216027" cy="2084832"/>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solidFill>
                <a:schemeClr val="tx1"/>
              </a:solidFill>
            </a:endParaRPr>
          </a:p>
        </p:txBody>
      </p:sp>
      <p:pic>
        <p:nvPicPr>
          <p:cNvPr id="15" name="image30.jpg"/>
          <p:cNvPicPr>
            <a:picLocks noChangeAspect="1"/>
          </p:cNvPicPr>
          <p:nvPr/>
        </p:nvPicPr>
        <p:blipFill>
          <a:blip r:embed="rId3">
            <a:extLst/>
          </a:blip>
          <a:stretch>
            <a:fillRect/>
          </a:stretch>
        </p:blipFill>
        <p:spPr>
          <a:xfrm rot="10800000">
            <a:off x="740267" y="2058950"/>
            <a:ext cx="3271538" cy="3585247"/>
          </a:xfrm>
          <a:prstGeom prst="rect">
            <a:avLst/>
          </a:prstGeom>
          <a:ln w="25400">
            <a:miter lim="400000"/>
          </a:ln>
          <a:effectLst>
            <a:outerShdw blurRad="254000" dist="127000" dir="5400000" rotWithShape="0">
              <a:srgbClr val="000000">
                <a:alpha val="70000"/>
              </a:srgbClr>
            </a:outerShdw>
          </a:effectLst>
        </p:spPr>
      </p:pic>
      <p:sp>
        <p:nvSpPr>
          <p:cNvPr id="11" name="TextBox 10"/>
          <p:cNvSpPr txBox="1"/>
          <p:nvPr/>
        </p:nvSpPr>
        <p:spPr>
          <a:xfrm>
            <a:off x="4137404" y="1511034"/>
            <a:ext cx="2240203" cy="3637918"/>
          </a:xfrm>
          <a:prstGeom prst="rect">
            <a:avLst/>
          </a:prstGeom>
          <a:noFill/>
        </p:spPr>
        <p:txBody>
          <a:bodyPr wrap="square" rtlCol="0">
            <a:spAutoFit/>
          </a:bodyPr>
          <a:lstStyle/>
          <a:p>
            <a:pPr marL="257175" indent="-257175">
              <a:buFont typeface="Arial" charset="0"/>
              <a:buChar char="•"/>
            </a:pPr>
            <a:r>
              <a:rPr lang="en-US" sz="1440" dirty="0">
                <a:latin typeface="Helvetica" charset="0"/>
                <a:ea typeface="Helvetica" charset="0"/>
                <a:cs typeface="Helvetica" charset="0"/>
              </a:rPr>
              <a:t>Two large area GEM detectors</a:t>
            </a:r>
          </a:p>
          <a:p>
            <a:pPr marL="257175" indent="-257175">
              <a:buFont typeface="Arial" charset="0"/>
              <a:buChar char="•"/>
            </a:pPr>
            <a:endParaRPr lang="en-US" sz="1440" dirty="0">
              <a:latin typeface="Helvetica" charset="0"/>
              <a:ea typeface="Helvetica" charset="0"/>
              <a:cs typeface="Helvetica" charset="0"/>
            </a:endParaRPr>
          </a:p>
          <a:p>
            <a:pPr marL="257175" indent="-257175">
              <a:buFont typeface="Arial" charset="0"/>
              <a:buChar char="•"/>
            </a:pPr>
            <a:r>
              <a:rPr lang="en-US" sz="1440" dirty="0">
                <a:latin typeface="Helvetica" charset="0"/>
                <a:ea typeface="Helvetica" charset="0"/>
                <a:cs typeface="Helvetica" charset="0"/>
              </a:rPr>
              <a:t>Small overlap region in the middle</a:t>
            </a:r>
          </a:p>
          <a:p>
            <a:pPr marL="257175" indent="-257175">
              <a:buFont typeface="Arial" charset="0"/>
              <a:buChar char="•"/>
            </a:pPr>
            <a:endParaRPr lang="en-US" sz="1440" dirty="0">
              <a:latin typeface="Helvetica" charset="0"/>
              <a:ea typeface="Helvetica" charset="0"/>
              <a:cs typeface="Helvetica" charset="0"/>
            </a:endParaRPr>
          </a:p>
          <a:p>
            <a:pPr marL="257175" indent="-257175">
              <a:buFont typeface="Arial" charset="0"/>
              <a:buChar char="•"/>
            </a:pPr>
            <a:r>
              <a:rPr lang="en-US" sz="1440" dirty="0">
                <a:latin typeface="Helvetica" charset="0"/>
                <a:ea typeface="Helvetica" charset="0"/>
                <a:cs typeface="Helvetica" charset="0"/>
              </a:rPr>
              <a:t>Excellent position resolution </a:t>
            </a:r>
            <a:r>
              <a:rPr lang="en-US" sz="1440" dirty="0" smtClean="0">
                <a:latin typeface="Helvetica" charset="0"/>
                <a:ea typeface="Helvetica" charset="0"/>
                <a:cs typeface="Helvetica" charset="0"/>
              </a:rPr>
              <a:t>(</a:t>
            </a:r>
            <a:r>
              <a:rPr lang="en-US" sz="1440" dirty="0" smtClean="0">
                <a:solidFill>
                  <a:srgbClr val="FF0000"/>
                </a:solidFill>
                <a:latin typeface="Helvetica" charset="0"/>
                <a:ea typeface="Helvetica" charset="0"/>
                <a:cs typeface="Helvetica" charset="0"/>
              </a:rPr>
              <a:t>72 µm</a:t>
            </a:r>
            <a:r>
              <a:rPr lang="en-US" sz="1440" dirty="0">
                <a:latin typeface="Helvetica" charset="0"/>
                <a:ea typeface="Helvetica" charset="0"/>
                <a:cs typeface="Helvetica" charset="0"/>
              </a:rPr>
              <a:t>)</a:t>
            </a:r>
          </a:p>
          <a:p>
            <a:pPr marL="257175" indent="-257175">
              <a:buFont typeface="Arial" charset="0"/>
              <a:buChar char="•"/>
            </a:pPr>
            <a:endParaRPr lang="en-US" sz="1440" dirty="0">
              <a:latin typeface="Helvetica" charset="0"/>
              <a:ea typeface="Helvetica" charset="0"/>
              <a:cs typeface="Helvetica" charset="0"/>
            </a:endParaRPr>
          </a:p>
          <a:p>
            <a:pPr marL="257175" indent="-257175">
              <a:buFont typeface="Arial" charset="0"/>
              <a:buChar char="•"/>
            </a:pPr>
            <a:r>
              <a:rPr lang="en-US" sz="1440" dirty="0">
                <a:latin typeface="Helvetica" charset="0"/>
                <a:ea typeface="Helvetica" charset="0"/>
                <a:cs typeface="Helvetica" charset="0"/>
              </a:rPr>
              <a:t>Improve position resolution of the setup by &gt; </a:t>
            </a:r>
            <a:r>
              <a:rPr lang="en-US" sz="1440" dirty="0">
                <a:solidFill>
                  <a:srgbClr val="FF0000"/>
                </a:solidFill>
                <a:latin typeface="Helvetica" charset="0"/>
                <a:ea typeface="Helvetica" charset="0"/>
                <a:cs typeface="Helvetica" charset="0"/>
              </a:rPr>
              <a:t>20</a:t>
            </a:r>
            <a:r>
              <a:rPr lang="en-US" sz="1440" dirty="0">
                <a:latin typeface="Helvetica" charset="0"/>
                <a:ea typeface="Helvetica" charset="0"/>
                <a:cs typeface="Helvetica" charset="0"/>
              </a:rPr>
              <a:t> times</a:t>
            </a:r>
          </a:p>
          <a:p>
            <a:pPr marL="257175" indent="-257175">
              <a:buFont typeface="Arial" charset="0"/>
              <a:buChar char="•"/>
            </a:pPr>
            <a:endParaRPr lang="en-US" sz="1440" dirty="0">
              <a:latin typeface="Helvetica" charset="0"/>
              <a:ea typeface="Helvetica" charset="0"/>
              <a:cs typeface="Helvetica" charset="0"/>
            </a:endParaRPr>
          </a:p>
          <a:p>
            <a:pPr marL="257175" indent="-257175">
              <a:buFont typeface="Arial" charset="0"/>
              <a:buChar char="•"/>
            </a:pPr>
            <a:r>
              <a:rPr lang="en-US" sz="1440" dirty="0">
                <a:latin typeface="Helvetica" charset="0"/>
                <a:ea typeface="Helvetica" charset="0"/>
                <a:cs typeface="Helvetica" charset="0"/>
              </a:rPr>
              <a:t>Similar improvement for Q</a:t>
            </a:r>
            <a:r>
              <a:rPr lang="en-US" sz="1440" baseline="30000" dirty="0">
                <a:latin typeface="Helvetica" charset="0"/>
                <a:ea typeface="Helvetica" charset="0"/>
                <a:cs typeface="Helvetica" charset="0"/>
              </a:rPr>
              <a:t>2</a:t>
            </a:r>
            <a:r>
              <a:rPr lang="en-US" sz="1440" dirty="0">
                <a:latin typeface="Helvetica" charset="0"/>
                <a:ea typeface="Helvetica" charset="0"/>
                <a:cs typeface="Helvetica" charset="0"/>
              </a:rPr>
              <a:t> determination at small angle</a:t>
            </a:r>
          </a:p>
        </p:txBody>
      </p:sp>
      <p:sp>
        <p:nvSpPr>
          <p:cNvPr id="17" name="Bent Arrow 16"/>
          <p:cNvSpPr/>
          <p:nvPr/>
        </p:nvSpPr>
        <p:spPr>
          <a:xfrm rot="10800000">
            <a:off x="6526527" y="3861231"/>
            <a:ext cx="646648" cy="1395419"/>
          </a:xfrm>
          <a:prstGeom prst="bentArrow">
            <a:avLst>
              <a:gd name="adj1" fmla="val 3192"/>
              <a:gd name="adj2" fmla="val 10162"/>
              <a:gd name="adj3" fmla="val 13235"/>
              <a:gd name="adj4" fmla="val 178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solidFill>
                <a:schemeClr val="tx1"/>
              </a:solidFill>
            </a:endParaRPr>
          </a:p>
        </p:txBody>
      </p:sp>
      <p:sp>
        <p:nvSpPr>
          <p:cNvPr id="13" name="TextBox 12"/>
          <p:cNvSpPr txBox="1"/>
          <p:nvPr/>
        </p:nvSpPr>
        <p:spPr>
          <a:xfrm>
            <a:off x="373631" y="6239822"/>
            <a:ext cx="4004808" cy="286848"/>
          </a:xfrm>
          <a:prstGeom prst="rect">
            <a:avLst/>
          </a:prstGeom>
          <a:noFill/>
        </p:spPr>
        <p:txBody>
          <a:bodyPr wrap="square" rtlCol="0">
            <a:spAutoFit/>
          </a:bodyPr>
          <a:lstStyle/>
          <a:p>
            <a:pPr algn="ctr"/>
            <a:r>
              <a:rPr lang="en-US" sz="1264" dirty="0"/>
              <a:t>More details see presentation of X. Bai in session E12</a:t>
            </a:r>
          </a:p>
        </p:txBody>
      </p:sp>
    </p:spTree>
    <p:extLst>
      <p:ext uri="{BB962C8B-B14F-4D97-AF65-F5344CB8AC3E}">
        <p14:creationId xmlns:p14="http://schemas.microsoft.com/office/powerpoint/2010/main" val="13295427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034" y="783067"/>
            <a:ext cx="7218269" cy="411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86585" y="0"/>
            <a:ext cx="7098030" cy="825269"/>
          </a:xfrm>
        </p:spPr>
        <p:txBody>
          <a:bodyPr>
            <a:normAutofit/>
          </a:bodyPr>
          <a:lstStyle/>
          <a:p>
            <a:pPr algn="ctr"/>
            <a:r>
              <a:rPr lang="en-US" sz="2880" dirty="0">
                <a:solidFill>
                  <a:srgbClr val="7030A0"/>
                </a:solidFill>
                <a:latin typeface="Helvetica" charset="0"/>
                <a:ea typeface="Helvetica" charset="0"/>
                <a:cs typeface="Helvetica" charset="0"/>
              </a:rPr>
              <a:t>PRad Experimental Apparatus</a:t>
            </a:r>
          </a:p>
        </p:txBody>
      </p:sp>
      <p:sp>
        <p:nvSpPr>
          <p:cNvPr id="10" name="Slide Number Placeholder 9"/>
          <p:cNvSpPr>
            <a:spLocks noGrp="1"/>
          </p:cNvSpPr>
          <p:nvPr>
            <p:ph type="sldNum" sz="quarter" idx="12"/>
          </p:nvPr>
        </p:nvSpPr>
        <p:spPr/>
        <p:txBody>
          <a:bodyPr/>
          <a:lstStyle/>
          <a:p>
            <a:fld id="{FD487EA6-E2C0-5442-91AA-EB280AD76216}" type="slidenum">
              <a:rPr lang="en-US" smtClean="0"/>
              <a:t>26</a:t>
            </a:fld>
            <a:endParaRPr lang="en-US"/>
          </a:p>
        </p:txBody>
      </p:sp>
      <p:sp>
        <p:nvSpPr>
          <p:cNvPr id="25" name="Rectangle 24"/>
          <p:cNvSpPr/>
          <p:nvPr/>
        </p:nvSpPr>
        <p:spPr>
          <a:xfrm>
            <a:off x="590510" y="1247839"/>
            <a:ext cx="5936020" cy="5322127"/>
          </a:xfrm>
          <a:prstGeom prst="rect">
            <a:avLst/>
          </a:prstGeom>
          <a:solidFill>
            <a:schemeClr val="bg1"/>
          </a:solidFill>
          <a:ln>
            <a:solidFill>
              <a:schemeClr val="bg1"/>
            </a:solidFill>
          </a:ln>
          <a:effectLst>
            <a:glow rad="63500">
              <a:srgbClr val="00B0F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p>
        </p:txBody>
      </p:sp>
      <p:sp>
        <p:nvSpPr>
          <p:cNvPr id="8" name="Frame 7"/>
          <p:cNvSpPr/>
          <p:nvPr/>
        </p:nvSpPr>
        <p:spPr>
          <a:xfrm>
            <a:off x="7148490" y="1849242"/>
            <a:ext cx="424263" cy="2082329"/>
          </a:xfrm>
          <a:prstGeom prst="frame">
            <a:avLst>
              <a:gd name="adj1" fmla="val 765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solidFill>
                <a:schemeClr val="tx1"/>
              </a:solidFill>
            </a:endParaRPr>
          </a:p>
        </p:txBody>
      </p:sp>
      <p:sp>
        <p:nvSpPr>
          <p:cNvPr id="11" name="TextBox 10"/>
          <p:cNvSpPr txBox="1"/>
          <p:nvPr/>
        </p:nvSpPr>
        <p:spPr>
          <a:xfrm>
            <a:off x="4072115" y="1425729"/>
            <a:ext cx="2485271" cy="4081116"/>
          </a:xfrm>
          <a:prstGeom prst="rect">
            <a:avLst/>
          </a:prstGeom>
          <a:noFill/>
        </p:spPr>
        <p:txBody>
          <a:bodyPr wrap="square" rtlCol="0">
            <a:spAutoFit/>
          </a:bodyPr>
          <a:lstStyle/>
          <a:p>
            <a:pPr marL="257175" indent="-257175">
              <a:buFont typeface="Arial" charset="0"/>
              <a:buChar char="•"/>
            </a:pPr>
            <a:r>
              <a:rPr lang="en-US" sz="1440" dirty="0">
                <a:latin typeface="Helvetica" charset="0"/>
                <a:ea typeface="Helvetica" charset="0"/>
                <a:cs typeface="Helvetica" charset="0"/>
              </a:rPr>
              <a:t>Hybrid EM </a:t>
            </a:r>
            <a:r>
              <a:rPr lang="en-US" sz="1440" dirty="0" smtClean="0">
                <a:latin typeface="Helvetica" charset="0"/>
                <a:ea typeface="Helvetica" charset="0"/>
                <a:cs typeface="Helvetica" charset="0"/>
              </a:rPr>
              <a:t>calorimeter </a:t>
            </a:r>
            <a:r>
              <a:rPr lang="en-US" sz="1440" smtClean="0">
                <a:latin typeface="Helvetica" charset="0"/>
                <a:ea typeface="Helvetica" charset="0"/>
                <a:cs typeface="Helvetica" charset="0"/>
              </a:rPr>
              <a:t>(HyCal)</a:t>
            </a:r>
            <a:endParaRPr lang="en-US" sz="1440" dirty="0">
              <a:latin typeface="Helvetica" charset="0"/>
              <a:ea typeface="Helvetica" charset="0"/>
              <a:cs typeface="Helvetica" charset="0"/>
            </a:endParaRPr>
          </a:p>
          <a:p>
            <a:pPr marL="578129" lvl="1" indent="-257175">
              <a:buFont typeface="Arial" charset="0"/>
              <a:buChar char="•"/>
            </a:pPr>
            <a:r>
              <a:rPr lang="en-US" sz="1440" dirty="0">
                <a:latin typeface="Helvetica" charset="0"/>
                <a:ea typeface="Helvetica" charset="0"/>
                <a:cs typeface="Helvetica" charset="0"/>
              </a:rPr>
              <a:t>Inner 1156 PWO</a:t>
            </a:r>
            <a:r>
              <a:rPr lang="en-US" sz="1440" baseline="-25000" dirty="0">
                <a:latin typeface="Helvetica" charset="0"/>
                <a:ea typeface="Helvetica" charset="0"/>
                <a:cs typeface="Helvetica" charset="0"/>
              </a:rPr>
              <a:t>4</a:t>
            </a:r>
            <a:r>
              <a:rPr lang="en-US" sz="1440" dirty="0">
                <a:latin typeface="Helvetica" charset="0"/>
                <a:ea typeface="Helvetica" charset="0"/>
                <a:cs typeface="Helvetica" charset="0"/>
              </a:rPr>
              <a:t> modules</a:t>
            </a:r>
          </a:p>
          <a:p>
            <a:pPr marL="578129" lvl="1" indent="-257175">
              <a:buFont typeface="Arial" charset="0"/>
              <a:buChar char="•"/>
            </a:pPr>
            <a:r>
              <a:rPr lang="en-US" sz="1440" dirty="0">
                <a:latin typeface="Helvetica" charset="0"/>
                <a:ea typeface="Helvetica" charset="0"/>
                <a:cs typeface="Helvetica" charset="0"/>
              </a:rPr>
              <a:t>Outer 576 lead glass modules</a:t>
            </a:r>
          </a:p>
          <a:p>
            <a:pPr marL="578129" lvl="1" indent="-257175">
              <a:buFont typeface="Arial" charset="0"/>
              <a:buChar char="•"/>
            </a:pPr>
            <a:endParaRPr lang="en-US" sz="1440" dirty="0">
              <a:latin typeface="Helvetica" charset="0"/>
              <a:ea typeface="Helvetica" charset="0"/>
              <a:cs typeface="Helvetica" charset="0"/>
            </a:endParaRPr>
          </a:p>
          <a:p>
            <a:pPr marL="257175" indent="-257175">
              <a:buFont typeface="Arial" charset="0"/>
              <a:buChar char="•"/>
            </a:pPr>
            <a:r>
              <a:rPr lang="en-US" sz="1440" dirty="0" smtClean="0">
                <a:latin typeface="Helvetica" charset="0"/>
                <a:ea typeface="Helvetica" charset="0"/>
                <a:cs typeface="Helvetica" charset="0"/>
              </a:rPr>
              <a:t>5.8 m </a:t>
            </a:r>
            <a:r>
              <a:rPr lang="en-US" sz="1440" dirty="0">
                <a:latin typeface="Helvetica" charset="0"/>
                <a:ea typeface="Helvetica" charset="0"/>
                <a:cs typeface="Helvetica" charset="0"/>
              </a:rPr>
              <a:t>from the target</a:t>
            </a:r>
          </a:p>
          <a:p>
            <a:pPr marL="257175" indent="-257175">
              <a:buFont typeface="Arial" charset="0"/>
              <a:buChar char="•"/>
            </a:pPr>
            <a:endParaRPr lang="en-US" sz="1440" dirty="0">
              <a:latin typeface="Helvetica" charset="0"/>
              <a:ea typeface="Helvetica" charset="0"/>
              <a:cs typeface="Helvetica" charset="0"/>
            </a:endParaRPr>
          </a:p>
          <a:p>
            <a:pPr marL="257175" indent="-257175">
              <a:buFont typeface="Arial" charset="0"/>
              <a:buChar char="•"/>
            </a:pPr>
            <a:r>
              <a:rPr lang="en-US" sz="1440" dirty="0" smtClean="0">
                <a:latin typeface="Helvetica" charset="0"/>
                <a:ea typeface="Helvetica" charset="0"/>
                <a:cs typeface="Helvetica" charset="0"/>
              </a:rPr>
              <a:t>Scattering </a:t>
            </a:r>
            <a:r>
              <a:rPr lang="en-US" sz="1440" dirty="0">
                <a:latin typeface="Helvetica" charset="0"/>
                <a:ea typeface="Helvetica" charset="0"/>
                <a:cs typeface="Helvetica" charset="0"/>
              </a:rPr>
              <a:t>angle coverage:  </a:t>
            </a:r>
            <a:r>
              <a:rPr lang="en-US" sz="1440" dirty="0">
                <a:solidFill>
                  <a:srgbClr val="FF0000"/>
                </a:solidFill>
                <a:latin typeface="Helvetica" charset="0"/>
                <a:ea typeface="Helvetica" charset="0"/>
                <a:cs typeface="Helvetica" charset="0"/>
              </a:rPr>
              <a:t>~ 0.6˚ to 7.5˚</a:t>
            </a:r>
          </a:p>
          <a:p>
            <a:pPr marL="257175" indent="-257175">
              <a:buFont typeface="Arial" charset="0"/>
              <a:buChar char="•"/>
            </a:pPr>
            <a:endParaRPr lang="en-US" sz="1440" dirty="0">
              <a:solidFill>
                <a:srgbClr val="FF0000"/>
              </a:solidFill>
              <a:latin typeface="Helvetica" charset="0"/>
              <a:ea typeface="Helvetica" charset="0"/>
              <a:cs typeface="Helvetica" charset="0"/>
            </a:endParaRPr>
          </a:p>
          <a:p>
            <a:pPr marL="257175" indent="-257175">
              <a:buFont typeface="Arial" charset="0"/>
              <a:buChar char="•"/>
            </a:pPr>
            <a:r>
              <a:rPr lang="en-US" sz="1440" dirty="0" smtClean="0">
                <a:latin typeface="Helvetica" charset="0"/>
                <a:ea typeface="Helvetica" charset="0"/>
                <a:cs typeface="Helvetica" charset="0"/>
              </a:rPr>
              <a:t>Full azimuthal </a:t>
            </a:r>
            <a:r>
              <a:rPr lang="en-US" sz="1440" dirty="0">
                <a:latin typeface="Helvetica" charset="0"/>
                <a:ea typeface="Helvetica" charset="0"/>
                <a:cs typeface="Helvetica" charset="0"/>
              </a:rPr>
              <a:t>angle </a:t>
            </a:r>
            <a:r>
              <a:rPr lang="en-US" sz="1440" dirty="0" smtClean="0">
                <a:latin typeface="Helvetica" charset="0"/>
                <a:ea typeface="Helvetica" charset="0"/>
                <a:cs typeface="Helvetica" charset="0"/>
              </a:rPr>
              <a:t>coverage</a:t>
            </a:r>
          </a:p>
          <a:p>
            <a:pPr marL="257175" indent="-257175">
              <a:buFont typeface="Arial" charset="0"/>
              <a:buChar char="•"/>
            </a:pPr>
            <a:endParaRPr lang="en-US" sz="1440" dirty="0">
              <a:solidFill>
                <a:srgbClr val="FF0000"/>
              </a:solidFill>
              <a:latin typeface="Helvetica" charset="0"/>
              <a:ea typeface="Helvetica" charset="0"/>
              <a:cs typeface="Helvetica" charset="0"/>
            </a:endParaRPr>
          </a:p>
          <a:p>
            <a:pPr marL="257175" indent="-257175">
              <a:buFont typeface="Arial" charset="0"/>
              <a:buChar char="•"/>
            </a:pPr>
            <a:r>
              <a:rPr lang="en-US" sz="1440" dirty="0">
                <a:latin typeface="Helvetica" charset="0"/>
                <a:ea typeface="Helvetica" charset="0"/>
                <a:cs typeface="Helvetica" charset="0"/>
              </a:rPr>
              <a:t>High resolution and efficiency</a:t>
            </a:r>
          </a:p>
          <a:p>
            <a:pPr marL="257175" indent="-257175">
              <a:buFont typeface="Arial" charset="0"/>
              <a:buChar char="•"/>
            </a:pPr>
            <a:endParaRPr lang="en-US" sz="1440" dirty="0">
              <a:latin typeface="Helvetica" charset="0"/>
              <a:ea typeface="Helvetica" charset="0"/>
              <a:cs typeface="Helvetica" charset="0"/>
            </a:endParaRPr>
          </a:p>
        </p:txBody>
      </p:sp>
      <p:sp>
        <p:nvSpPr>
          <p:cNvPr id="17" name="Bent Arrow 16"/>
          <p:cNvSpPr/>
          <p:nvPr/>
        </p:nvSpPr>
        <p:spPr>
          <a:xfrm rot="10800000">
            <a:off x="6557387" y="3895341"/>
            <a:ext cx="821117" cy="1292728"/>
          </a:xfrm>
          <a:prstGeom prst="bentArrow">
            <a:avLst>
              <a:gd name="adj1" fmla="val 3885"/>
              <a:gd name="adj2" fmla="val 8530"/>
              <a:gd name="adj3" fmla="val 13235"/>
              <a:gd name="adj4" fmla="val 178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solidFill>
                <a:schemeClr val="tx1"/>
              </a:solidFill>
            </a:endParaRPr>
          </a:p>
        </p:txBody>
      </p:sp>
      <p:pic>
        <p:nvPicPr>
          <p:cNvPr id="12" name="image.jpg"/>
          <p:cNvPicPr>
            <a:picLocks/>
          </p:cNvPicPr>
          <p:nvPr/>
        </p:nvPicPr>
        <p:blipFill>
          <a:blip r:embed="rId3">
            <a:extLst/>
          </a:blip>
          <a:srcRect l="1028" t="261" r="3081" b="791"/>
          <a:stretch>
            <a:fillRect/>
          </a:stretch>
        </p:blipFill>
        <p:spPr>
          <a:xfrm>
            <a:off x="684431" y="1936484"/>
            <a:ext cx="3293762" cy="3892817"/>
          </a:xfrm>
          <a:custGeom>
            <a:avLst/>
            <a:gdLst/>
            <a:ahLst/>
            <a:cxnLst>
              <a:cxn ang="0">
                <a:pos x="wd2" y="hd2"/>
              </a:cxn>
              <a:cxn ang="5400000">
                <a:pos x="wd2" y="hd2"/>
              </a:cxn>
              <a:cxn ang="10800000">
                <a:pos x="wd2" y="hd2"/>
              </a:cxn>
              <a:cxn ang="16200000">
                <a:pos x="wd2" y="hd2"/>
              </a:cxn>
            </a:cxnLst>
            <a:rect l="0" t="0" r="r" b="b"/>
            <a:pathLst>
              <a:path w="21600" h="21600" extrusionOk="0">
                <a:moveTo>
                  <a:pt x="1390" y="0"/>
                </a:moveTo>
                <a:cubicBezTo>
                  <a:pt x="622" y="0"/>
                  <a:pt x="0" y="726"/>
                  <a:pt x="0" y="1621"/>
                </a:cubicBezTo>
                <a:lnTo>
                  <a:pt x="0" y="19979"/>
                </a:lnTo>
                <a:cubicBezTo>
                  <a:pt x="0" y="20874"/>
                  <a:pt x="622" y="21600"/>
                  <a:pt x="1390" y="21600"/>
                </a:cubicBezTo>
                <a:lnTo>
                  <a:pt x="20208" y="21600"/>
                </a:lnTo>
                <a:cubicBezTo>
                  <a:pt x="20975" y="21600"/>
                  <a:pt x="21600" y="20874"/>
                  <a:pt x="21600" y="19979"/>
                </a:cubicBezTo>
                <a:lnTo>
                  <a:pt x="21600" y="1621"/>
                </a:lnTo>
                <a:cubicBezTo>
                  <a:pt x="21600" y="726"/>
                  <a:pt x="20975" y="0"/>
                  <a:pt x="20208" y="0"/>
                </a:cubicBezTo>
                <a:lnTo>
                  <a:pt x="1390" y="0"/>
                </a:lnTo>
                <a:close/>
              </a:path>
            </a:pathLst>
          </a:custGeom>
          <a:effectLst>
            <a:outerShdw blurRad="127000" dist="76200" dir="2700000" rotWithShape="0">
              <a:srgbClr val="000000">
                <a:alpha val="75000"/>
              </a:srgbClr>
            </a:outerShdw>
          </a:effectLst>
        </p:spPr>
      </p:pic>
    </p:spTree>
    <p:extLst>
      <p:ext uri="{BB962C8B-B14F-4D97-AF65-F5344CB8AC3E}">
        <p14:creationId xmlns:p14="http://schemas.microsoft.com/office/powerpoint/2010/main" val="24033338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18" y="2241279"/>
            <a:ext cx="4388770" cy="3963052"/>
          </a:xfrm>
          <a:prstGeom prst="rect">
            <a:avLst/>
          </a:prstGeom>
          <a:effectLst>
            <a:outerShdw blurRad="50800" dist="88900" dir="5400000" algn="t" rotWithShape="0">
              <a:prstClr val="black">
                <a:alpha val="40000"/>
              </a:prstClr>
            </a:outerShdw>
          </a:effectLst>
        </p:spPr>
      </p:pic>
      <p:sp>
        <p:nvSpPr>
          <p:cNvPr id="2" name="Title 1"/>
          <p:cNvSpPr>
            <a:spLocks noGrp="1"/>
          </p:cNvSpPr>
          <p:nvPr>
            <p:ph type="title"/>
          </p:nvPr>
        </p:nvSpPr>
        <p:spPr>
          <a:xfrm>
            <a:off x="1022985" y="13716"/>
            <a:ext cx="7098030" cy="922592"/>
          </a:xfrm>
        </p:spPr>
        <p:txBody>
          <a:bodyPr>
            <a:normAutofit/>
          </a:bodyPr>
          <a:lstStyle/>
          <a:p>
            <a:pPr algn="ctr"/>
            <a:r>
              <a:rPr lang="en-US" sz="2880" dirty="0">
                <a:solidFill>
                  <a:srgbClr val="7030A0"/>
                </a:solidFill>
                <a:latin typeface="Helvetica" charset="0"/>
                <a:ea typeface="Helvetica" charset="0"/>
                <a:cs typeface="Helvetica" charset="0"/>
              </a:rPr>
              <a:t>HyCal Resolution and Efficiency</a:t>
            </a:r>
            <a:endParaRPr lang="en-US" sz="2880" dirty="0"/>
          </a:p>
        </p:txBody>
      </p:sp>
      <p:sp>
        <p:nvSpPr>
          <p:cNvPr id="4" name="Slide Number Placeholder 3"/>
          <p:cNvSpPr>
            <a:spLocks noGrp="1"/>
          </p:cNvSpPr>
          <p:nvPr>
            <p:ph type="sldNum" sz="quarter" idx="12"/>
          </p:nvPr>
        </p:nvSpPr>
        <p:spPr>
          <a:xfrm>
            <a:off x="7086600" y="6492875"/>
            <a:ext cx="2057400" cy="365125"/>
          </a:xfrm>
        </p:spPr>
        <p:txBody>
          <a:bodyPr/>
          <a:lstStyle/>
          <a:p>
            <a:fld id="{FD487EA6-E2C0-5442-91AA-EB280AD76216}" type="slidenum">
              <a:rPr lang="en-US" sz="1200" smtClean="0">
                <a:latin typeface="Helvetica" charset="0"/>
                <a:ea typeface="Helvetica" charset="0"/>
                <a:cs typeface="Helvetica" charset="0"/>
              </a:rPr>
              <a:t>27</a:t>
            </a:fld>
            <a:endParaRPr lang="en-US" sz="1200" dirty="0">
              <a:latin typeface="Helvetica" charset="0"/>
              <a:ea typeface="Helvetica" charset="0"/>
              <a:cs typeface="Helvetica" charset="0"/>
            </a:endParaRPr>
          </a:p>
        </p:txBody>
      </p:sp>
      <p:sp>
        <p:nvSpPr>
          <p:cNvPr id="8" name="TextBox 7"/>
          <p:cNvSpPr txBox="1"/>
          <p:nvPr/>
        </p:nvSpPr>
        <p:spPr>
          <a:xfrm>
            <a:off x="786384" y="936309"/>
            <a:ext cx="7509510" cy="978729"/>
          </a:xfrm>
          <a:prstGeom prst="rect">
            <a:avLst/>
          </a:prstGeom>
          <a:noFill/>
        </p:spPr>
        <p:txBody>
          <a:bodyPr wrap="square" rtlCol="0">
            <a:spAutoFit/>
          </a:bodyPr>
          <a:lstStyle/>
          <a:p>
            <a:pPr marL="257175" indent="-257175">
              <a:buFont typeface="Arial" charset="0"/>
              <a:buChar char="•"/>
            </a:pPr>
            <a:r>
              <a:rPr lang="en-US" sz="1440" dirty="0">
                <a:latin typeface="Helvetica" charset="0"/>
                <a:ea typeface="Helvetica" charset="0"/>
                <a:cs typeface="Helvetica" charset="0"/>
              </a:rPr>
              <a:t>HyCal energy resolution and trigger efficiency extracted using high energy photon beam from Hall B at </a:t>
            </a:r>
            <a:r>
              <a:rPr lang="en-US" sz="1440" dirty="0" err="1">
                <a:latin typeface="Helvetica" charset="0"/>
                <a:ea typeface="Helvetica" charset="0"/>
                <a:cs typeface="Helvetica" charset="0"/>
              </a:rPr>
              <a:t>Jlab</a:t>
            </a:r>
            <a:endParaRPr lang="en-US" sz="1440" dirty="0">
              <a:latin typeface="Helvetica" charset="0"/>
              <a:ea typeface="Helvetica" charset="0"/>
              <a:cs typeface="Helvetica" charset="0"/>
            </a:endParaRPr>
          </a:p>
          <a:p>
            <a:pPr marL="578129" lvl="1" indent="-257175">
              <a:buFont typeface="Arial" charset="0"/>
              <a:buChar char="•"/>
            </a:pPr>
            <a:r>
              <a:rPr lang="en-US" sz="1440" dirty="0">
                <a:latin typeface="Helvetica" charset="0"/>
                <a:ea typeface="Helvetica" charset="0"/>
                <a:cs typeface="Helvetica" charset="0"/>
              </a:rPr>
              <a:t>&gt; </a:t>
            </a:r>
            <a:r>
              <a:rPr lang="en-US" sz="1440" dirty="0">
                <a:solidFill>
                  <a:srgbClr val="FF0000"/>
                </a:solidFill>
                <a:latin typeface="Helvetica" charset="0"/>
                <a:ea typeface="Helvetica" charset="0"/>
                <a:cs typeface="Helvetica" charset="0"/>
              </a:rPr>
              <a:t>99.5%</a:t>
            </a:r>
            <a:r>
              <a:rPr lang="en-US" sz="1440" dirty="0">
                <a:latin typeface="Helvetica" charset="0"/>
                <a:ea typeface="Helvetica" charset="0"/>
                <a:cs typeface="Helvetica" charset="0"/>
              </a:rPr>
              <a:t> </a:t>
            </a:r>
            <a:r>
              <a:rPr lang="en-US" sz="1440" dirty="0">
                <a:solidFill>
                  <a:schemeClr val="tx1">
                    <a:lumMod val="95000"/>
                    <a:lumOff val="5000"/>
                  </a:schemeClr>
                </a:solidFill>
                <a:latin typeface="Helvetica" charset="0"/>
                <a:ea typeface="Helvetica" charset="0"/>
                <a:cs typeface="Helvetica" charset="0"/>
              </a:rPr>
              <a:t>trigger efficiency obtained for </a:t>
            </a:r>
            <a:r>
              <a:rPr lang="en-US" sz="1440" i="1" dirty="0">
                <a:solidFill>
                  <a:schemeClr val="tx1">
                    <a:lumMod val="95000"/>
                    <a:lumOff val="5000"/>
                  </a:schemeClr>
                </a:solidFill>
                <a:latin typeface="Helvetica" charset="0"/>
                <a:ea typeface="Helvetica" charset="0"/>
                <a:cs typeface="Helvetica" charset="0"/>
              </a:rPr>
              <a:t>E</a:t>
            </a:r>
            <a:r>
              <a:rPr lang="en-US" sz="1440" i="1" baseline="-25000" dirty="0">
                <a:solidFill>
                  <a:schemeClr val="tx1">
                    <a:lumMod val="95000"/>
                    <a:lumOff val="5000"/>
                  </a:schemeClr>
                </a:solidFill>
                <a:latin typeface="Helvetica" charset="0"/>
                <a:ea typeface="Helvetica" charset="0"/>
                <a:cs typeface="Helvetica" charset="0"/>
              </a:rPr>
              <a:t>𝜸 </a:t>
            </a:r>
            <a:r>
              <a:rPr lang="en-US" sz="1440" dirty="0">
                <a:solidFill>
                  <a:schemeClr val="tx1">
                    <a:lumMod val="95000"/>
                    <a:lumOff val="5000"/>
                  </a:schemeClr>
                </a:solidFill>
                <a:latin typeface="Helvetica" charset="0"/>
                <a:ea typeface="Helvetica" charset="0"/>
                <a:cs typeface="Helvetica" charset="0"/>
              </a:rPr>
              <a:t>&gt; 500 MeV, for various parts of HyCal</a:t>
            </a:r>
          </a:p>
          <a:p>
            <a:pPr marL="578129" lvl="1" indent="-257175">
              <a:buFont typeface="Arial" charset="0"/>
              <a:buChar char="•"/>
            </a:pPr>
            <a:r>
              <a:rPr lang="en-US" sz="1440" dirty="0">
                <a:latin typeface="Helvetica" charset="0"/>
                <a:ea typeface="Helvetica" charset="0"/>
                <a:cs typeface="Helvetica" charset="0"/>
              </a:rPr>
              <a:t>Energy resolution </a:t>
            </a:r>
            <a:r>
              <a:rPr lang="en-US" sz="1440" dirty="0">
                <a:solidFill>
                  <a:srgbClr val="FF0000"/>
                </a:solidFill>
                <a:latin typeface="Helvetica" charset="0"/>
                <a:ea typeface="Helvetica" charset="0"/>
                <a:cs typeface="Helvetica" charset="0"/>
              </a:rPr>
              <a:t>~</a:t>
            </a:r>
            <a:r>
              <a:rPr lang="en-US" sz="1440" dirty="0" smtClean="0">
                <a:solidFill>
                  <a:srgbClr val="FF0000"/>
                </a:solidFill>
                <a:latin typeface="Helvetica" charset="0"/>
                <a:ea typeface="Helvetica" charset="0"/>
                <a:cs typeface="Helvetica" charset="0"/>
              </a:rPr>
              <a:t>2.5% </a:t>
            </a:r>
            <a:r>
              <a:rPr lang="en-US" sz="1440" dirty="0">
                <a:latin typeface="Helvetica" charset="0"/>
                <a:ea typeface="Helvetica" charset="0"/>
                <a:cs typeface="Helvetica" charset="0"/>
              </a:rPr>
              <a:t>for PWO</a:t>
            </a:r>
            <a:r>
              <a:rPr lang="en-US" sz="1440" baseline="-25000" dirty="0">
                <a:latin typeface="Helvetica" charset="0"/>
                <a:ea typeface="Helvetica" charset="0"/>
                <a:cs typeface="Helvetica" charset="0"/>
              </a:rPr>
              <a:t>4</a:t>
            </a:r>
            <a:r>
              <a:rPr lang="en-US" sz="1440" dirty="0">
                <a:latin typeface="Helvetica" charset="0"/>
                <a:ea typeface="Helvetica" charset="0"/>
                <a:cs typeface="Helvetica" charset="0"/>
              </a:rPr>
              <a:t> part, lead glass part </a:t>
            </a:r>
            <a:r>
              <a:rPr lang="en-US" sz="1440" dirty="0" smtClean="0">
                <a:latin typeface="Helvetica" charset="0"/>
                <a:ea typeface="Helvetica" charset="0"/>
                <a:cs typeface="Helvetica" charset="0"/>
              </a:rPr>
              <a:t>about </a:t>
            </a:r>
            <a:r>
              <a:rPr lang="en-US" sz="1440" dirty="0">
                <a:latin typeface="Helvetica" charset="0"/>
                <a:ea typeface="Helvetica" charset="0"/>
                <a:cs typeface="Helvetica" charset="0"/>
              </a:rPr>
              <a:t>2.5 time worse</a:t>
            </a:r>
            <a:endParaRPr lang="en-US" sz="1440" baseline="-25000" dirty="0">
              <a:solidFill>
                <a:schemeClr val="tx1">
                  <a:lumMod val="95000"/>
                  <a:lumOff val="5000"/>
                </a:schemeClr>
              </a:solidFill>
              <a:latin typeface="Helvetica" charset="0"/>
              <a:ea typeface="Helvetica" charset="0"/>
              <a:cs typeface="Helvetica"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292" y="2241281"/>
            <a:ext cx="4363573" cy="3963052"/>
          </a:xfrm>
          <a:prstGeom prst="rect">
            <a:avLst/>
          </a:prstGeom>
          <a:effectLst>
            <a:outerShdw blurRad="50800" dist="76200" dir="5400000" algn="t" rotWithShape="0">
              <a:prstClr val="black">
                <a:alpha val="40000"/>
              </a:prstClr>
            </a:outerShdw>
          </a:effectLst>
        </p:spPr>
      </p:pic>
      <p:sp>
        <p:nvSpPr>
          <p:cNvPr id="3" name="TextBox 2"/>
          <p:cNvSpPr txBox="1"/>
          <p:nvPr/>
        </p:nvSpPr>
        <p:spPr>
          <a:xfrm>
            <a:off x="0" y="6463497"/>
            <a:ext cx="2489812" cy="276999"/>
          </a:xfrm>
          <a:prstGeom prst="rect">
            <a:avLst/>
          </a:prstGeom>
          <a:noFill/>
        </p:spPr>
        <p:txBody>
          <a:bodyPr wrap="square" rtlCol="0">
            <a:spAutoFit/>
          </a:bodyPr>
          <a:lstStyle/>
          <a:p>
            <a:r>
              <a:rPr lang="en-US" sz="1200" dirty="0">
                <a:latin typeface="Helvetica" charset="0"/>
                <a:ea typeface="Helvetica" charset="0"/>
                <a:cs typeface="Helvetica" charset="0"/>
              </a:rPr>
              <a:t>Plots courtesy of M. </a:t>
            </a:r>
            <a:r>
              <a:rPr lang="en-US" sz="1200" dirty="0" err="1">
                <a:latin typeface="Helvetica" charset="0"/>
                <a:ea typeface="Helvetica" charset="0"/>
                <a:cs typeface="Helvetica" charset="0"/>
              </a:rPr>
              <a:t>Levillain</a:t>
            </a:r>
            <a:endParaRPr lang="en-US" sz="1200" dirty="0">
              <a:latin typeface="Helvetica" charset="0"/>
              <a:ea typeface="Helvetica" charset="0"/>
              <a:cs typeface="Helvetica" charset="0"/>
            </a:endParaRPr>
          </a:p>
        </p:txBody>
      </p:sp>
    </p:spTree>
    <p:extLst>
      <p:ext uri="{BB962C8B-B14F-4D97-AF65-F5344CB8AC3E}">
        <p14:creationId xmlns:p14="http://schemas.microsoft.com/office/powerpoint/2010/main" val="18137589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45236" y="13716"/>
            <a:ext cx="7653528" cy="922592"/>
          </a:xfrm>
        </p:spPr>
        <p:txBody>
          <a:bodyPr>
            <a:normAutofit/>
          </a:bodyPr>
          <a:lstStyle/>
          <a:p>
            <a:pPr algn="ctr"/>
            <a:r>
              <a:rPr lang="en-US" sz="2880" dirty="0">
                <a:solidFill>
                  <a:srgbClr val="7030A0"/>
                </a:solidFill>
                <a:latin typeface="Helvetica" charset="0"/>
                <a:ea typeface="Helvetica" charset="0"/>
                <a:cs typeface="Helvetica" charset="0"/>
              </a:rPr>
              <a:t>Performance of GEM Detectors</a:t>
            </a:r>
            <a:endParaRPr lang="en-US" sz="2880" dirty="0"/>
          </a:p>
        </p:txBody>
      </p:sp>
      <p:sp>
        <p:nvSpPr>
          <p:cNvPr id="3" name="Content Placeholder 2"/>
          <p:cNvSpPr>
            <a:spLocks noGrp="1"/>
          </p:cNvSpPr>
          <p:nvPr>
            <p:ph idx="1"/>
          </p:nvPr>
        </p:nvSpPr>
        <p:spPr>
          <a:xfrm>
            <a:off x="1022985" y="826581"/>
            <a:ext cx="7098030" cy="1243009"/>
          </a:xfrm>
        </p:spPr>
        <p:txBody>
          <a:bodyPr>
            <a:normAutofit/>
          </a:bodyPr>
          <a:lstStyle/>
          <a:p>
            <a:r>
              <a:rPr lang="en-US" sz="1620" dirty="0">
                <a:latin typeface="Helvetica" charset="0"/>
                <a:ea typeface="Helvetica" charset="0"/>
                <a:cs typeface="Helvetica" charset="0"/>
              </a:rPr>
              <a:t>GEM detection efficiency measured in both photon beam calibration (</a:t>
            </a:r>
            <a:r>
              <a:rPr lang="en-US" sz="1620" dirty="0">
                <a:solidFill>
                  <a:srgbClr val="FF0000"/>
                </a:solidFill>
                <a:latin typeface="Helvetica" charset="0"/>
                <a:ea typeface="Helvetica" charset="0"/>
                <a:cs typeface="Helvetica" charset="0"/>
              </a:rPr>
              <a:t>pair production</a:t>
            </a:r>
            <a:r>
              <a:rPr lang="en-US" sz="1620" dirty="0">
                <a:latin typeface="Helvetica" charset="0"/>
                <a:ea typeface="Helvetica" charset="0"/>
                <a:cs typeface="Helvetica" charset="0"/>
              </a:rPr>
              <a:t>) and production runs (</a:t>
            </a:r>
            <a:r>
              <a:rPr lang="en-US" sz="1620" i="1" dirty="0">
                <a:solidFill>
                  <a:srgbClr val="FF0000"/>
                </a:solidFill>
                <a:latin typeface="Helvetica" charset="0"/>
                <a:ea typeface="Helvetica" charset="0"/>
                <a:cs typeface="Helvetica" charset="0"/>
              </a:rPr>
              <a:t>ep</a:t>
            </a:r>
            <a:r>
              <a:rPr lang="en-US" sz="1620" dirty="0">
                <a:solidFill>
                  <a:srgbClr val="FF0000"/>
                </a:solidFill>
                <a:latin typeface="Helvetica" charset="0"/>
                <a:ea typeface="Helvetica" charset="0"/>
                <a:cs typeface="Helvetica" charset="0"/>
              </a:rPr>
              <a:t> and </a:t>
            </a:r>
            <a:r>
              <a:rPr lang="en-US" sz="1620" i="1" dirty="0" err="1">
                <a:solidFill>
                  <a:srgbClr val="FF0000"/>
                </a:solidFill>
                <a:latin typeface="Helvetica" charset="0"/>
                <a:ea typeface="Helvetica" charset="0"/>
                <a:cs typeface="Helvetica" charset="0"/>
              </a:rPr>
              <a:t>ee</a:t>
            </a:r>
            <a:r>
              <a:rPr lang="en-US" sz="1620" dirty="0">
                <a:latin typeface="Helvetica" charset="0"/>
                <a:ea typeface="Helvetica" charset="0"/>
                <a:cs typeface="Helvetica" charset="0"/>
              </a:rPr>
              <a:t>)</a:t>
            </a:r>
          </a:p>
          <a:p>
            <a:r>
              <a:rPr lang="en-US" sz="1620" dirty="0">
                <a:latin typeface="Helvetica" charset="0"/>
                <a:ea typeface="Helvetica" charset="0"/>
                <a:cs typeface="Helvetica" charset="0"/>
              </a:rPr>
              <a:t>Using overlap region of GEMs to measure position resolution </a:t>
            </a:r>
            <a:r>
              <a:rPr lang="en-US" sz="1620" dirty="0" smtClean="0">
                <a:latin typeface="Helvetica" charset="0"/>
                <a:ea typeface="Helvetica" charset="0"/>
                <a:cs typeface="Helvetica" charset="0"/>
              </a:rPr>
              <a:t>(72 </a:t>
            </a:r>
            <a:r>
              <a:rPr lang="en-US" sz="1620" i="1" dirty="0" smtClean="0">
                <a:latin typeface="Helvetica" charset="0"/>
                <a:ea typeface="Helvetica" charset="0"/>
                <a:cs typeface="Helvetica" charset="0"/>
              </a:rPr>
              <a:t>𝛍</a:t>
            </a:r>
            <a:r>
              <a:rPr lang="en-US" sz="1620" dirty="0">
                <a:latin typeface="Helvetica" charset="0"/>
                <a:ea typeface="Helvetica" charset="0"/>
                <a:cs typeface="Helvetica" charset="0"/>
              </a:rPr>
              <a:t>m)</a:t>
            </a:r>
          </a:p>
        </p:txBody>
      </p:sp>
      <p:sp>
        <p:nvSpPr>
          <p:cNvPr id="4" name="Slide Number Placeholder 3"/>
          <p:cNvSpPr>
            <a:spLocks noGrp="1"/>
          </p:cNvSpPr>
          <p:nvPr>
            <p:ph type="sldNum" sz="quarter" idx="12"/>
          </p:nvPr>
        </p:nvSpPr>
        <p:spPr>
          <a:xfrm>
            <a:off x="7086600" y="6485916"/>
            <a:ext cx="2057400" cy="365125"/>
          </a:xfrm>
        </p:spPr>
        <p:txBody>
          <a:bodyPr/>
          <a:lstStyle/>
          <a:p>
            <a:fld id="{FD487EA6-E2C0-5442-91AA-EB280AD76216}" type="slidenum">
              <a:rPr lang="en-US" sz="1200" smtClean="0">
                <a:latin typeface="Helvetica" charset="0"/>
                <a:ea typeface="Helvetica" charset="0"/>
                <a:cs typeface="Helvetica" charset="0"/>
              </a:rPr>
              <a:t>28</a:t>
            </a:fld>
            <a:endParaRPr lang="en-US" sz="1200" dirty="0">
              <a:latin typeface="Helvetica" charset="0"/>
              <a:ea typeface="Helvetica" charset="0"/>
              <a:cs typeface="Helvetica" charset="0"/>
            </a:endParaRPr>
          </a:p>
        </p:txBody>
      </p:sp>
      <p:grpSp>
        <p:nvGrpSpPr>
          <p:cNvPr id="13" name="Group 12"/>
          <p:cNvGrpSpPr/>
          <p:nvPr/>
        </p:nvGrpSpPr>
        <p:grpSpPr>
          <a:xfrm>
            <a:off x="62001" y="2007352"/>
            <a:ext cx="4824087" cy="4397437"/>
            <a:chOff x="4335863" y="1552516"/>
            <a:chExt cx="4683302" cy="3229066"/>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863" y="1626342"/>
              <a:ext cx="4683302" cy="3155240"/>
            </a:xfrm>
            <a:prstGeom prst="rect">
              <a:avLst/>
            </a:prstGeom>
            <a:effectLst>
              <a:outerShdw blurRad="50800" dist="76200" dir="5400000" algn="t" rotWithShape="0">
                <a:prstClr val="black">
                  <a:alpha val="40000"/>
                </a:prstClr>
              </a:outerShdw>
            </a:effectLst>
          </p:spPr>
        </p:pic>
        <p:sp>
          <p:nvSpPr>
            <p:cNvPr id="6" name="TextBox 5"/>
            <p:cNvSpPr txBox="1"/>
            <p:nvPr/>
          </p:nvSpPr>
          <p:spPr>
            <a:xfrm>
              <a:off x="4826972" y="1552516"/>
              <a:ext cx="3294043" cy="226003"/>
            </a:xfrm>
            <a:prstGeom prst="rect">
              <a:avLst/>
            </a:prstGeom>
            <a:noFill/>
          </p:spPr>
          <p:txBody>
            <a:bodyPr wrap="square" rtlCol="0">
              <a:spAutoFit/>
            </a:bodyPr>
            <a:lstStyle/>
            <a:p>
              <a:pPr algn="ctr"/>
              <a:r>
                <a:rPr lang="en-US" sz="1400" dirty="0" smtClean="0">
                  <a:latin typeface="Helvetica" charset="0"/>
                  <a:ea typeface="Helvetica" charset="0"/>
                  <a:cs typeface="Helvetica" charset="0"/>
                </a:rPr>
                <a:t>GEM Efficiency in Active Area</a:t>
              </a:r>
              <a:endParaRPr lang="en-US" sz="1400" dirty="0">
                <a:latin typeface="Helvetica" charset="0"/>
                <a:ea typeface="Helvetica" charset="0"/>
                <a:cs typeface="Helvetica" charset="0"/>
              </a:endParaRPr>
            </a:p>
          </p:txBody>
        </p:sp>
      </p:grpSp>
      <p:sp>
        <p:nvSpPr>
          <p:cNvPr id="2" name="TextBox 1"/>
          <p:cNvSpPr txBox="1"/>
          <p:nvPr/>
        </p:nvSpPr>
        <p:spPr>
          <a:xfrm>
            <a:off x="150138" y="6485917"/>
            <a:ext cx="2440663" cy="276999"/>
          </a:xfrm>
          <a:prstGeom prst="rect">
            <a:avLst/>
          </a:prstGeom>
          <a:noFill/>
        </p:spPr>
        <p:txBody>
          <a:bodyPr wrap="square" rtlCol="0">
            <a:spAutoFit/>
          </a:bodyPr>
          <a:lstStyle/>
          <a:p>
            <a:r>
              <a:rPr lang="en-US" sz="1200" dirty="0">
                <a:latin typeface="Helvetica" charset="0"/>
                <a:ea typeface="Helvetica" charset="0"/>
                <a:cs typeface="Helvetica" charset="0"/>
              </a:rPr>
              <a:t>Plots courtesy of X. Bai</a:t>
            </a:r>
          </a:p>
        </p:txBody>
      </p:sp>
      <p:grpSp>
        <p:nvGrpSpPr>
          <p:cNvPr id="16" name="Group 15"/>
          <p:cNvGrpSpPr/>
          <p:nvPr/>
        </p:nvGrpSpPr>
        <p:grpSpPr>
          <a:xfrm>
            <a:off x="5077527" y="1984392"/>
            <a:ext cx="3952045" cy="4391019"/>
            <a:chOff x="150137" y="1738927"/>
            <a:chExt cx="3952045" cy="3293264"/>
          </a:xfrm>
        </p:grpSpPr>
        <p:grpSp>
          <p:nvGrpSpPr>
            <p:cNvPr id="15" name="Group 14"/>
            <p:cNvGrpSpPr/>
            <p:nvPr/>
          </p:nvGrpSpPr>
          <p:grpSpPr>
            <a:xfrm>
              <a:off x="150137" y="1770185"/>
              <a:ext cx="3952045" cy="3262006"/>
              <a:chOff x="150137" y="1770185"/>
              <a:chExt cx="3952045" cy="326200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37" y="1770185"/>
                <a:ext cx="3952045" cy="3262006"/>
              </a:xfrm>
              <a:prstGeom prst="rect">
                <a:avLst/>
              </a:prstGeom>
              <a:effectLst>
                <a:outerShdw blurRad="50800" dist="63500" dir="5400000" algn="t" rotWithShape="0">
                  <a:prstClr val="black">
                    <a:alpha val="40000"/>
                  </a:prstClr>
                </a:outerShdw>
              </a:effectLst>
            </p:spPr>
          </p:pic>
          <p:sp>
            <p:nvSpPr>
              <p:cNvPr id="14" name="Rectangle 13"/>
              <p:cNvSpPr/>
              <p:nvPr/>
            </p:nvSpPr>
            <p:spPr>
              <a:xfrm>
                <a:off x="1520328" y="1770185"/>
                <a:ext cx="1070472" cy="245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955390" y="1738927"/>
              <a:ext cx="2341538" cy="276999"/>
            </a:xfrm>
            <a:prstGeom prst="rect">
              <a:avLst/>
            </a:prstGeom>
            <a:noFill/>
          </p:spPr>
          <p:txBody>
            <a:bodyPr wrap="square" rtlCol="0">
              <a:spAutoFit/>
            </a:bodyPr>
            <a:lstStyle/>
            <a:p>
              <a:pPr algn="ctr"/>
              <a:r>
                <a:rPr lang="en-US" dirty="0" smtClean="0">
                  <a:latin typeface="Helvetica" charset="0"/>
                  <a:ea typeface="Helvetica" charset="0"/>
                  <a:cs typeface="Helvetica" charset="0"/>
                </a:rPr>
                <a:t>Position Resolution</a:t>
              </a:r>
              <a:endParaRPr lang="en-US" dirty="0">
                <a:latin typeface="Helvetica" charset="0"/>
                <a:ea typeface="Helvetica" charset="0"/>
                <a:cs typeface="Helvetica" charset="0"/>
              </a:endParaRPr>
            </a:p>
          </p:txBody>
        </p:sp>
      </p:grpSp>
    </p:spTree>
    <p:extLst>
      <p:ext uri="{BB962C8B-B14F-4D97-AF65-F5344CB8AC3E}">
        <p14:creationId xmlns:p14="http://schemas.microsoft.com/office/powerpoint/2010/main" val="32490967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6D09A9-3490-DF48-B74E-80C0D2B46C05}" type="slidenum">
              <a:rPr lang="en-US" smtClean="0"/>
              <a:pPr/>
              <a:t>29</a:t>
            </a:fld>
            <a:endParaRPr lang="en-US"/>
          </a:p>
        </p:txBody>
      </p:sp>
      <p:pic>
        <p:nvPicPr>
          <p:cNvPr id="5" name="Picture 4" descr="ep_yield-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95500" y="0"/>
            <a:ext cx="4946952" cy="6858000"/>
          </a:xfrm>
          <a:prstGeom prst="rect">
            <a:avLst/>
          </a:prstGeom>
        </p:spPr>
      </p:pic>
      <p:sp>
        <p:nvSpPr>
          <p:cNvPr id="6" name="Rectangle 5"/>
          <p:cNvSpPr/>
          <p:nvPr/>
        </p:nvSpPr>
        <p:spPr>
          <a:xfrm>
            <a:off x="1139976" y="390569"/>
            <a:ext cx="3160992" cy="461665"/>
          </a:xfrm>
          <a:prstGeom prst="rect">
            <a:avLst/>
          </a:prstGeom>
        </p:spPr>
        <p:txBody>
          <a:bodyPr wrap="none">
            <a:spAutoFit/>
          </a:bodyPr>
          <a:lstStyle/>
          <a:p>
            <a:r>
              <a:rPr lang="en-US" sz="2400" b="1" dirty="0" smtClean="0">
                <a:solidFill>
                  <a:srgbClr val="7030A0"/>
                </a:solidFill>
                <a:latin typeface="Helvetica" charset="0"/>
                <a:ea typeface="Helvetica" charset="0"/>
                <a:cs typeface="Helvetica" charset="0"/>
              </a:rPr>
              <a:t>Preliminary Results:</a:t>
            </a:r>
            <a:endParaRPr lang="en-US" sz="2400" b="1" dirty="0"/>
          </a:p>
        </p:txBody>
      </p:sp>
    </p:spTree>
    <p:extLst>
      <p:ext uri="{BB962C8B-B14F-4D97-AF65-F5344CB8AC3E}">
        <p14:creationId xmlns:p14="http://schemas.microsoft.com/office/powerpoint/2010/main" val="4447824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54187" y="1613650"/>
            <a:ext cx="165553" cy="359771"/>
          </a:xfrm>
          <a:prstGeom prst="rect">
            <a:avLst/>
          </a:prstGeom>
          <a:noFill/>
        </p:spPr>
        <p:txBody>
          <a:bodyPr wrap="none" lIns="81976" tIns="40986" rIns="81976" bIns="40986" rtlCol="0">
            <a:spAutoFit/>
          </a:bodyPr>
          <a:lstStyle/>
          <a:p>
            <a:endParaRPr lang="en-US" dirty="0"/>
          </a:p>
        </p:txBody>
      </p:sp>
      <p:pic>
        <p:nvPicPr>
          <p:cNvPr id="54" name="Picture 53" descr="Screen shot 2010-10-27 at 10.18.21 PM.png"/>
          <p:cNvPicPr>
            <a:picLocks noChangeAspect="1"/>
          </p:cNvPicPr>
          <p:nvPr/>
        </p:nvPicPr>
        <p:blipFill>
          <a:blip r:embed="rId2"/>
          <a:stretch>
            <a:fillRect/>
          </a:stretch>
        </p:blipFill>
        <p:spPr>
          <a:xfrm>
            <a:off x="3894476" y="2806681"/>
            <a:ext cx="1216509" cy="1219200"/>
          </a:xfrm>
          <a:prstGeom prst="rect">
            <a:avLst/>
          </a:prstGeom>
        </p:spPr>
      </p:pic>
      <p:grpSp>
        <p:nvGrpSpPr>
          <p:cNvPr id="2" name="Group 1"/>
          <p:cNvGrpSpPr/>
          <p:nvPr/>
        </p:nvGrpSpPr>
        <p:grpSpPr>
          <a:xfrm>
            <a:off x="45246" y="831862"/>
            <a:ext cx="8965297" cy="3172115"/>
            <a:chOff x="45246" y="831862"/>
            <a:chExt cx="8965297" cy="3172115"/>
          </a:xfrm>
        </p:grpSpPr>
        <p:grpSp>
          <p:nvGrpSpPr>
            <p:cNvPr id="53" name="Group 52"/>
            <p:cNvGrpSpPr/>
            <p:nvPr/>
          </p:nvGrpSpPr>
          <p:grpSpPr>
            <a:xfrm>
              <a:off x="4557956" y="853470"/>
              <a:ext cx="4452587" cy="2563658"/>
              <a:chOff x="4502728" y="941295"/>
              <a:chExt cx="4452587" cy="2563658"/>
            </a:xfrm>
          </p:grpSpPr>
          <p:grpSp>
            <p:nvGrpSpPr>
              <p:cNvPr id="25" name="Group 24"/>
              <p:cNvGrpSpPr/>
              <p:nvPr/>
            </p:nvGrpSpPr>
            <p:grpSpPr>
              <a:xfrm>
                <a:off x="4502728" y="941295"/>
                <a:ext cx="4452587" cy="2204103"/>
                <a:chOff x="4953000" y="1066800"/>
                <a:chExt cx="4897845" cy="2497983"/>
              </a:xfrm>
            </p:grpSpPr>
            <p:sp>
              <p:nvSpPr>
                <p:cNvPr id="19" name="TextBox 18"/>
                <p:cNvSpPr txBox="1"/>
                <p:nvPr/>
              </p:nvSpPr>
              <p:spPr>
                <a:xfrm>
                  <a:off x="5622078" y="1066800"/>
                  <a:ext cx="3020381" cy="418576"/>
                </a:xfrm>
                <a:prstGeom prst="rect">
                  <a:avLst/>
                </a:prstGeom>
                <a:noFill/>
              </p:spPr>
              <p:txBody>
                <a:bodyPr wrap="none" rtlCol="0">
                  <a:spAutoFit/>
                </a:bodyPr>
                <a:lstStyle/>
                <a:p>
                  <a:r>
                    <a:rPr lang="en-US" dirty="0" smtClean="0">
                      <a:solidFill>
                        <a:srgbClr val="006600"/>
                      </a:solidFill>
                      <a:latin typeface="+mj-lt"/>
                    </a:rPr>
                    <a:t>1960:  Elastic e-p scattering</a:t>
                  </a:r>
                  <a:endParaRPr lang="en-US" dirty="0">
                    <a:solidFill>
                      <a:srgbClr val="006600"/>
                    </a:solidFill>
                    <a:latin typeface="+mj-lt"/>
                  </a:endParaRPr>
                </a:p>
              </p:txBody>
            </p:sp>
            <p:pic>
              <p:nvPicPr>
                <p:cNvPr id="20" name="Picture 19" descr="nobel-priz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00200"/>
                  <a:ext cx="1799539" cy="1371600"/>
                </a:xfrm>
                <a:prstGeom prst="rect">
                  <a:avLst/>
                </a:prstGeom>
              </p:spPr>
            </p:pic>
            <p:pic>
              <p:nvPicPr>
                <p:cNvPr id="21" name="Picture 20"/>
                <p:cNvPicPr>
                  <a:picLocks noChangeAspect="1"/>
                </p:cNvPicPr>
                <p:nvPr/>
              </p:nvPicPr>
              <p:blipFill>
                <a:blip r:embed="rId4"/>
                <a:stretch>
                  <a:fillRect/>
                </a:stretch>
              </p:blipFill>
              <p:spPr>
                <a:xfrm>
                  <a:off x="6781800" y="1524000"/>
                  <a:ext cx="1023697" cy="1447800"/>
                </a:xfrm>
                <a:prstGeom prst="rect">
                  <a:avLst/>
                </a:prstGeom>
              </p:spPr>
            </p:pic>
            <p:sp>
              <p:nvSpPr>
                <p:cNvPr id="22" name="TextBox 21"/>
                <p:cNvSpPr txBox="1"/>
                <p:nvPr/>
              </p:nvSpPr>
              <p:spPr>
                <a:xfrm>
                  <a:off x="8076982" y="1600200"/>
                  <a:ext cx="1773863" cy="732508"/>
                </a:xfrm>
                <a:prstGeom prst="rect">
                  <a:avLst/>
                </a:prstGeom>
                <a:noFill/>
              </p:spPr>
              <p:txBody>
                <a:bodyPr wrap="none" rtlCol="0">
                  <a:spAutoFit/>
                </a:bodyPr>
                <a:lstStyle/>
                <a:p>
                  <a:pPr algn="ctr"/>
                  <a:r>
                    <a:rPr lang="en-US" dirty="0" smtClean="0">
                      <a:solidFill>
                        <a:srgbClr val="0000FF"/>
                      </a:solidFill>
                      <a:latin typeface="+mj-lt"/>
                    </a:rPr>
                    <a:t>Nobel Prize </a:t>
                  </a:r>
                </a:p>
                <a:p>
                  <a:pPr algn="ctr"/>
                  <a:r>
                    <a:rPr lang="en-US" dirty="0" smtClean="0">
                      <a:solidFill>
                        <a:srgbClr val="0000FF"/>
                      </a:solidFill>
                      <a:latin typeface="+mj-lt"/>
                    </a:rPr>
                    <a:t>In Physics 1961</a:t>
                  </a:r>
                  <a:endParaRPr lang="en-US" dirty="0">
                    <a:solidFill>
                      <a:srgbClr val="0000FF"/>
                    </a:solidFill>
                    <a:latin typeface="+mj-lt"/>
                  </a:endParaRPr>
                </a:p>
              </p:txBody>
            </p:sp>
            <p:sp>
              <p:nvSpPr>
                <p:cNvPr id="23" name="Rectangle 22"/>
                <p:cNvSpPr/>
                <p:nvPr/>
              </p:nvSpPr>
              <p:spPr>
                <a:xfrm>
                  <a:off x="8000999" y="2438399"/>
                  <a:ext cx="1698413" cy="348814"/>
                </a:xfrm>
                <a:prstGeom prst="rect">
                  <a:avLst/>
                </a:prstGeom>
              </p:spPr>
              <p:txBody>
                <a:bodyPr wrap="none">
                  <a:spAutoFit/>
                </a:bodyPr>
                <a:lstStyle/>
                <a:p>
                  <a:r>
                    <a:rPr lang="en-US" sz="1400" b="1" dirty="0">
                      <a:solidFill>
                        <a:srgbClr val="0000FF"/>
                      </a:solidFill>
                    </a:rPr>
                    <a:t>Robert Hofstadter</a:t>
                  </a:r>
                  <a:endParaRPr lang="en-US" sz="1400" dirty="0">
                    <a:solidFill>
                      <a:srgbClr val="0000FF"/>
                    </a:solidFill>
                  </a:endParaRPr>
                </a:p>
              </p:txBody>
            </p:sp>
            <p:sp>
              <p:nvSpPr>
                <p:cNvPr id="24" name="Rectangle 23"/>
                <p:cNvSpPr/>
                <p:nvPr/>
              </p:nvSpPr>
              <p:spPr>
                <a:xfrm>
                  <a:off x="5583645" y="2971800"/>
                  <a:ext cx="4267200" cy="592983"/>
                </a:xfrm>
                <a:prstGeom prst="rect">
                  <a:avLst/>
                </a:prstGeom>
              </p:spPr>
              <p:txBody>
                <a:bodyPr wrap="square">
                  <a:spAutoFit/>
                </a:bodyPr>
                <a:lstStyle/>
                <a:p>
                  <a:r>
                    <a:rPr lang="en-US" sz="1400" i="1" dirty="0">
                      <a:latin typeface="+mj-lt"/>
                    </a:rPr>
                    <a:t>"for … and for his thereby achieved discoveries concerning the structure of the nucleons"</a:t>
                  </a:r>
                </a:p>
              </p:txBody>
            </p:sp>
          </p:grpSp>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5454" y="3293606"/>
                <a:ext cx="3559530" cy="211347"/>
              </a:xfrm>
              <a:prstGeom prst="rect">
                <a:avLst/>
              </a:prstGeom>
            </p:spPr>
          </p:pic>
        </p:grpSp>
        <p:grpSp>
          <p:nvGrpSpPr>
            <p:cNvPr id="57" name="Group 56"/>
            <p:cNvGrpSpPr/>
            <p:nvPr/>
          </p:nvGrpSpPr>
          <p:grpSpPr>
            <a:xfrm>
              <a:off x="45246" y="831862"/>
              <a:ext cx="5057103" cy="3172115"/>
              <a:chOff x="0" y="941294"/>
              <a:chExt cx="5057103" cy="3172115"/>
            </a:xfrm>
          </p:grpSpPr>
          <p:grpSp>
            <p:nvGrpSpPr>
              <p:cNvPr id="10" name="Group 9"/>
              <p:cNvGrpSpPr/>
              <p:nvPr/>
            </p:nvGrpSpPr>
            <p:grpSpPr>
              <a:xfrm>
                <a:off x="0" y="941294"/>
                <a:ext cx="4383314" cy="2585265"/>
                <a:chOff x="0" y="941294"/>
                <a:chExt cx="4383314" cy="2585265"/>
              </a:xfrm>
            </p:grpSpPr>
            <p:grpSp>
              <p:nvGrpSpPr>
                <p:cNvPr id="18" name="Group 17"/>
                <p:cNvGrpSpPr/>
                <p:nvPr/>
              </p:nvGrpSpPr>
              <p:grpSpPr>
                <a:xfrm>
                  <a:off x="0" y="941294"/>
                  <a:ext cx="4383314" cy="2389372"/>
                  <a:chOff x="0" y="1066800"/>
                  <a:chExt cx="4821645" cy="2707956"/>
                </a:xfrm>
              </p:grpSpPr>
              <p:pic>
                <p:nvPicPr>
                  <p:cNvPr id="11" name="Picture 10" descr="nobel-priz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1799539" cy="1371600"/>
                  </a:xfrm>
                  <a:prstGeom prst="rect">
                    <a:avLst/>
                  </a:prstGeom>
                </p:spPr>
              </p:pic>
              <p:pic>
                <p:nvPicPr>
                  <p:cNvPr id="12" name="Picture 11"/>
                  <p:cNvPicPr>
                    <a:picLocks noChangeAspect="1"/>
                  </p:cNvPicPr>
                  <p:nvPr/>
                </p:nvPicPr>
                <p:blipFill>
                  <a:blip r:embed="rId6"/>
                  <a:stretch>
                    <a:fillRect/>
                  </a:stretch>
                </p:blipFill>
                <p:spPr>
                  <a:xfrm>
                    <a:off x="1828801" y="1524000"/>
                    <a:ext cx="1033232" cy="1447800"/>
                  </a:xfrm>
                  <a:prstGeom prst="rect">
                    <a:avLst/>
                  </a:prstGeom>
                </p:spPr>
              </p:pic>
              <p:sp>
                <p:nvSpPr>
                  <p:cNvPr id="14" name="Rectangle 13"/>
                  <p:cNvSpPr/>
                  <p:nvPr/>
                </p:nvSpPr>
                <p:spPr>
                  <a:xfrm>
                    <a:off x="3352800" y="2438400"/>
                    <a:ext cx="1054518" cy="348814"/>
                  </a:xfrm>
                  <a:prstGeom prst="rect">
                    <a:avLst/>
                  </a:prstGeom>
                </p:spPr>
                <p:txBody>
                  <a:bodyPr wrap="none">
                    <a:spAutoFit/>
                  </a:bodyPr>
                  <a:lstStyle/>
                  <a:p>
                    <a:r>
                      <a:rPr lang="en-US" sz="1400" b="1" dirty="0">
                        <a:solidFill>
                          <a:srgbClr val="0000FF"/>
                        </a:solidFill>
                      </a:rPr>
                      <a:t>Otto Stern</a:t>
                    </a:r>
                    <a:endParaRPr lang="en-US" sz="1400" dirty="0">
                      <a:solidFill>
                        <a:srgbClr val="0000FF"/>
                      </a:solidFill>
                    </a:endParaRPr>
                  </a:p>
                </p:txBody>
              </p:sp>
              <p:sp>
                <p:nvSpPr>
                  <p:cNvPr id="15" name="TextBox 14"/>
                  <p:cNvSpPr txBox="1"/>
                  <p:nvPr/>
                </p:nvSpPr>
                <p:spPr>
                  <a:xfrm>
                    <a:off x="3047782" y="1600200"/>
                    <a:ext cx="1773863" cy="732509"/>
                  </a:xfrm>
                  <a:prstGeom prst="rect">
                    <a:avLst/>
                  </a:prstGeom>
                  <a:noFill/>
                </p:spPr>
                <p:txBody>
                  <a:bodyPr wrap="none" rtlCol="0">
                    <a:spAutoFit/>
                  </a:bodyPr>
                  <a:lstStyle/>
                  <a:p>
                    <a:pPr algn="ctr"/>
                    <a:r>
                      <a:rPr lang="en-US" dirty="0" smtClean="0">
                        <a:solidFill>
                          <a:srgbClr val="0000FF"/>
                        </a:solidFill>
                        <a:latin typeface="+mj-lt"/>
                      </a:rPr>
                      <a:t>Nobel Prize </a:t>
                    </a:r>
                  </a:p>
                  <a:p>
                    <a:pPr algn="ctr"/>
                    <a:r>
                      <a:rPr lang="en-US" dirty="0" smtClean="0">
                        <a:solidFill>
                          <a:srgbClr val="0000FF"/>
                        </a:solidFill>
                        <a:latin typeface="+mj-lt"/>
                      </a:rPr>
                      <a:t>In Physics 1943</a:t>
                    </a:r>
                    <a:endParaRPr lang="en-US" dirty="0">
                      <a:solidFill>
                        <a:srgbClr val="0000FF"/>
                      </a:solidFill>
                      <a:latin typeface="+mj-lt"/>
                    </a:endParaRPr>
                  </a:p>
                </p:txBody>
              </p:sp>
              <p:sp>
                <p:nvSpPr>
                  <p:cNvPr id="16" name="Rectangle 15"/>
                  <p:cNvSpPr/>
                  <p:nvPr/>
                </p:nvSpPr>
                <p:spPr>
                  <a:xfrm>
                    <a:off x="39352" y="3181773"/>
                    <a:ext cx="4343400" cy="592983"/>
                  </a:xfrm>
                  <a:prstGeom prst="rect">
                    <a:avLst/>
                  </a:prstGeom>
                </p:spPr>
                <p:txBody>
                  <a:bodyPr wrap="square">
                    <a:spAutoFit/>
                  </a:bodyPr>
                  <a:lstStyle/>
                  <a:p>
                    <a:r>
                      <a:rPr lang="en-US" sz="1400" i="1" dirty="0">
                        <a:latin typeface="+mj-lt"/>
                      </a:rPr>
                      <a:t>"for … and for his discovery of the magnetic moment of the proton"</a:t>
                    </a:r>
                    <a:r>
                      <a:rPr lang="en-US" sz="1400" dirty="0">
                        <a:latin typeface="+mj-lt"/>
                      </a:rPr>
                      <a:t>.</a:t>
                    </a:r>
                  </a:p>
                </p:txBody>
              </p:sp>
              <p:sp>
                <p:nvSpPr>
                  <p:cNvPr id="17" name="TextBox 16"/>
                  <p:cNvSpPr txBox="1"/>
                  <p:nvPr/>
                </p:nvSpPr>
                <p:spPr>
                  <a:xfrm>
                    <a:off x="228600" y="1066800"/>
                    <a:ext cx="3721005" cy="418576"/>
                  </a:xfrm>
                  <a:prstGeom prst="rect">
                    <a:avLst/>
                  </a:prstGeom>
                  <a:noFill/>
                </p:spPr>
                <p:txBody>
                  <a:bodyPr wrap="none" rtlCol="0">
                    <a:spAutoFit/>
                  </a:bodyPr>
                  <a:lstStyle/>
                  <a:p>
                    <a:r>
                      <a:rPr lang="en-US" dirty="0" smtClean="0">
                        <a:solidFill>
                          <a:srgbClr val="006600"/>
                        </a:solidFill>
                        <a:latin typeface="+mj-lt"/>
                      </a:rPr>
                      <a:t>1933:  Proton’s magnetic moment</a:t>
                    </a:r>
                    <a:endParaRPr lang="en-US" dirty="0">
                      <a:solidFill>
                        <a:srgbClr val="006600"/>
                      </a:solidFill>
                      <a:latin typeface="+mj-lt"/>
                    </a:endParaRPr>
                  </a:p>
                </p:txBody>
              </p:sp>
            </p:grpSp>
            <p:pic>
              <p:nvPicPr>
                <p:cNvPr id="8" name="Picture 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0718" y="3285259"/>
                  <a:ext cx="584200" cy="241300"/>
                </a:xfrm>
                <a:prstGeom prst="rect">
                  <a:avLst/>
                </a:prstGeom>
              </p:spPr>
            </p:pic>
          </p:grpSp>
          <p:pic>
            <p:nvPicPr>
              <p:cNvPr id="55" name="Picture 54" descr="Screen shot 2010-10-27 at 10.18.35 PM.png"/>
              <p:cNvPicPr>
                <a:picLocks noChangeAspect="1"/>
              </p:cNvPicPr>
              <p:nvPr/>
            </p:nvPicPr>
            <p:blipFill>
              <a:blip r:embed="rId8"/>
              <a:stretch>
                <a:fillRect/>
              </a:stretch>
            </p:blipFill>
            <p:spPr>
              <a:xfrm>
                <a:off x="3894472" y="2897672"/>
                <a:ext cx="1162631" cy="1215737"/>
              </a:xfrm>
              <a:prstGeom prst="rect">
                <a:avLst/>
              </a:prstGeom>
            </p:spPr>
          </p:pic>
        </p:grpSp>
      </p:grpSp>
      <p:grpSp>
        <p:nvGrpSpPr>
          <p:cNvPr id="59" name="Group 58"/>
          <p:cNvGrpSpPr/>
          <p:nvPr/>
        </p:nvGrpSpPr>
        <p:grpSpPr>
          <a:xfrm>
            <a:off x="55228" y="2734904"/>
            <a:ext cx="5059924" cy="4040113"/>
            <a:chOff x="0" y="2837618"/>
            <a:chExt cx="5059924" cy="4040113"/>
          </a:xfrm>
        </p:grpSpPr>
        <p:grpSp>
          <p:nvGrpSpPr>
            <p:cNvPr id="38" name="Group 37"/>
            <p:cNvGrpSpPr/>
            <p:nvPr/>
          </p:nvGrpSpPr>
          <p:grpSpPr>
            <a:xfrm>
              <a:off x="0" y="3687486"/>
              <a:ext cx="4767327" cy="3190245"/>
              <a:chOff x="0" y="4267200"/>
              <a:chExt cx="5244060" cy="3615611"/>
            </a:xfrm>
          </p:grpSpPr>
          <p:sp>
            <p:nvSpPr>
              <p:cNvPr id="26" name="TextBox 25"/>
              <p:cNvSpPr txBox="1"/>
              <p:nvPr/>
            </p:nvSpPr>
            <p:spPr>
              <a:xfrm>
                <a:off x="228600" y="4267200"/>
                <a:ext cx="3814116" cy="418576"/>
              </a:xfrm>
              <a:prstGeom prst="rect">
                <a:avLst/>
              </a:prstGeom>
              <a:noFill/>
            </p:spPr>
            <p:txBody>
              <a:bodyPr wrap="none" rtlCol="0">
                <a:spAutoFit/>
              </a:bodyPr>
              <a:lstStyle/>
              <a:p>
                <a:r>
                  <a:rPr lang="en-US" dirty="0" smtClean="0">
                    <a:solidFill>
                      <a:srgbClr val="006600"/>
                    </a:solidFill>
                    <a:latin typeface="+mj-lt"/>
                  </a:rPr>
                  <a:t>1969:  Deep inelastic e-p scattering</a:t>
                </a:r>
                <a:endParaRPr lang="en-US" dirty="0">
                  <a:solidFill>
                    <a:srgbClr val="006600"/>
                  </a:solidFill>
                  <a:latin typeface="+mj-lt"/>
                </a:endParaRPr>
              </a:p>
            </p:txBody>
          </p:sp>
          <p:grpSp>
            <p:nvGrpSpPr>
              <p:cNvPr id="31" name="Group 30"/>
              <p:cNvGrpSpPr/>
              <p:nvPr/>
            </p:nvGrpSpPr>
            <p:grpSpPr>
              <a:xfrm>
                <a:off x="0" y="4724400"/>
                <a:ext cx="4757968" cy="1447800"/>
                <a:chOff x="0" y="4724400"/>
                <a:chExt cx="4757968" cy="1447800"/>
              </a:xfrm>
            </p:grpSpPr>
            <p:pic>
              <p:nvPicPr>
                <p:cNvPr id="27" name="Picture 26" descr="nobel-priz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0600"/>
                  <a:ext cx="1799539" cy="1371600"/>
                </a:xfrm>
                <a:prstGeom prst="rect">
                  <a:avLst/>
                </a:prstGeom>
              </p:spPr>
            </p:pic>
            <p:pic>
              <p:nvPicPr>
                <p:cNvPr id="28" name="Picture 27"/>
                <p:cNvPicPr>
                  <a:picLocks noChangeAspect="1"/>
                </p:cNvPicPr>
                <p:nvPr/>
              </p:nvPicPr>
              <p:blipFill>
                <a:blip r:embed="rId9"/>
                <a:stretch>
                  <a:fillRect/>
                </a:stretch>
              </p:blipFill>
              <p:spPr>
                <a:xfrm>
                  <a:off x="1600200" y="4724400"/>
                  <a:ext cx="1033232" cy="1447800"/>
                </a:xfrm>
                <a:prstGeom prst="rect">
                  <a:avLst/>
                </a:prstGeom>
              </p:spPr>
            </p:pic>
            <p:pic>
              <p:nvPicPr>
                <p:cNvPr id="29" name="Picture 28"/>
                <p:cNvPicPr>
                  <a:picLocks noChangeAspect="1"/>
                </p:cNvPicPr>
                <p:nvPr/>
              </p:nvPicPr>
              <p:blipFill>
                <a:blip r:embed="rId10"/>
                <a:stretch>
                  <a:fillRect/>
                </a:stretch>
              </p:blipFill>
              <p:spPr>
                <a:xfrm>
                  <a:off x="2667000" y="4724400"/>
                  <a:ext cx="1023697" cy="1447800"/>
                </a:xfrm>
                <a:prstGeom prst="rect">
                  <a:avLst/>
                </a:prstGeom>
              </p:spPr>
            </p:pic>
            <p:pic>
              <p:nvPicPr>
                <p:cNvPr id="30" name="Picture 29"/>
                <p:cNvPicPr>
                  <a:picLocks noChangeAspect="1"/>
                </p:cNvPicPr>
                <p:nvPr/>
              </p:nvPicPr>
              <p:blipFill>
                <a:blip r:embed="rId11"/>
                <a:stretch>
                  <a:fillRect/>
                </a:stretch>
              </p:blipFill>
              <p:spPr>
                <a:xfrm>
                  <a:off x="3733800" y="4724400"/>
                  <a:ext cx="1024168" cy="1435100"/>
                </a:xfrm>
                <a:prstGeom prst="rect">
                  <a:avLst/>
                </a:prstGeom>
              </p:spPr>
            </p:pic>
          </p:grpSp>
          <p:sp>
            <p:nvSpPr>
              <p:cNvPr id="32" name="TextBox 31"/>
              <p:cNvSpPr txBox="1"/>
              <p:nvPr/>
            </p:nvSpPr>
            <p:spPr>
              <a:xfrm>
                <a:off x="533400" y="6172201"/>
                <a:ext cx="4191000" cy="418576"/>
              </a:xfrm>
              <a:prstGeom prst="rect">
                <a:avLst/>
              </a:prstGeom>
              <a:noFill/>
            </p:spPr>
            <p:txBody>
              <a:bodyPr wrap="square" rtlCol="0">
                <a:spAutoFit/>
              </a:bodyPr>
              <a:lstStyle/>
              <a:p>
                <a:pPr algn="ctr"/>
                <a:r>
                  <a:rPr lang="en-US" dirty="0" smtClean="0">
                    <a:solidFill>
                      <a:srgbClr val="0000FF"/>
                    </a:solidFill>
                    <a:latin typeface="+mj-lt"/>
                  </a:rPr>
                  <a:t>Nobel Prize in Physics 1990</a:t>
                </a:r>
                <a:endParaRPr lang="en-US" dirty="0">
                  <a:solidFill>
                    <a:srgbClr val="0000FF"/>
                  </a:solidFill>
                  <a:latin typeface="+mj-lt"/>
                </a:endParaRPr>
              </a:p>
            </p:txBody>
          </p:sp>
          <p:grpSp>
            <p:nvGrpSpPr>
              <p:cNvPr id="36" name="Group 35"/>
              <p:cNvGrpSpPr/>
              <p:nvPr/>
            </p:nvGrpSpPr>
            <p:grpSpPr>
              <a:xfrm>
                <a:off x="304800" y="6477000"/>
                <a:ext cx="4309115" cy="296491"/>
                <a:chOff x="304800" y="6477000"/>
                <a:chExt cx="4309115" cy="296491"/>
              </a:xfrm>
            </p:grpSpPr>
            <p:sp>
              <p:nvSpPr>
                <p:cNvPr id="33" name="Rectangle 32"/>
                <p:cNvSpPr/>
                <p:nvPr/>
              </p:nvSpPr>
              <p:spPr>
                <a:xfrm>
                  <a:off x="304800" y="6477000"/>
                  <a:ext cx="1453590" cy="296491"/>
                </a:xfrm>
                <a:prstGeom prst="rect">
                  <a:avLst/>
                </a:prstGeom>
              </p:spPr>
              <p:txBody>
                <a:bodyPr wrap="none">
                  <a:spAutoFit/>
                </a:bodyPr>
                <a:lstStyle/>
                <a:p>
                  <a:r>
                    <a:rPr lang="en-US" sz="1100" dirty="0">
                      <a:solidFill>
                        <a:srgbClr val="0000FF"/>
                      </a:solidFill>
                      <a:latin typeface="+mj-lt"/>
                    </a:rPr>
                    <a:t>Jerome I. Friedman,</a:t>
                  </a:r>
                </a:p>
              </p:txBody>
            </p:sp>
            <p:sp>
              <p:nvSpPr>
                <p:cNvPr id="34" name="Rectangle 33"/>
                <p:cNvSpPr/>
                <p:nvPr/>
              </p:nvSpPr>
              <p:spPr>
                <a:xfrm>
                  <a:off x="1905000" y="6477000"/>
                  <a:ext cx="1335393" cy="296491"/>
                </a:xfrm>
                <a:prstGeom prst="rect">
                  <a:avLst/>
                </a:prstGeom>
              </p:spPr>
              <p:txBody>
                <a:bodyPr wrap="none">
                  <a:spAutoFit/>
                </a:bodyPr>
                <a:lstStyle/>
                <a:p>
                  <a:r>
                    <a:rPr lang="en-US" sz="1100" dirty="0">
                      <a:solidFill>
                        <a:srgbClr val="0000FF"/>
                      </a:solidFill>
                      <a:latin typeface="+mj-lt"/>
                    </a:rPr>
                    <a:t>Henry W. Kendall,</a:t>
                  </a:r>
                </a:p>
              </p:txBody>
            </p:sp>
            <p:sp>
              <p:nvSpPr>
                <p:cNvPr id="35" name="Rectangle 34"/>
                <p:cNvSpPr/>
                <p:nvPr/>
              </p:nvSpPr>
              <p:spPr>
                <a:xfrm>
                  <a:off x="3352800" y="6477000"/>
                  <a:ext cx="1261115" cy="296491"/>
                </a:xfrm>
                <a:prstGeom prst="rect">
                  <a:avLst/>
                </a:prstGeom>
              </p:spPr>
              <p:txBody>
                <a:bodyPr wrap="none">
                  <a:spAutoFit/>
                </a:bodyPr>
                <a:lstStyle/>
                <a:p>
                  <a:r>
                    <a:rPr lang="en-US" sz="1100" dirty="0">
                      <a:solidFill>
                        <a:srgbClr val="0000FF"/>
                      </a:solidFill>
                      <a:latin typeface="+mj-lt"/>
                    </a:rPr>
                    <a:t>Richard E. Taylor</a:t>
                  </a:r>
                </a:p>
              </p:txBody>
            </p:sp>
          </p:grpSp>
          <p:sp>
            <p:nvSpPr>
              <p:cNvPr id="37" name="Rectangle 36"/>
              <p:cNvSpPr/>
              <p:nvPr/>
            </p:nvSpPr>
            <p:spPr>
              <a:xfrm>
                <a:off x="304800" y="6836370"/>
                <a:ext cx="4939260" cy="1046441"/>
              </a:xfrm>
              <a:prstGeom prst="rect">
                <a:avLst/>
              </a:prstGeom>
            </p:spPr>
            <p:txBody>
              <a:bodyPr wrap="square">
                <a:spAutoFit/>
              </a:bodyPr>
              <a:lstStyle/>
              <a:p>
                <a:r>
                  <a:rPr lang="en-US" i="1" dirty="0">
                    <a:latin typeface="+mj-lt"/>
                  </a:rPr>
                  <a:t>"for their pioneering investigations concerning deep inelastic scattering of electrons on </a:t>
                </a:r>
                <a:r>
                  <a:rPr lang="en-US" i="1" dirty="0" smtClean="0">
                    <a:latin typeface="+mj-lt"/>
                  </a:rPr>
                  <a:t>protons …"</a:t>
                </a:r>
                <a:r>
                  <a:rPr lang="en-US" dirty="0" smtClean="0">
                    <a:latin typeface="+mj-lt"/>
                  </a:rPr>
                  <a:t>.                                       </a:t>
                </a:r>
                <a:r>
                  <a:rPr lang="en-US" sz="1600" dirty="0" err="1" smtClean="0">
                    <a:latin typeface="+mj-lt"/>
                  </a:rPr>
                  <a:t>Jian</a:t>
                </a:r>
                <a:r>
                  <a:rPr lang="en-US" sz="1600" dirty="0" smtClean="0">
                    <a:latin typeface="+mj-lt"/>
                  </a:rPr>
                  <a:t>-Wei </a:t>
                </a:r>
                <a:r>
                  <a:rPr lang="en-US" sz="1600" dirty="0" err="1" smtClean="0">
                    <a:latin typeface="+mj-lt"/>
                  </a:rPr>
                  <a:t>Qiu</a:t>
                </a:r>
                <a:endParaRPr lang="en-US" sz="1600" dirty="0">
                  <a:latin typeface="+mj-lt"/>
                </a:endParaRPr>
              </a:p>
            </p:txBody>
          </p:sp>
        </p:grpSp>
        <p:pic>
          <p:nvPicPr>
            <p:cNvPr id="58" name="Picture 57" descr="Screen shot 2010-10-27 at 10.19.20 PM.png"/>
            <p:cNvPicPr>
              <a:picLocks noChangeAspect="1"/>
            </p:cNvPicPr>
            <p:nvPr/>
          </p:nvPicPr>
          <p:blipFill>
            <a:blip r:embed="rId12"/>
            <a:stretch>
              <a:fillRect/>
            </a:stretch>
          </p:blipFill>
          <p:spPr>
            <a:xfrm>
              <a:off x="3883741" y="2837618"/>
              <a:ext cx="1176183" cy="1219200"/>
            </a:xfrm>
            <a:prstGeom prst="rect">
              <a:avLst/>
            </a:prstGeom>
          </p:spPr>
        </p:pic>
      </p:grpSp>
      <p:grpSp>
        <p:nvGrpSpPr>
          <p:cNvPr id="61" name="Group 60"/>
          <p:cNvGrpSpPr/>
          <p:nvPr/>
        </p:nvGrpSpPr>
        <p:grpSpPr>
          <a:xfrm>
            <a:off x="3956786" y="2647215"/>
            <a:ext cx="5028089" cy="4163684"/>
            <a:chOff x="3869336" y="2694316"/>
            <a:chExt cx="5028089" cy="4163684"/>
          </a:xfrm>
        </p:grpSpPr>
        <p:grpSp>
          <p:nvGrpSpPr>
            <p:cNvPr id="52" name="Group 51"/>
            <p:cNvGrpSpPr/>
            <p:nvPr/>
          </p:nvGrpSpPr>
          <p:grpSpPr>
            <a:xfrm>
              <a:off x="4502727" y="3664612"/>
              <a:ext cx="4394698" cy="3193388"/>
              <a:chOff x="4953000" y="4276338"/>
              <a:chExt cx="4834168" cy="3619173"/>
            </a:xfrm>
          </p:grpSpPr>
          <p:sp>
            <p:nvSpPr>
              <p:cNvPr id="39" name="TextBox 38"/>
              <p:cNvSpPr txBox="1"/>
              <p:nvPr/>
            </p:nvSpPr>
            <p:spPr>
              <a:xfrm>
                <a:off x="5622079" y="4276338"/>
                <a:ext cx="3513707" cy="418576"/>
              </a:xfrm>
              <a:prstGeom prst="rect">
                <a:avLst/>
              </a:prstGeom>
              <a:noFill/>
            </p:spPr>
            <p:txBody>
              <a:bodyPr wrap="none" rtlCol="0">
                <a:spAutoFit/>
              </a:bodyPr>
              <a:lstStyle/>
              <a:p>
                <a:r>
                  <a:rPr lang="en-US" dirty="0" smtClean="0">
                    <a:solidFill>
                      <a:srgbClr val="006600"/>
                    </a:solidFill>
                    <a:latin typeface="+mj-lt"/>
                  </a:rPr>
                  <a:t>1974: QCD Asymptotic Freedom</a:t>
                </a:r>
                <a:endParaRPr lang="en-US" dirty="0">
                  <a:solidFill>
                    <a:srgbClr val="006600"/>
                  </a:solidFill>
                  <a:latin typeface="+mj-lt"/>
                </a:endParaRPr>
              </a:p>
            </p:txBody>
          </p:sp>
          <p:grpSp>
            <p:nvGrpSpPr>
              <p:cNvPr id="44" name="Group 43"/>
              <p:cNvGrpSpPr/>
              <p:nvPr/>
            </p:nvGrpSpPr>
            <p:grpSpPr>
              <a:xfrm>
                <a:off x="4953000" y="4724400"/>
                <a:ext cx="4834168" cy="1464263"/>
                <a:chOff x="4953000" y="4724400"/>
                <a:chExt cx="4834168" cy="1464263"/>
              </a:xfrm>
            </p:grpSpPr>
            <p:pic>
              <p:nvPicPr>
                <p:cNvPr id="40" name="Picture 39" descr="nobel-priz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800600"/>
                  <a:ext cx="1799539" cy="1371600"/>
                </a:xfrm>
                <a:prstGeom prst="rect">
                  <a:avLst/>
                </a:prstGeom>
              </p:spPr>
            </p:pic>
            <p:pic>
              <p:nvPicPr>
                <p:cNvPr id="41" name="Picture 40"/>
                <p:cNvPicPr>
                  <a:picLocks noChangeAspect="1"/>
                </p:cNvPicPr>
                <p:nvPr/>
              </p:nvPicPr>
              <p:blipFill>
                <a:blip r:embed="rId13"/>
                <a:stretch>
                  <a:fillRect/>
                </a:stretch>
              </p:blipFill>
              <p:spPr>
                <a:xfrm>
                  <a:off x="8763000" y="4724400"/>
                  <a:ext cx="1024168" cy="1435099"/>
                </a:xfrm>
                <a:prstGeom prst="rect">
                  <a:avLst/>
                </a:prstGeom>
              </p:spPr>
            </p:pic>
            <p:pic>
              <p:nvPicPr>
                <p:cNvPr id="42" name="Picture 41"/>
                <p:cNvPicPr>
                  <a:picLocks noChangeAspect="1"/>
                </p:cNvPicPr>
                <p:nvPr/>
              </p:nvPicPr>
              <p:blipFill>
                <a:blip r:embed="rId14"/>
                <a:stretch>
                  <a:fillRect/>
                </a:stretch>
              </p:blipFill>
              <p:spPr>
                <a:xfrm>
                  <a:off x="7696200" y="4724400"/>
                  <a:ext cx="1056502" cy="1447799"/>
                </a:xfrm>
                <a:prstGeom prst="rect">
                  <a:avLst/>
                </a:prstGeom>
              </p:spPr>
            </p:pic>
            <p:pic>
              <p:nvPicPr>
                <p:cNvPr id="43" name="Picture 42"/>
                <p:cNvPicPr>
                  <a:picLocks noChangeAspect="1"/>
                </p:cNvPicPr>
                <p:nvPr/>
              </p:nvPicPr>
              <p:blipFill>
                <a:blip r:embed="rId15"/>
                <a:stretch>
                  <a:fillRect/>
                </a:stretch>
              </p:blipFill>
              <p:spPr>
                <a:xfrm>
                  <a:off x="6629399" y="4724400"/>
                  <a:ext cx="1044981" cy="1464263"/>
                </a:xfrm>
                <a:prstGeom prst="rect">
                  <a:avLst/>
                </a:prstGeom>
              </p:spPr>
            </p:pic>
          </p:grpSp>
          <p:grpSp>
            <p:nvGrpSpPr>
              <p:cNvPr id="51" name="Group 50"/>
              <p:cNvGrpSpPr/>
              <p:nvPr/>
            </p:nvGrpSpPr>
            <p:grpSpPr>
              <a:xfrm>
                <a:off x="5486400" y="6172200"/>
                <a:ext cx="4191000" cy="601291"/>
                <a:chOff x="5486400" y="6172200"/>
                <a:chExt cx="4191000" cy="601291"/>
              </a:xfrm>
            </p:grpSpPr>
            <p:sp>
              <p:nvSpPr>
                <p:cNvPr id="45" name="TextBox 44"/>
                <p:cNvSpPr txBox="1"/>
                <p:nvPr/>
              </p:nvSpPr>
              <p:spPr>
                <a:xfrm>
                  <a:off x="5486400" y="6172200"/>
                  <a:ext cx="4191000" cy="418576"/>
                </a:xfrm>
                <a:prstGeom prst="rect">
                  <a:avLst/>
                </a:prstGeom>
                <a:noFill/>
              </p:spPr>
              <p:txBody>
                <a:bodyPr wrap="square" rtlCol="0">
                  <a:spAutoFit/>
                </a:bodyPr>
                <a:lstStyle/>
                <a:p>
                  <a:pPr algn="ctr"/>
                  <a:r>
                    <a:rPr lang="en-US" dirty="0" smtClean="0">
                      <a:solidFill>
                        <a:srgbClr val="0000FF"/>
                      </a:solidFill>
                      <a:latin typeface="+mj-lt"/>
                    </a:rPr>
                    <a:t>Nobel Prize in Physics 2004</a:t>
                  </a:r>
                  <a:endParaRPr lang="en-US" dirty="0">
                    <a:solidFill>
                      <a:srgbClr val="0000FF"/>
                    </a:solidFill>
                    <a:latin typeface="+mj-lt"/>
                  </a:endParaRPr>
                </a:p>
              </p:txBody>
            </p:sp>
            <p:grpSp>
              <p:nvGrpSpPr>
                <p:cNvPr id="49" name="Group 48"/>
                <p:cNvGrpSpPr/>
                <p:nvPr/>
              </p:nvGrpSpPr>
              <p:grpSpPr>
                <a:xfrm>
                  <a:off x="5715000" y="6477000"/>
                  <a:ext cx="3668531" cy="296491"/>
                  <a:chOff x="5943600" y="6553200"/>
                  <a:chExt cx="3668531" cy="296491"/>
                </a:xfrm>
              </p:grpSpPr>
              <p:sp>
                <p:nvSpPr>
                  <p:cNvPr id="46" name="Rectangle 45"/>
                  <p:cNvSpPr/>
                  <p:nvPr/>
                </p:nvSpPr>
                <p:spPr>
                  <a:xfrm>
                    <a:off x="5943600" y="6553200"/>
                    <a:ext cx="1112866" cy="296491"/>
                  </a:xfrm>
                  <a:prstGeom prst="rect">
                    <a:avLst/>
                  </a:prstGeom>
                </p:spPr>
                <p:txBody>
                  <a:bodyPr wrap="none">
                    <a:spAutoFit/>
                  </a:bodyPr>
                  <a:lstStyle/>
                  <a:p>
                    <a:r>
                      <a:rPr lang="en-US" sz="1100" dirty="0">
                        <a:solidFill>
                          <a:srgbClr val="0000FF"/>
                        </a:solidFill>
                        <a:latin typeface="+mj-lt"/>
                      </a:rPr>
                      <a:t>David J. Gross,</a:t>
                    </a:r>
                  </a:p>
                </p:txBody>
              </p:sp>
              <p:sp>
                <p:nvSpPr>
                  <p:cNvPr id="47" name="Rectangle 46"/>
                  <p:cNvSpPr/>
                  <p:nvPr/>
                </p:nvSpPr>
                <p:spPr>
                  <a:xfrm>
                    <a:off x="7162799" y="6553200"/>
                    <a:ext cx="1282660" cy="296491"/>
                  </a:xfrm>
                  <a:prstGeom prst="rect">
                    <a:avLst/>
                  </a:prstGeom>
                </p:spPr>
                <p:txBody>
                  <a:bodyPr wrap="none">
                    <a:spAutoFit/>
                  </a:bodyPr>
                  <a:lstStyle/>
                  <a:p>
                    <a:r>
                      <a:rPr lang="en-US" sz="1100" dirty="0">
                        <a:solidFill>
                          <a:srgbClr val="0000FF"/>
                        </a:solidFill>
                        <a:latin typeface="+mj-lt"/>
                      </a:rPr>
                      <a:t>H. David </a:t>
                    </a:r>
                    <a:r>
                      <a:rPr lang="en-US" sz="1100" dirty="0" err="1">
                        <a:solidFill>
                          <a:srgbClr val="0000FF"/>
                        </a:solidFill>
                        <a:latin typeface="+mj-lt"/>
                      </a:rPr>
                      <a:t>Politzer</a:t>
                    </a:r>
                    <a:r>
                      <a:rPr lang="en-US" sz="1100" dirty="0">
                        <a:solidFill>
                          <a:srgbClr val="0000FF"/>
                        </a:solidFill>
                        <a:latin typeface="+mj-lt"/>
                      </a:rPr>
                      <a:t>,</a:t>
                    </a:r>
                  </a:p>
                </p:txBody>
              </p:sp>
              <p:sp>
                <p:nvSpPr>
                  <p:cNvPr id="48" name="Rectangle 47"/>
                  <p:cNvSpPr/>
                  <p:nvPr/>
                </p:nvSpPr>
                <p:spPr>
                  <a:xfrm>
                    <a:off x="8534400" y="6553200"/>
                    <a:ext cx="1077731" cy="296491"/>
                  </a:xfrm>
                  <a:prstGeom prst="rect">
                    <a:avLst/>
                  </a:prstGeom>
                </p:spPr>
                <p:txBody>
                  <a:bodyPr wrap="none">
                    <a:spAutoFit/>
                  </a:bodyPr>
                  <a:lstStyle/>
                  <a:p>
                    <a:r>
                      <a:rPr lang="en-US" sz="1100" dirty="0">
                        <a:solidFill>
                          <a:srgbClr val="0000FF"/>
                        </a:solidFill>
                        <a:latin typeface="+mj-lt"/>
                      </a:rPr>
                      <a:t>Frank </a:t>
                    </a:r>
                    <a:r>
                      <a:rPr lang="en-US" sz="1100" dirty="0" err="1">
                        <a:solidFill>
                          <a:srgbClr val="0000FF"/>
                        </a:solidFill>
                        <a:latin typeface="+mj-lt"/>
                      </a:rPr>
                      <a:t>Wilczek</a:t>
                    </a:r>
                    <a:endParaRPr lang="en-US" sz="1100" dirty="0">
                      <a:solidFill>
                        <a:srgbClr val="0000FF"/>
                      </a:solidFill>
                      <a:latin typeface="+mj-lt"/>
                    </a:endParaRPr>
                  </a:p>
                </p:txBody>
              </p:sp>
            </p:grpSp>
          </p:grpSp>
          <p:sp>
            <p:nvSpPr>
              <p:cNvPr id="50" name="Rectangle 49"/>
              <p:cNvSpPr/>
              <p:nvPr/>
            </p:nvSpPr>
            <p:spPr>
              <a:xfrm>
                <a:off x="5486400" y="6849070"/>
                <a:ext cx="4191000" cy="1046441"/>
              </a:xfrm>
              <a:prstGeom prst="rect">
                <a:avLst/>
              </a:prstGeom>
            </p:spPr>
            <p:txBody>
              <a:bodyPr wrap="square">
                <a:spAutoFit/>
              </a:bodyPr>
              <a:lstStyle/>
              <a:p>
                <a:r>
                  <a:rPr lang="en-US" i="1" dirty="0">
                    <a:latin typeface="+mj-lt"/>
                  </a:rPr>
                  <a:t>"for the discovery of asymptotic freedom in the theory of the strong interaction"</a:t>
                </a:r>
                <a:r>
                  <a:rPr lang="en-US" dirty="0">
                    <a:latin typeface="+mj-lt"/>
                  </a:rPr>
                  <a:t>.</a:t>
                </a:r>
              </a:p>
            </p:txBody>
          </p:sp>
        </p:grpSp>
        <p:pic>
          <p:nvPicPr>
            <p:cNvPr id="60" name="Picture 59" descr="Screen shot 2010-10-27 at 10.19.37 PM.png"/>
            <p:cNvPicPr>
              <a:picLocks noChangeAspect="1"/>
            </p:cNvPicPr>
            <p:nvPr/>
          </p:nvPicPr>
          <p:blipFill>
            <a:blip r:embed="rId16"/>
            <a:stretch>
              <a:fillRect/>
            </a:stretch>
          </p:blipFill>
          <p:spPr>
            <a:xfrm>
              <a:off x="3869336" y="2694316"/>
              <a:ext cx="1187767" cy="1219200"/>
            </a:xfrm>
            <a:prstGeom prst="rect">
              <a:avLst/>
            </a:prstGeom>
          </p:spPr>
        </p:pic>
      </p:grpSp>
      <p:sp>
        <p:nvSpPr>
          <p:cNvPr id="62" name="Rectangle 2"/>
          <p:cNvSpPr txBox="1">
            <a:spLocks noChangeArrowheads="1"/>
          </p:cNvSpPr>
          <p:nvPr/>
        </p:nvSpPr>
        <p:spPr bwMode="auto">
          <a:xfrm>
            <a:off x="0" y="5"/>
            <a:ext cx="9144000" cy="831861"/>
          </a:xfrm>
          <a:prstGeom prst="rect">
            <a:avLst/>
          </a:prstGeom>
          <a:noFill/>
          <a:ln w="9525">
            <a:noFill/>
            <a:miter lim="800000"/>
            <a:headEnd/>
            <a:tailEnd/>
          </a:ln>
        </p:spPr>
        <p:txBody>
          <a:bodyPr lIns="91216" tIns="45609" rIns="91216" bIns="45609" anchor="ctr">
            <a:prstTxWarp prst="textNoShape">
              <a:avLst/>
            </a:prstTxWarp>
          </a:bodyPr>
          <a:lstStyle/>
          <a:p>
            <a:pPr algn="ctr"/>
            <a:r>
              <a:rPr lang="en-US" sz="3200" b="1" i="1" dirty="0">
                <a:solidFill>
                  <a:srgbClr val="800000"/>
                </a:solidFill>
                <a:ea typeface="ＭＳ Ｐゴシック" pitchFamily="-107" charset="-128"/>
                <a:cs typeface="ＭＳ Ｐゴシック" pitchFamily="-107" charset="-128"/>
              </a:rPr>
              <a:t>What is inside the proton/neutron</a:t>
            </a:r>
            <a:r>
              <a:rPr lang="en-US" sz="2800" b="1" i="1" dirty="0">
                <a:solidFill>
                  <a:srgbClr val="800000"/>
                </a:solidFill>
                <a:ea typeface="ＭＳ Ｐゴシック" pitchFamily="-107" charset="-128"/>
                <a:cs typeface="ＭＳ Ｐゴシック" pitchFamily="-107" charset="-128"/>
              </a:rPr>
              <a:t>?</a:t>
            </a:r>
          </a:p>
        </p:txBody>
      </p:sp>
      <p:sp>
        <p:nvSpPr>
          <p:cNvPr id="3" name="Slide Number Placeholder 2"/>
          <p:cNvSpPr>
            <a:spLocks noGrp="1"/>
          </p:cNvSpPr>
          <p:nvPr>
            <p:ph type="sldNum" sz="quarter" idx="12"/>
          </p:nvPr>
        </p:nvSpPr>
        <p:spPr/>
        <p:txBody>
          <a:bodyPr/>
          <a:lstStyle/>
          <a:p>
            <a:fld id="{286D09A9-3490-DF48-B74E-80C0D2B46C05}" type="slidenum">
              <a:rPr lang="en-US" smtClean="0"/>
              <a:pPr/>
              <a:t>3</a:t>
            </a:fld>
            <a:endParaRPr lang="en-US"/>
          </a:p>
        </p:txBody>
      </p:sp>
    </p:spTree>
    <p:extLst>
      <p:ext uri="{BB962C8B-B14F-4D97-AF65-F5344CB8AC3E}">
        <p14:creationId xmlns:p14="http://schemas.microsoft.com/office/powerpoint/2010/main" val="2244455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fill="hold"/>
                                        <p:tgtEl>
                                          <p:spTgt spid="59"/>
                                        </p:tgtEl>
                                        <p:attrNameLst>
                                          <p:attrName>ppt_x</p:attrName>
                                        </p:attrNameLst>
                                      </p:cBhvr>
                                      <p:tavLst>
                                        <p:tav tm="0">
                                          <p:val>
                                            <p:strVal val="#ppt_x"/>
                                          </p:val>
                                        </p:tav>
                                        <p:tav tm="100000">
                                          <p:val>
                                            <p:strVal val="#ppt_x"/>
                                          </p:val>
                                        </p:tav>
                                      </p:tavLst>
                                    </p:anim>
                                    <p:anim calcmode="lin" valueType="num">
                                      <p:cBhvr additive="base">
                                        <p:cTn id="1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758" y="2191851"/>
            <a:ext cx="4502454" cy="4330403"/>
          </a:xfrm>
          <a:prstGeom prst="rect">
            <a:avLst/>
          </a:prstGeom>
          <a:effectLst>
            <a:outerShdw blurRad="50800" dist="101600" dir="5400000" algn="t" rotWithShape="0">
              <a:prstClr val="black">
                <a:alpha val="40000"/>
              </a:prstClr>
            </a:outerShdw>
          </a:effectLst>
        </p:spPr>
      </p:pic>
      <p:sp>
        <p:nvSpPr>
          <p:cNvPr id="4" name="Slide Number Placeholder 3"/>
          <p:cNvSpPr>
            <a:spLocks noGrp="1"/>
          </p:cNvSpPr>
          <p:nvPr>
            <p:ph type="sldNum" sz="quarter" idx="12"/>
          </p:nvPr>
        </p:nvSpPr>
        <p:spPr>
          <a:xfrm>
            <a:off x="7086600" y="6492875"/>
            <a:ext cx="2057400" cy="365125"/>
          </a:xfrm>
        </p:spPr>
        <p:txBody>
          <a:bodyPr/>
          <a:lstStyle/>
          <a:p>
            <a:fld id="{FD487EA6-E2C0-5442-91AA-EB280AD76216}" type="slidenum">
              <a:rPr lang="en-US" sz="1200" smtClean="0">
                <a:latin typeface="Helvetica" charset="0"/>
                <a:ea typeface="Helvetica" charset="0"/>
                <a:cs typeface="Helvetica" charset="0"/>
              </a:rPr>
              <a:t>30</a:t>
            </a:fld>
            <a:endParaRPr lang="en-US" sz="1200" dirty="0">
              <a:latin typeface="Helvetica" charset="0"/>
              <a:ea typeface="Helvetica" charset="0"/>
              <a:cs typeface="Helvetica" charset="0"/>
            </a:endParaRPr>
          </a:p>
        </p:txBody>
      </p:sp>
      <p:sp>
        <p:nvSpPr>
          <p:cNvPr id="5" name="Title 1"/>
          <p:cNvSpPr>
            <a:spLocks noGrp="1"/>
          </p:cNvSpPr>
          <p:nvPr>
            <p:ph type="title"/>
          </p:nvPr>
        </p:nvSpPr>
        <p:spPr>
          <a:xfrm>
            <a:off x="1022985" y="11331"/>
            <a:ext cx="7098030" cy="727544"/>
          </a:xfrm>
        </p:spPr>
        <p:txBody>
          <a:bodyPr>
            <a:normAutofit/>
          </a:bodyPr>
          <a:lstStyle/>
          <a:p>
            <a:pPr algn="ctr"/>
            <a:r>
              <a:rPr lang="en-US" sz="2880" dirty="0" smtClean="0">
                <a:solidFill>
                  <a:srgbClr val="7030A0"/>
                </a:solidFill>
                <a:latin typeface="Helvetica" charset="0"/>
                <a:ea typeface="Helvetica" charset="0"/>
                <a:cs typeface="Helvetica" charset="0"/>
              </a:rPr>
              <a:t>Preliminary Elastic </a:t>
            </a:r>
            <a:r>
              <a:rPr lang="en-US" sz="2880" i="1" dirty="0" smtClean="0">
                <a:solidFill>
                  <a:srgbClr val="7030A0"/>
                </a:solidFill>
                <a:latin typeface="Helvetica" charset="0"/>
                <a:ea typeface="Helvetica" charset="0"/>
                <a:cs typeface="Helvetica" charset="0"/>
              </a:rPr>
              <a:t>ep</a:t>
            </a:r>
            <a:r>
              <a:rPr lang="en-US" sz="2880" dirty="0" smtClean="0">
                <a:solidFill>
                  <a:srgbClr val="7030A0"/>
                </a:solidFill>
                <a:latin typeface="Helvetica" charset="0"/>
                <a:ea typeface="Helvetica" charset="0"/>
                <a:cs typeface="Helvetica" charset="0"/>
              </a:rPr>
              <a:t> Cross Section </a:t>
            </a:r>
            <a:endParaRPr lang="en-US" sz="2880" dirty="0">
              <a:solidFill>
                <a:srgbClr val="7030A0"/>
              </a:solidFill>
              <a:latin typeface="Helvetica" charset="0"/>
              <a:ea typeface="Helvetica" charset="0"/>
              <a:cs typeface="Helvetica" charset="0"/>
            </a:endParaRPr>
          </a:p>
        </p:txBody>
      </p:sp>
      <p:sp>
        <p:nvSpPr>
          <p:cNvPr id="6" name="TextBox 5"/>
          <p:cNvSpPr txBox="1"/>
          <p:nvPr/>
        </p:nvSpPr>
        <p:spPr>
          <a:xfrm>
            <a:off x="286440" y="636050"/>
            <a:ext cx="8449937" cy="1323439"/>
          </a:xfrm>
          <a:prstGeom prst="rect">
            <a:avLst/>
          </a:prstGeom>
          <a:noFill/>
        </p:spPr>
        <p:txBody>
          <a:bodyPr wrap="square" rtlCol="0">
            <a:spAutoFit/>
          </a:bodyPr>
          <a:lstStyle/>
          <a:p>
            <a:pPr marL="285750" indent="-285750">
              <a:buFont typeface="Arial" charset="0"/>
              <a:buChar char="•"/>
            </a:pPr>
            <a:r>
              <a:rPr lang="en-US" sz="1600" dirty="0" smtClean="0">
                <a:latin typeface="Helvetica" charset="0"/>
                <a:ea typeface="Helvetica" charset="0"/>
                <a:cs typeface="Helvetica" charset="0"/>
              </a:rPr>
              <a:t>Plots show the extracted differential cross section </a:t>
            </a:r>
            <a:r>
              <a:rPr lang="en-US" sz="1600" dirty="0" err="1" smtClean="0">
                <a:latin typeface="Helvetica" charset="0"/>
                <a:ea typeface="Helvetica" charset="0"/>
                <a:cs typeface="Helvetica" charset="0"/>
              </a:rPr>
              <a:t>v.s</a:t>
            </a:r>
            <a:r>
              <a:rPr lang="en-US" sz="1600" dirty="0" smtClean="0">
                <a:latin typeface="Helvetica" charset="0"/>
                <a:ea typeface="Helvetica" charset="0"/>
                <a:cs typeface="Helvetica" charset="0"/>
              </a:rPr>
              <a:t>. scattering angle and </a:t>
            </a:r>
            <a:r>
              <a:rPr lang="en-US" sz="1600" i="1" dirty="0" smtClean="0">
                <a:latin typeface="Helvetica" charset="0"/>
                <a:ea typeface="Helvetica" charset="0"/>
                <a:cs typeface="Helvetica" charset="0"/>
              </a:rPr>
              <a:t>Q</a:t>
            </a:r>
            <a:r>
              <a:rPr lang="en-US" sz="1600" i="1" baseline="30000" dirty="0" smtClean="0">
                <a:latin typeface="Helvetica" charset="0"/>
                <a:ea typeface="Helvetica" charset="0"/>
                <a:cs typeface="Helvetica" charset="0"/>
              </a:rPr>
              <a:t>2</a:t>
            </a:r>
            <a:r>
              <a:rPr lang="en-US" sz="1600" dirty="0" smtClean="0">
                <a:latin typeface="Helvetica" charset="0"/>
                <a:ea typeface="Helvetica" charset="0"/>
                <a:cs typeface="Helvetica" charset="0"/>
              </a:rPr>
              <a:t>, with 2.2 GeV data in 0.7 ~ 3.5 </a:t>
            </a:r>
            <a:r>
              <a:rPr lang="en-US" sz="1600" dirty="0" err="1" smtClean="0">
                <a:latin typeface="Helvetica" charset="0"/>
                <a:ea typeface="Helvetica" charset="0"/>
                <a:cs typeface="Helvetica" charset="0"/>
              </a:rPr>
              <a:t>deg</a:t>
            </a:r>
            <a:r>
              <a:rPr lang="en-US" sz="1600" dirty="0" smtClean="0">
                <a:latin typeface="Helvetica" charset="0"/>
                <a:ea typeface="Helvetica" charset="0"/>
                <a:cs typeface="Helvetica" charset="0"/>
              </a:rPr>
              <a:t> range (very preliminary)</a:t>
            </a:r>
          </a:p>
          <a:p>
            <a:pPr marL="285750" indent="-285750">
              <a:buFont typeface="Arial" charset="0"/>
              <a:buChar char="•"/>
            </a:pPr>
            <a:r>
              <a:rPr lang="en-US" sz="1600" dirty="0" smtClean="0">
                <a:latin typeface="Helvetica" charset="0"/>
                <a:ea typeface="Helvetica" charset="0"/>
                <a:cs typeface="Helvetica" charset="0"/>
              </a:rPr>
              <a:t>Statistical error at this stage: </a:t>
            </a:r>
            <a:r>
              <a:rPr lang="en-US" sz="1600" dirty="0" smtClean="0">
                <a:solidFill>
                  <a:srgbClr val="FF0000"/>
                </a:solidFill>
                <a:latin typeface="Helvetica" charset="0"/>
                <a:ea typeface="Helvetica" charset="0"/>
                <a:cs typeface="Helvetica" charset="0"/>
              </a:rPr>
              <a:t>~0.2% </a:t>
            </a:r>
            <a:r>
              <a:rPr lang="en-US" sz="1600" dirty="0" smtClean="0">
                <a:latin typeface="Helvetica" charset="0"/>
                <a:ea typeface="Helvetica" charset="0"/>
                <a:cs typeface="Helvetica" charset="0"/>
              </a:rPr>
              <a:t>per point</a:t>
            </a:r>
            <a:endParaRPr lang="en-US" sz="1600" dirty="0">
              <a:latin typeface="Helvetica" charset="0"/>
              <a:ea typeface="Helvetica" charset="0"/>
              <a:cs typeface="Helvetica" charset="0"/>
            </a:endParaRPr>
          </a:p>
          <a:p>
            <a:pPr marL="285750" indent="-285750">
              <a:buFont typeface="Arial" charset="0"/>
              <a:buChar char="•"/>
            </a:pPr>
            <a:r>
              <a:rPr lang="en-US" sz="1600" dirty="0" smtClean="0">
                <a:latin typeface="Helvetica" charset="0"/>
                <a:ea typeface="Helvetica" charset="0"/>
                <a:cs typeface="Helvetica" charset="0"/>
              </a:rPr>
              <a:t>Systematic errors are conservatively assigned at </a:t>
            </a:r>
            <a:r>
              <a:rPr lang="en-US" sz="1600" dirty="0" smtClean="0">
                <a:solidFill>
                  <a:srgbClr val="FF0000"/>
                </a:solidFill>
                <a:latin typeface="Helvetica" charset="0"/>
                <a:ea typeface="Helvetica" charset="0"/>
                <a:cs typeface="Helvetica" charset="0"/>
              </a:rPr>
              <a:t>~2%</a:t>
            </a:r>
            <a:r>
              <a:rPr lang="en-US" sz="1600" dirty="0" smtClean="0">
                <a:latin typeface="Helvetica" charset="0"/>
                <a:ea typeface="Helvetica" charset="0"/>
                <a:cs typeface="Helvetica" charset="0"/>
              </a:rPr>
              <a:t> at current stage (shown as shadow area)</a:t>
            </a:r>
            <a:endParaRPr lang="en-US" sz="1600" dirty="0">
              <a:latin typeface="Helvetica" charset="0"/>
              <a:ea typeface="Helvetica" charset="0"/>
              <a:cs typeface="Helvetica"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6" y="2283121"/>
            <a:ext cx="4410075" cy="4241553"/>
          </a:xfrm>
          <a:prstGeom prst="rect">
            <a:avLst/>
          </a:prstGeom>
          <a:effectLst>
            <a:outerShdw blurRad="50800" dist="101600" dir="5400000" algn="t" rotWithShape="0">
              <a:prstClr val="black">
                <a:alpha val="40000"/>
              </a:prstClr>
            </a:outerShdw>
          </a:effectLst>
        </p:spPr>
      </p:pic>
    </p:spTree>
    <p:extLst>
      <p:ext uri="{BB962C8B-B14F-4D97-AF65-F5344CB8AC3E}">
        <p14:creationId xmlns:p14="http://schemas.microsoft.com/office/powerpoint/2010/main" val="466691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762000"/>
          </a:xfrm>
        </p:spPr>
        <p:txBody>
          <a:bodyPr/>
          <a:lstStyle/>
          <a:p>
            <a:pPr eaLnBrk="1" hangingPunct="1"/>
            <a:r>
              <a:rPr lang="en-US" sz="2400" dirty="0" err="1">
                <a:solidFill>
                  <a:srgbClr val="0000FF"/>
                </a:solidFill>
                <a:latin typeface="Arial Narrow" charset="0"/>
              </a:rPr>
              <a:t>PRad</a:t>
            </a:r>
            <a:r>
              <a:rPr lang="en-US" sz="2400" dirty="0">
                <a:solidFill>
                  <a:srgbClr val="0000FF"/>
                </a:solidFill>
                <a:latin typeface="Arial Narrow" charset="0"/>
              </a:rPr>
              <a:t> Analysis Status:    </a:t>
            </a:r>
            <a:r>
              <a:rPr lang="en-US" sz="2400" dirty="0">
                <a:solidFill>
                  <a:srgbClr val="D60093"/>
                </a:solidFill>
                <a:latin typeface="Arial Narrow" charset="0"/>
              </a:rPr>
              <a:t>Event Selection Quality</a:t>
            </a:r>
            <a:br>
              <a:rPr lang="en-US" sz="2400" dirty="0">
                <a:solidFill>
                  <a:srgbClr val="D60093"/>
                </a:solidFill>
                <a:latin typeface="Arial Narrow" charset="0"/>
              </a:rPr>
            </a:br>
            <a:endParaRPr lang="en-US" sz="2000" dirty="0">
              <a:solidFill>
                <a:schemeClr val="tx1"/>
              </a:solidFill>
              <a:latin typeface="Arial Narrow" charset="0"/>
              <a:sym typeface="Symbol" charset="0"/>
            </a:endParaRPr>
          </a:p>
        </p:txBody>
      </p:sp>
      <p:sp>
        <p:nvSpPr>
          <p:cNvPr id="66562" name="Rectangle 7"/>
          <p:cNvSpPr>
            <a:spLocks noChangeArrowheads="1"/>
          </p:cNvSpPr>
          <p:nvPr/>
        </p:nvSpPr>
        <p:spPr bwMode="auto">
          <a:xfrm>
            <a:off x="838200" y="3276600"/>
            <a:ext cx="152400" cy="76200"/>
          </a:xfrm>
          <a:prstGeom prst="rect">
            <a:avLst/>
          </a:prstGeom>
          <a:solidFill>
            <a:schemeClr val="bg1"/>
          </a:solidFill>
          <a:ln w="9525">
            <a:solidFill>
              <a:schemeClr val="bg1"/>
            </a:solidFill>
            <a:miter lim="800000"/>
            <a:headEnd/>
            <a:tailEnd/>
          </a:ln>
        </p:spPr>
        <p:txBody>
          <a:bodyPr wrap="none" anchor="ctr"/>
          <a:lstStyle/>
          <a:p>
            <a:pPr>
              <a:buClr>
                <a:srgbClr val="0000FF"/>
              </a:buClr>
              <a:buFont typeface="Wingdings" charset="0"/>
              <a:buChar char="Ø"/>
            </a:pPr>
            <a:endParaRPr lang="en-US"/>
          </a:p>
        </p:txBody>
      </p:sp>
      <p:sp>
        <p:nvSpPr>
          <p:cNvPr id="6656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86345972-B074-6846-B80F-75A944C4CEB9}" type="slidenum">
              <a:rPr lang="en-US" sz="1000">
                <a:latin typeface="Arial Narrow" charset="0"/>
              </a:rPr>
              <a:pPr eaLnBrk="1" hangingPunct="1"/>
              <a:t>31</a:t>
            </a:fld>
            <a:endParaRPr lang="en-US" sz="1000">
              <a:latin typeface="Arial Narrow" charset="0"/>
            </a:endParaRPr>
          </a:p>
        </p:txBody>
      </p:sp>
      <p:sp>
        <p:nvSpPr>
          <p:cNvPr id="5" name="Footer Placeholder 4"/>
          <p:cNvSpPr>
            <a:spLocks noGrp="1"/>
          </p:cNvSpPr>
          <p:nvPr>
            <p:ph type="ftr" sz="quarter" idx="11"/>
          </p:nvPr>
        </p:nvSpPr>
        <p:spPr/>
        <p:txBody>
          <a:bodyPr/>
          <a:lstStyle/>
          <a:p>
            <a:pPr>
              <a:defRPr/>
            </a:pPr>
            <a:r>
              <a:rPr lang="en-US" sz="800" dirty="0">
                <a:latin typeface="Arial Narrow"/>
                <a:cs typeface="Arial Narrow"/>
              </a:rPr>
              <a:t>PAC45, July 10, 2017</a:t>
            </a:r>
          </a:p>
        </p:txBody>
      </p:sp>
      <p:sp>
        <p:nvSpPr>
          <p:cNvPr id="6" name="Date Placeholder 5"/>
          <p:cNvSpPr>
            <a:spLocks noGrp="1"/>
          </p:cNvSpPr>
          <p:nvPr>
            <p:ph type="dt" sz="quarter" idx="10"/>
          </p:nvPr>
        </p:nvSpPr>
        <p:spPr/>
        <p:txBody>
          <a:bodyPr/>
          <a:lstStyle/>
          <a:p>
            <a:pPr>
              <a:defRPr/>
            </a:pPr>
            <a:r>
              <a:rPr lang="en-US" sz="800" dirty="0">
                <a:latin typeface="Arial Narrow"/>
                <a:cs typeface="Arial Narrow"/>
              </a:rPr>
              <a:t>A. Gasparian</a:t>
            </a:r>
          </a:p>
        </p:txBody>
      </p:sp>
      <p:sp>
        <p:nvSpPr>
          <p:cNvPr id="12" name="TextBox 11"/>
          <p:cNvSpPr txBox="1"/>
          <p:nvPr/>
        </p:nvSpPr>
        <p:spPr>
          <a:xfrm>
            <a:off x="191363" y="1123950"/>
            <a:ext cx="3886200" cy="3600450"/>
          </a:xfrm>
          <a:prstGeom prst="rect">
            <a:avLst/>
          </a:prstGeom>
          <a:noFill/>
        </p:spPr>
        <p:txBody>
          <a:bodyPr>
            <a:spAutoFit/>
          </a:bodyPr>
          <a:lstStyle/>
          <a:p>
            <a:pPr marL="285750" indent="-285750">
              <a:buClr>
                <a:srgbClr val="D60093"/>
              </a:buClr>
              <a:buFont typeface="Wingdings" charset="2"/>
              <a:buChar char="§"/>
              <a:defRPr/>
            </a:pPr>
            <a:r>
              <a:rPr lang="en-US" dirty="0">
                <a:latin typeface="Arial Narrow"/>
                <a:cs typeface="Arial Narrow"/>
              </a:rPr>
              <a:t>Control of background in the </a:t>
            </a:r>
            <a:r>
              <a:rPr lang="en-US" dirty="0" err="1">
                <a:latin typeface="Arial Narrow"/>
                <a:cs typeface="Arial Narrow"/>
              </a:rPr>
              <a:t>PRad</a:t>
            </a:r>
            <a:r>
              <a:rPr lang="en-US" dirty="0">
                <a:latin typeface="Arial Narrow"/>
                <a:cs typeface="Arial Narrow"/>
              </a:rPr>
              <a:t> experiment.</a:t>
            </a:r>
          </a:p>
          <a:p>
            <a:pPr>
              <a:buClr>
                <a:srgbClr val="D60093"/>
              </a:buClr>
              <a:defRPr/>
            </a:pPr>
            <a:endParaRPr lang="en-US" dirty="0">
              <a:latin typeface="Arial Narrow"/>
              <a:cs typeface="Arial Narrow"/>
            </a:endParaRPr>
          </a:p>
          <a:p>
            <a:pPr>
              <a:buClr>
                <a:srgbClr val="D60093"/>
              </a:buClr>
              <a:defRPr/>
            </a:pPr>
            <a:endParaRPr lang="en-US" dirty="0">
              <a:latin typeface="Arial Narrow"/>
              <a:cs typeface="Arial Narrow"/>
            </a:endParaRPr>
          </a:p>
          <a:p>
            <a:pPr marL="285750" indent="-285750">
              <a:buClr>
                <a:srgbClr val="D60093"/>
              </a:buClr>
              <a:buFont typeface="Wingdings" charset="2"/>
              <a:buChar char="§"/>
              <a:defRPr/>
            </a:pPr>
            <a:r>
              <a:rPr lang="en-US" sz="1600" dirty="0">
                <a:latin typeface="Arial Narrow"/>
                <a:cs typeface="Arial Narrow"/>
              </a:rPr>
              <a:t>Consistency of two practically independent </a:t>
            </a:r>
          </a:p>
          <a:p>
            <a:pPr>
              <a:buClr>
                <a:srgbClr val="D60093"/>
              </a:buClr>
              <a:defRPr/>
            </a:pPr>
            <a:r>
              <a:rPr lang="en-US" sz="1600" dirty="0">
                <a:latin typeface="Arial Narrow"/>
                <a:cs typeface="Arial Narrow"/>
              </a:rPr>
              <a:t>     measurements (within the ~ 0.2% statistical </a:t>
            </a:r>
          </a:p>
          <a:p>
            <a:pPr>
              <a:buClr>
                <a:srgbClr val="D60093"/>
              </a:buClr>
              <a:defRPr/>
            </a:pPr>
            <a:r>
              <a:rPr lang="en-US" sz="1600" dirty="0">
                <a:latin typeface="Arial Narrow"/>
                <a:cs typeface="Arial Narrow"/>
              </a:rPr>
              <a:t>     errors)demonstrates that we </a:t>
            </a:r>
          </a:p>
          <a:p>
            <a:pPr>
              <a:buClr>
                <a:srgbClr val="D60093"/>
              </a:buClr>
              <a:defRPr/>
            </a:pPr>
            <a:r>
              <a:rPr lang="en-US" dirty="0">
                <a:latin typeface="Arial Narrow"/>
                <a:cs typeface="Arial Narrow"/>
              </a:rPr>
              <a:t>     </a:t>
            </a:r>
            <a:r>
              <a:rPr lang="en-US" dirty="0">
                <a:solidFill>
                  <a:srgbClr val="D60093"/>
                </a:solidFill>
                <a:latin typeface="Arial Narrow"/>
                <a:cs typeface="Arial Narrow"/>
              </a:rPr>
              <a:t>control the background</a:t>
            </a:r>
            <a:r>
              <a:rPr lang="en-US" dirty="0">
                <a:latin typeface="Arial Narrow"/>
                <a:cs typeface="Arial Narrow"/>
              </a:rPr>
              <a:t>, </a:t>
            </a:r>
            <a:r>
              <a:rPr lang="en-US" sz="1600" dirty="0">
                <a:latin typeface="Arial Narrow"/>
                <a:cs typeface="Arial Narrow"/>
              </a:rPr>
              <a:t>and</a:t>
            </a:r>
          </a:p>
          <a:p>
            <a:pPr>
              <a:buClr>
                <a:srgbClr val="D60093"/>
              </a:buClr>
              <a:defRPr/>
            </a:pPr>
            <a:endParaRPr lang="en-US" dirty="0">
              <a:latin typeface="Arial Narrow"/>
              <a:cs typeface="Arial Narrow"/>
            </a:endParaRPr>
          </a:p>
          <a:p>
            <a:pPr>
              <a:buClr>
                <a:srgbClr val="D60093"/>
              </a:buClr>
              <a:defRPr/>
            </a:pPr>
            <a:endParaRPr lang="en-US" dirty="0">
              <a:latin typeface="Arial Narrow"/>
              <a:cs typeface="Arial Narrow"/>
            </a:endParaRPr>
          </a:p>
          <a:p>
            <a:pPr>
              <a:buClr>
                <a:srgbClr val="D60093"/>
              </a:buClr>
              <a:defRPr/>
            </a:pPr>
            <a:r>
              <a:rPr lang="en-US" dirty="0">
                <a:solidFill>
                  <a:srgbClr val="D60093"/>
                </a:solidFill>
                <a:latin typeface="Arial Narrow"/>
                <a:cs typeface="Arial Narrow"/>
              </a:rPr>
              <a:t>    </a:t>
            </a:r>
            <a:r>
              <a:rPr lang="en-US" dirty="0" err="1">
                <a:solidFill>
                  <a:srgbClr val="D60093"/>
                </a:solidFill>
                <a:latin typeface="Arial Narrow"/>
                <a:cs typeface="Arial Narrow"/>
              </a:rPr>
              <a:t>PRad</a:t>
            </a:r>
            <a:r>
              <a:rPr lang="en-US" dirty="0">
                <a:solidFill>
                  <a:srgbClr val="D60093"/>
                </a:solidFill>
                <a:latin typeface="Arial Narrow"/>
                <a:cs typeface="Arial Narrow"/>
              </a:rPr>
              <a:t> will reach its goal of sub-percent </a:t>
            </a:r>
          </a:p>
          <a:p>
            <a:pPr>
              <a:buClr>
                <a:srgbClr val="D60093"/>
              </a:buClr>
              <a:defRPr/>
            </a:pPr>
            <a:r>
              <a:rPr lang="en-US" dirty="0">
                <a:solidFill>
                  <a:srgbClr val="D60093"/>
                </a:solidFill>
                <a:latin typeface="Arial Narrow"/>
                <a:cs typeface="Arial Narrow"/>
              </a:rPr>
              <a:t>    extraction of the Proton Radius!!!</a:t>
            </a:r>
          </a:p>
          <a:p>
            <a:pPr>
              <a:buClr>
                <a:srgbClr val="D60093"/>
              </a:buClr>
              <a:defRPr/>
            </a:pPr>
            <a:endParaRPr lang="en-US" dirty="0">
              <a:latin typeface="Arial Narrow"/>
              <a:cs typeface="Arial Narrow"/>
            </a:endParaRPr>
          </a:p>
        </p:txBody>
      </p:sp>
      <p:sp>
        <p:nvSpPr>
          <p:cNvPr id="66567" name="TextBox 13"/>
          <p:cNvSpPr txBox="1">
            <a:spLocks noChangeArrowheads="1"/>
          </p:cNvSpPr>
          <p:nvPr/>
        </p:nvSpPr>
        <p:spPr bwMode="auto">
          <a:xfrm>
            <a:off x="4695825" y="5029200"/>
            <a:ext cx="3838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buClr>
                <a:srgbClr val="D60093"/>
              </a:buClr>
              <a:buSzPct val="50000"/>
            </a:pPr>
            <a:r>
              <a:rPr lang="en-US" sz="1400">
                <a:latin typeface="Arial Narrow" charset="0"/>
                <a:cs typeface="Arial Narrow" charset="0"/>
              </a:rPr>
              <a:t>Double ratio of (ep/ee) from experiment and from theory  </a:t>
            </a:r>
          </a:p>
          <a:p>
            <a:pPr eaLnBrk="1" hangingPunct="1">
              <a:buClr>
                <a:srgbClr val="D60093"/>
              </a:buClr>
              <a:buSzPct val="50000"/>
            </a:pPr>
            <a:r>
              <a:rPr lang="en-US" sz="1400">
                <a:latin typeface="Arial Narrow" charset="0"/>
                <a:cs typeface="Arial Narrow" charset="0"/>
              </a:rPr>
              <a:t>for both 1.1 GeV and 2.2 GeV</a:t>
            </a:r>
          </a:p>
        </p:txBody>
      </p:sp>
      <p:pic>
        <p:nvPicPr>
          <p:cNvPr id="66569" name="Picture 1" descr="combine_ratio_data_simu.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526093" y="450659"/>
            <a:ext cx="4068830" cy="564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02885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701" y="168931"/>
            <a:ext cx="8656442" cy="6689070"/>
          </a:xfrm>
        </p:spPr>
      </p:pic>
      <p:sp>
        <p:nvSpPr>
          <p:cNvPr id="2" name="Rectangle 1"/>
          <p:cNvSpPr/>
          <p:nvPr/>
        </p:nvSpPr>
        <p:spPr>
          <a:xfrm>
            <a:off x="695438" y="160216"/>
            <a:ext cx="7686562" cy="646331"/>
          </a:xfrm>
          <a:prstGeom prst="rect">
            <a:avLst/>
          </a:prstGeom>
        </p:spPr>
        <p:txBody>
          <a:bodyPr wrap="none">
            <a:spAutoFit/>
          </a:bodyPr>
          <a:lstStyle/>
          <a:p>
            <a:r>
              <a:rPr lang="en-US" sz="3600" b="1" i="1" dirty="0" err="1">
                <a:solidFill>
                  <a:srgbClr val="800000"/>
                </a:solidFill>
                <a:latin typeface="Times New Roman" charset="0"/>
                <a:ea typeface="宋体" charset="0"/>
                <a:cs typeface="宋体" charset="0"/>
              </a:rPr>
              <a:t>PRad</a:t>
            </a:r>
            <a:r>
              <a:rPr lang="en-US" sz="3600" b="1" i="1" dirty="0">
                <a:solidFill>
                  <a:srgbClr val="800000"/>
                </a:solidFill>
                <a:latin typeface="Times New Roman" charset="0"/>
                <a:ea typeface="宋体" charset="0"/>
                <a:cs typeface="宋体" charset="0"/>
              </a:rPr>
              <a:t> Projected </a:t>
            </a:r>
            <a:r>
              <a:rPr lang="en-US" sz="3600" b="1" i="1" dirty="0" smtClean="0">
                <a:solidFill>
                  <a:srgbClr val="800000"/>
                </a:solidFill>
                <a:latin typeface="Times New Roman" charset="0"/>
                <a:ea typeface="宋体" charset="0"/>
                <a:cs typeface="宋体" charset="0"/>
              </a:rPr>
              <a:t>Result with world data </a:t>
            </a:r>
            <a:endParaRPr lang="en-US" sz="3600" dirty="0"/>
          </a:p>
        </p:txBody>
      </p:sp>
    </p:spTree>
    <p:extLst>
      <p:ext uri="{BB962C8B-B14F-4D97-AF65-F5344CB8AC3E}">
        <p14:creationId xmlns:p14="http://schemas.microsoft.com/office/powerpoint/2010/main" val="40210965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827088" y="176932"/>
            <a:ext cx="7631112" cy="803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z="4000" b="1" i="1" dirty="0">
                <a:solidFill>
                  <a:srgbClr val="800000"/>
                </a:solidFill>
                <a:latin typeface="Times New Roman"/>
                <a:ea typeface="宋体" pitchFamily="-112" charset="-122"/>
                <a:cs typeface="宋体" pitchFamily="-112" charset="-122"/>
              </a:rPr>
              <a:t>Summary and outlook</a:t>
            </a:r>
            <a:endParaRPr lang="en-US" altLang="zh-CN" dirty="0">
              <a:solidFill>
                <a:srgbClr val="800000"/>
              </a:solidFill>
              <a:latin typeface="Times New Roman"/>
              <a:ea typeface="宋体" pitchFamily="-112" charset="-122"/>
              <a:cs typeface="宋体" pitchFamily="-112" charset="-122"/>
            </a:endParaRPr>
          </a:p>
        </p:txBody>
      </p:sp>
      <p:sp>
        <p:nvSpPr>
          <p:cNvPr id="66563" name="Rectangle 3"/>
          <p:cNvSpPr>
            <a:spLocks noGrp="1" noChangeArrowheads="1"/>
          </p:cNvSpPr>
          <p:nvPr>
            <p:ph type="body" idx="1"/>
          </p:nvPr>
        </p:nvSpPr>
        <p:spPr bwMode="auto">
          <a:xfrm>
            <a:off x="681037" y="1012568"/>
            <a:ext cx="7851775" cy="4713288"/>
          </a:xfrm>
          <a:noFill/>
          <a:ln>
            <a:miter lim="800000"/>
            <a:headEnd/>
            <a:tailEnd/>
          </a:ln>
        </p:spPr>
        <p:txBody>
          <a:bodyPr vert="horz" wrap="square" lIns="91440" tIns="45720" rIns="91440" bIns="45720" numCol="1" anchor="t" anchorCtr="0" compatLnSpc="1">
            <a:prstTxWarp prst="textNoShape">
              <a:avLst/>
            </a:prstTxWarp>
            <a:normAutofit/>
          </a:bodyPr>
          <a:lstStyle/>
          <a:p>
            <a:pPr>
              <a:lnSpc>
                <a:spcPct val="80000"/>
              </a:lnSpc>
            </a:pPr>
            <a:r>
              <a:rPr lang="en-US" altLang="zh-CN" sz="2824" dirty="0" smtClean="0">
                <a:latin typeface="Times New Roman" pitchFamily="-112" charset="0"/>
                <a:ea typeface="Times New Roman" pitchFamily="-112" charset="0"/>
                <a:cs typeface="Times New Roman" pitchFamily="-112" charset="0"/>
              </a:rPr>
              <a:t>After several years, the proton charge radius remains puzzling, and perhaps also the deuteron charge radius</a:t>
            </a:r>
          </a:p>
          <a:p>
            <a:pPr>
              <a:lnSpc>
                <a:spcPct val="80000"/>
              </a:lnSpc>
            </a:pPr>
            <a:r>
              <a:rPr lang="en-US" altLang="zh-CN" sz="2824" dirty="0" err="1" smtClean="0">
                <a:latin typeface="Times New Roman" pitchFamily="-112" charset="0"/>
                <a:ea typeface="Times New Roman" pitchFamily="-112" charset="0"/>
                <a:cs typeface="Times New Roman" pitchFamily="-112" charset="0"/>
              </a:rPr>
              <a:t>PRad</a:t>
            </a:r>
            <a:r>
              <a:rPr lang="en-US" altLang="zh-CN" sz="2824" dirty="0" smtClean="0">
                <a:latin typeface="Times New Roman" pitchFamily="-112" charset="0"/>
                <a:ea typeface="Times New Roman" pitchFamily="-112" charset="0"/>
                <a:cs typeface="Times New Roman" pitchFamily="-112" charset="0"/>
              </a:rPr>
              <a:t> experiment had a successful data taking in May/June 2016</a:t>
            </a:r>
          </a:p>
          <a:p>
            <a:pPr>
              <a:lnSpc>
                <a:spcPct val="80000"/>
              </a:lnSpc>
            </a:pPr>
            <a:r>
              <a:rPr lang="en-US" altLang="zh-CN" sz="2824" dirty="0" err="1" smtClean="0">
                <a:latin typeface="Times New Roman" pitchFamily="-112" charset="0"/>
                <a:ea typeface="Times New Roman" pitchFamily="-112" charset="0"/>
                <a:cs typeface="Times New Roman" pitchFamily="-112" charset="0"/>
              </a:rPr>
              <a:t>PRad</a:t>
            </a:r>
            <a:r>
              <a:rPr lang="en-US" altLang="zh-CN" sz="2824" dirty="0" smtClean="0">
                <a:latin typeface="Times New Roman" pitchFamily="-112" charset="0"/>
                <a:ea typeface="Times New Roman" pitchFamily="-112" charset="0"/>
                <a:cs typeface="Times New Roman" pitchFamily="-112" charset="0"/>
              </a:rPr>
              <a:t> collaboration is making good progress in data analysis and preliminary cross section results (partial data) announced in June 2017</a:t>
            </a:r>
          </a:p>
          <a:p>
            <a:pPr>
              <a:lnSpc>
                <a:spcPct val="80000"/>
              </a:lnSpc>
            </a:pPr>
            <a:r>
              <a:rPr lang="en-US" altLang="zh-CN" sz="2824" dirty="0" smtClean="0">
                <a:latin typeface="Times New Roman" pitchFamily="-112" charset="0"/>
                <a:ea typeface="Times New Roman" pitchFamily="-112" charset="0"/>
                <a:cs typeface="Times New Roman" pitchFamily="-112" charset="0"/>
              </a:rPr>
              <a:t>Preliminary radius result is anticipated in the fall 2017 –</a:t>
            </a:r>
            <a:r>
              <a:rPr lang="en-US" altLang="zh-CN" sz="2595" dirty="0" smtClean="0">
                <a:latin typeface="Times New Roman" pitchFamily="-112" charset="0"/>
                <a:ea typeface="Times New Roman" pitchFamily="-112" charset="0"/>
                <a:cs typeface="Times New Roman" pitchFamily="-112" charset="0"/>
              </a:rPr>
              <a:t>Stay tuned! </a:t>
            </a:r>
            <a:endParaRPr lang="en-US" altLang="zh-CN" sz="2400" dirty="0" smtClean="0">
              <a:solidFill>
                <a:srgbClr val="1113D3"/>
              </a:solidFill>
              <a:ea typeface="Times New Roman" pitchFamily="-112" charset="0"/>
              <a:cs typeface="Times New Roman" pitchFamily="-112" charset="0"/>
              <a:sym typeface="Symbol" pitchFamily="-112" charset="2"/>
            </a:endParaRPr>
          </a:p>
          <a:p>
            <a:pPr eaLnBrk="1" hangingPunct="1">
              <a:lnSpc>
                <a:spcPct val="80000"/>
              </a:lnSpc>
            </a:pPr>
            <a:endParaRPr lang="en-US" altLang="zh-CN" sz="2400" b="1" i="1" dirty="0">
              <a:solidFill>
                <a:srgbClr val="DC0502"/>
              </a:solidFill>
              <a:ea typeface="Times New Roman" pitchFamily="-112" charset="0"/>
              <a:cs typeface="Times New Roman" pitchFamily="-112" charset="0"/>
            </a:endParaRPr>
          </a:p>
        </p:txBody>
      </p:sp>
      <p:sp>
        <p:nvSpPr>
          <p:cNvPr id="66564" name="Rectangle 3"/>
          <p:cNvSpPr>
            <a:spLocks noChangeArrowheads="1"/>
          </p:cNvSpPr>
          <p:nvPr/>
        </p:nvSpPr>
        <p:spPr bwMode="auto">
          <a:xfrm>
            <a:off x="1041400" y="5064136"/>
            <a:ext cx="7416800" cy="1323439"/>
          </a:xfrm>
          <a:prstGeom prst="rect">
            <a:avLst/>
          </a:prstGeom>
          <a:noFill/>
          <a:ln w="9525">
            <a:noFill/>
            <a:miter lim="800000"/>
            <a:headEnd/>
            <a:tailEnd/>
          </a:ln>
        </p:spPr>
        <p:txBody>
          <a:bodyPr>
            <a:prstTxWarp prst="textNoShape">
              <a:avLst/>
            </a:prstTxWarp>
            <a:spAutoFit/>
          </a:bodyPr>
          <a:lstStyle/>
          <a:p>
            <a:pPr eaLnBrk="1" hangingPunct="1">
              <a:buFont typeface="Arial" pitchFamily="-112" charset="0"/>
              <a:buNone/>
            </a:pPr>
            <a:r>
              <a:rPr lang="en-US" altLang="zh-CN" sz="2000" b="1" dirty="0" smtClean="0">
                <a:solidFill>
                  <a:srgbClr val="000090"/>
                </a:solidFill>
                <a:latin typeface="Times New Roman"/>
                <a:ea typeface="宋体" pitchFamily="-112" charset="-122"/>
                <a:cs typeface="宋体" pitchFamily="-112" charset="-122"/>
              </a:rPr>
              <a:t>Acknowledgement: the </a:t>
            </a:r>
            <a:r>
              <a:rPr lang="en-US" altLang="zh-CN" sz="2000" b="1" dirty="0" err="1" smtClean="0">
                <a:solidFill>
                  <a:srgbClr val="000090"/>
                </a:solidFill>
                <a:latin typeface="Times New Roman"/>
                <a:ea typeface="宋体" pitchFamily="-112" charset="-122"/>
                <a:cs typeface="宋体" pitchFamily="-112" charset="-122"/>
              </a:rPr>
              <a:t>SoLID</a:t>
            </a:r>
            <a:r>
              <a:rPr lang="en-US" altLang="zh-CN" sz="2000" b="1" dirty="0" smtClean="0">
                <a:solidFill>
                  <a:srgbClr val="000090"/>
                </a:solidFill>
                <a:latin typeface="Times New Roman"/>
                <a:ea typeface="宋体" pitchFamily="-112" charset="-122"/>
                <a:cs typeface="宋体" pitchFamily="-112" charset="-122"/>
              </a:rPr>
              <a:t> collaboration, and the </a:t>
            </a:r>
            <a:r>
              <a:rPr lang="en-US" altLang="zh-CN" sz="2000" b="1" dirty="0" err="1" smtClean="0">
                <a:solidFill>
                  <a:srgbClr val="000090"/>
                </a:solidFill>
                <a:latin typeface="Times New Roman"/>
                <a:ea typeface="宋体" pitchFamily="-112" charset="-122"/>
                <a:cs typeface="宋体" pitchFamily="-112" charset="-122"/>
              </a:rPr>
              <a:t>PRad</a:t>
            </a:r>
            <a:r>
              <a:rPr lang="en-US" altLang="zh-CN" sz="2000" b="1" dirty="0" smtClean="0">
                <a:solidFill>
                  <a:srgbClr val="000090"/>
                </a:solidFill>
                <a:latin typeface="Times New Roman"/>
                <a:ea typeface="宋体" pitchFamily="-112" charset="-122"/>
                <a:cs typeface="宋体" pitchFamily="-112" charset="-122"/>
              </a:rPr>
              <a:t> Collaboration (supported </a:t>
            </a:r>
            <a:r>
              <a:rPr lang="en-US" altLang="zh-CN" sz="2000" b="1" dirty="0">
                <a:solidFill>
                  <a:srgbClr val="000090"/>
                </a:solidFill>
                <a:latin typeface="Times New Roman"/>
                <a:ea typeface="宋体" pitchFamily="-112" charset="-122"/>
                <a:cs typeface="宋体" pitchFamily="-112" charset="-122"/>
              </a:rPr>
              <a:t>in part by U.S. Department of Energy under contract number DE-FG02-</a:t>
            </a:r>
            <a:r>
              <a:rPr lang="en-US" altLang="zh-CN" sz="2000" b="1" dirty="0" smtClean="0">
                <a:solidFill>
                  <a:srgbClr val="000090"/>
                </a:solidFill>
                <a:latin typeface="Times New Roman"/>
                <a:ea typeface="宋体" pitchFamily="-112" charset="-122"/>
                <a:cs typeface="宋体" pitchFamily="-112" charset="-122"/>
              </a:rPr>
              <a:t>03ER41231, NSF MRI </a:t>
            </a:r>
            <a:r>
              <a:rPr lang="en-US" sz="2000" b="1" dirty="0" smtClean="0">
                <a:solidFill>
                  <a:srgbClr val="000090"/>
                </a:solidFill>
              </a:rPr>
              <a:t>PHY-1229153)</a:t>
            </a:r>
            <a:endParaRPr lang="en-US" sz="2000" b="1" dirty="0">
              <a:solidFill>
                <a:srgbClr val="000090"/>
              </a:solidFill>
              <a:latin typeface="Times New Roman"/>
            </a:endParaRPr>
          </a:p>
        </p:txBody>
      </p:sp>
    </p:spTree>
    <p:extLst>
      <p:ext uri="{BB962C8B-B14F-4D97-AF65-F5344CB8AC3E}">
        <p14:creationId xmlns:p14="http://schemas.microsoft.com/office/powerpoint/2010/main" val="41028693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296334" y="-17888"/>
            <a:ext cx="9618133" cy="690562"/>
          </a:xfrm>
        </p:spPr>
        <p:txBody>
          <a:bodyPr>
            <a:noAutofit/>
          </a:bodyPr>
          <a:lstStyle/>
          <a:p>
            <a:pPr eaLnBrk="1" hangingPunct="1"/>
            <a:r>
              <a:rPr lang="en-US" altLang="zh-CN" sz="3600" b="1" i="1" dirty="0">
                <a:solidFill>
                  <a:srgbClr val="800000"/>
                </a:solidFill>
                <a:latin typeface="Times New Roman" pitchFamily="-112" charset="0"/>
                <a:ea typeface="Times New Roman" pitchFamily="-112" charset="0"/>
                <a:cs typeface="Times New Roman" pitchFamily="-112" charset="0"/>
              </a:rPr>
              <a:t>P</a:t>
            </a:r>
            <a:r>
              <a:rPr lang="en-US" altLang="zh-CN" sz="3600" b="1" i="1" dirty="0" smtClean="0">
                <a:solidFill>
                  <a:srgbClr val="800000"/>
                </a:solidFill>
                <a:latin typeface="Times New Roman" pitchFamily="-112" charset="0"/>
                <a:ea typeface="Times New Roman" pitchFamily="-112" charset="0"/>
                <a:cs typeface="Times New Roman" pitchFamily="-112" charset="0"/>
              </a:rPr>
              <a:t>roton </a:t>
            </a:r>
            <a:r>
              <a:rPr lang="en-US" altLang="zh-CN" sz="3600" b="1" i="1" dirty="0">
                <a:solidFill>
                  <a:srgbClr val="800000"/>
                </a:solidFill>
                <a:latin typeface="Times New Roman" pitchFamily="-112" charset="0"/>
                <a:ea typeface="Times New Roman" pitchFamily="-112" charset="0"/>
                <a:cs typeface="Times New Roman" pitchFamily="-112" charset="0"/>
              </a:rPr>
              <a:t>C</a:t>
            </a:r>
            <a:r>
              <a:rPr lang="en-US" altLang="zh-CN" sz="3600" b="1" i="1" dirty="0" smtClean="0">
                <a:solidFill>
                  <a:srgbClr val="800000"/>
                </a:solidFill>
                <a:latin typeface="Times New Roman" pitchFamily="-112" charset="0"/>
                <a:ea typeface="Times New Roman" pitchFamily="-112" charset="0"/>
                <a:cs typeface="Times New Roman" pitchFamily="-112" charset="0"/>
              </a:rPr>
              <a:t>harge Radius</a:t>
            </a:r>
          </a:p>
        </p:txBody>
      </p:sp>
      <p:sp>
        <p:nvSpPr>
          <p:cNvPr id="52229" name="Rectangle 3"/>
          <p:cNvSpPr>
            <a:spLocks noGrp="1" noChangeArrowheads="1"/>
          </p:cNvSpPr>
          <p:nvPr>
            <p:ph type="body" sz="half" idx="1"/>
          </p:nvPr>
        </p:nvSpPr>
        <p:spPr>
          <a:xfrm>
            <a:off x="400583" y="518766"/>
            <a:ext cx="8452775" cy="6152019"/>
          </a:xfrm>
        </p:spPr>
        <p:txBody>
          <a:bodyPr>
            <a:normAutofit fontScale="85000" lnSpcReduction="20000"/>
          </a:bodyPr>
          <a:lstStyle/>
          <a:p>
            <a:r>
              <a:rPr lang="en-US" altLang="zh-CN" sz="2800" dirty="0" smtClean="0">
                <a:latin typeface="Times New Roman"/>
                <a:cs typeface="Times New Roman"/>
              </a:rPr>
              <a:t>An important  </a:t>
            </a:r>
            <a:r>
              <a:rPr lang="en-US" altLang="zh-CN" sz="2800" dirty="0">
                <a:latin typeface="Times New Roman"/>
                <a:cs typeface="Times New Roman"/>
              </a:rPr>
              <a:t>property of the nucleon</a:t>
            </a:r>
          </a:p>
          <a:p>
            <a:pPr lvl="1"/>
            <a:r>
              <a:rPr lang="en-US" altLang="zh-CN" dirty="0">
                <a:latin typeface="Times New Roman"/>
                <a:cs typeface="Times New Roman"/>
              </a:rPr>
              <a:t>Important for understanding how QCD works </a:t>
            </a:r>
          </a:p>
          <a:p>
            <a:pPr lvl="1"/>
            <a:r>
              <a:rPr lang="en-US" altLang="zh-CN" dirty="0">
                <a:latin typeface="Times New Roman"/>
                <a:cs typeface="Times New Roman"/>
              </a:rPr>
              <a:t>Challenge to Lattice QCD (exciting new results, </a:t>
            </a:r>
            <a:r>
              <a:rPr lang="en-US" altLang="zh-CN" dirty="0" err="1">
                <a:latin typeface="Times New Roman"/>
                <a:cs typeface="Times New Roman"/>
              </a:rPr>
              <a:t>Alexandrou</a:t>
            </a:r>
            <a:r>
              <a:rPr lang="en-US" altLang="zh-CN" dirty="0">
                <a:latin typeface="Times New Roman"/>
                <a:cs typeface="Times New Roman"/>
              </a:rPr>
              <a:t> et al.</a:t>
            </a:r>
            <a:r>
              <a:rPr lang="en-US" altLang="zh-CN" dirty="0" smtClean="0">
                <a:latin typeface="Times New Roman"/>
                <a:cs typeface="Times New Roman"/>
              </a:rPr>
              <a:t>)</a:t>
            </a:r>
          </a:p>
          <a:p>
            <a:pPr lvl="1"/>
            <a:r>
              <a:rPr lang="en-US" altLang="zh-CN" dirty="0">
                <a:latin typeface="Times New Roman" pitchFamily="-112" charset="0"/>
                <a:cs typeface="宋体" pitchFamily="-112" charset="-122"/>
              </a:rPr>
              <a:t>An important physics input to the bound state QED calculations, affects </a:t>
            </a:r>
            <a:r>
              <a:rPr lang="en-US" altLang="zh-CN" dirty="0" err="1">
                <a:latin typeface="Times New Roman" pitchFamily="-112" charset="0"/>
                <a:cs typeface="宋体" pitchFamily="-112" charset="-122"/>
              </a:rPr>
              <a:t>muonic</a:t>
            </a:r>
            <a:r>
              <a:rPr lang="en-US" altLang="zh-CN" dirty="0">
                <a:latin typeface="Times New Roman" pitchFamily="-112" charset="0"/>
                <a:cs typeface="宋体" pitchFamily="-112" charset="-122"/>
              </a:rPr>
              <a:t> H Lamb shift   (2S </a:t>
            </a:r>
            <a:r>
              <a:rPr lang="en-US" altLang="zh-CN" baseline="-25000" dirty="0">
                <a:latin typeface="Times New Roman" pitchFamily="-112" charset="0"/>
                <a:cs typeface="宋体" pitchFamily="-112" charset="-122"/>
              </a:rPr>
              <a:t>1/2</a:t>
            </a:r>
            <a:r>
              <a:rPr lang="en-US" altLang="zh-CN" dirty="0">
                <a:latin typeface="Times New Roman" pitchFamily="-112" charset="0"/>
                <a:cs typeface="宋体" pitchFamily="-112" charset="-122"/>
              </a:rPr>
              <a:t> – 2P </a:t>
            </a:r>
            <a:r>
              <a:rPr lang="en-US" altLang="zh-CN" baseline="-25000" dirty="0">
                <a:latin typeface="Times New Roman" pitchFamily="-112" charset="0"/>
                <a:cs typeface="宋体" pitchFamily="-112" charset="-122"/>
              </a:rPr>
              <a:t>1/2</a:t>
            </a:r>
            <a:r>
              <a:rPr lang="en-US" altLang="zh-CN" dirty="0">
                <a:latin typeface="Times New Roman" pitchFamily="-112" charset="0"/>
                <a:cs typeface="宋体" pitchFamily="-112" charset="-122"/>
              </a:rPr>
              <a:t>) by as much as 2%  </a:t>
            </a:r>
            <a:endParaRPr lang="en-US" altLang="zh-CN" dirty="0" smtClean="0">
              <a:latin typeface="Times New Roman"/>
              <a:cs typeface="Times New Roman"/>
            </a:endParaRPr>
          </a:p>
          <a:p>
            <a:pPr lvl="1"/>
            <a:endParaRPr lang="en-US" altLang="zh-CN" sz="2800" dirty="0" smtClean="0">
              <a:latin typeface="Times New Roman"/>
              <a:cs typeface="Times New Roman"/>
            </a:endParaRPr>
          </a:p>
          <a:p>
            <a:pPr eaLnBrk="1" hangingPunct="1"/>
            <a:r>
              <a:rPr lang="en-US" altLang="zh-CN" sz="2800" dirty="0" smtClean="0">
                <a:latin typeface="Times New Roman"/>
                <a:cs typeface="Times New Roman"/>
              </a:rPr>
              <a:t>Electron-proton elastic scattering to determine electric form factor (Nuclear Physics)</a:t>
            </a:r>
          </a:p>
          <a:p>
            <a:pPr eaLnBrk="1" hangingPunct="1">
              <a:buFontTx/>
              <a:buNone/>
            </a:pPr>
            <a:endParaRPr lang="en-US" altLang="zh-CN" sz="2800" dirty="0" smtClean="0">
              <a:latin typeface="Times New Roman"/>
              <a:cs typeface="Times New Roman"/>
            </a:endParaRPr>
          </a:p>
          <a:p>
            <a:pPr eaLnBrk="1" hangingPunct="1">
              <a:buFontTx/>
              <a:buNone/>
            </a:pPr>
            <a:endParaRPr lang="en-US" altLang="zh-CN" sz="2800" dirty="0" smtClean="0">
              <a:latin typeface="Times New Roman"/>
              <a:cs typeface="Times New Roman"/>
            </a:endParaRPr>
          </a:p>
          <a:p>
            <a:pPr eaLnBrk="1" hangingPunct="1">
              <a:buFontTx/>
              <a:buNone/>
            </a:pPr>
            <a:endParaRPr lang="en-US" altLang="zh-CN" sz="2800" dirty="0" smtClean="0">
              <a:latin typeface="Times New Roman"/>
              <a:cs typeface="Times New Roman"/>
            </a:endParaRPr>
          </a:p>
          <a:p>
            <a:pPr eaLnBrk="1" hangingPunct="1">
              <a:buFontTx/>
              <a:buNone/>
            </a:pPr>
            <a:endParaRPr lang="en-US" altLang="zh-CN" sz="2800" dirty="0" smtClean="0">
              <a:latin typeface="Times New Roman"/>
              <a:cs typeface="Times New Roman"/>
            </a:endParaRPr>
          </a:p>
          <a:p>
            <a:pPr eaLnBrk="1" hangingPunct="1"/>
            <a:r>
              <a:rPr lang="en-US" altLang="zh-CN" sz="2800" dirty="0" smtClean="0">
                <a:latin typeface="Times New Roman"/>
                <a:cs typeface="Times New Roman"/>
              </a:rPr>
              <a:t>Spectroscopy (</a:t>
            </a:r>
            <a:r>
              <a:rPr lang="en-US" altLang="zh-CN" sz="2800" dirty="0">
                <a:latin typeface="Times New Roman"/>
                <a:cs typeface="Times New Roman"/>
              </a:rPr>
              <a:t>A</a:t>
            </a:r>
            <a:r>
              <a:rPr lang="en-US" altLang="zh-CN" sz="2800" dirty="0" smtClean="0">
                <a:latin typeface="Times New Roman"/>
                <a:cs typeface="Times New Roman"/>
              </a:rPr>
              <a:t>tomic physics)</a:t>
            </a:r>
          </a:p>
          <a:p>
            <a:pPr lvl="1"/>
            <a:r>
              <a:rPr lang="en-US" altLang="zh-CN" dirty="0" smtClean="0">
                <a:latin typeface="Times New Roman"/>
                <a:cs typeface="Times New Roman"/>
              </a:rPr>
              <a:t>Hydrogen Lamb shift</a:t>
            </a:r>
          </a:p>
          <a:p>
            <a:pPr lvl="1"/>
            <a:r>
              <a:rPr lang="en-US" altLang="zh-CN" dirty="0" err="1" smtClean="0">
                <a:latin typeface="Times New Roman"/>
                <a:cs typeface="Times New Roman"/>
              </a:rPr>
              <a:t>Muonic</a:t>
            </a:r>
            <a:r>
              <a:rPr lang="en-US" altLang="zh-CN" dirty="0" smtClean="0">
                <a:latin typeface="Times New Roman"/>
                <a:cs typeface="Times New Roman"/>
              </a:rPr>
              <a:t> Hydrogen Lamb shift</a:t>
            </a:r>
          </a:p>
          <a:p>
            <a:pPr eaLnBrk="1" hangingPunct="1">
              <a:buFontTx/>
              <a:buNone/>
            </a:pPr>
            <a:endParaRPr lang="en-US" altLang="zh-CN" sz="2800" dirty="0" smtClean="0">
              <a:latin typeface="Times New Roman"/>
              <a:cs typeface="Times New Roman"/>
            </a:endParaRPr>
          </a:p>
          <a:p>
            <a:pPr eaLnBrk="1" hangingPunct="1"/>
            <a:endParaRPr lang="en-US" altLang="zh-CN" sz="2800" dirty="0" smtClean="0">
              <a:cs typeface="宋体" pitchFamily="-112" charset="-122"/>
            </a:endParaRPr>
          </a:p>
          <a:p>
            <a:pPr eaLnBrk="1" hangingPunct="1"/>
            <a:endParaRPr lang="en-US" altLang="zh-CN" sz="2800" dirty="0" smtClean="0">
              <a:cs typeface="宋体" pitchFamily="-112" charset="-122"/>
            </a:endParaRPr>
          </a:p>
          <a:p>
            <a:pPr eaLnBrk="1" hangingPunct="1"/>
            <a:endParaRPr lang="en-US" altLang="zh-CN" sz="2800" dirty="0" smtClean="0">
              <a:cs typeface="宋体" pitchFamily="-112" charset="-122"/>
            </a:endParaRPr>
          </a:p>
          <a:p>
            <a:pPr eaLnBrk="1" hangingPunct="1"/>
            <a:endParaRPr lang="en-US" altLang="zh-CN" sz="2800" dirty="0" smtClean="0">
              <a:cs typeface="宋体" pitchFamily="-112" charset="-122"/>
            </a:endParaRPr>
          </a:p>
          <a:p>
            <a:pPr eaLnBrk="1" hangingPunct="1"/>
            <a:endParaRPr lang="en-US" altLang="zh-CN" sz="2800" dirty="0" smtClean="0">
              <a:cs typeface="宋体" pitchFamily="-112" charset="-122"/>
            </a:endParaRPr>
          </a:p>
          <a:p>
            <a:pPr eaLnBrk="1" hangingPunct="1"/>
            <a:endParaRPr lang="en-US" altLang="zh-CN" sz="2800" dirty="0" smtClean="0">
              <a:cs typeface="宋体" pitchFamily="-112" charset="-122"/>
            </a:endParaRPr>
          </a:p>
          <a:p>
            <a:pPr eaLnBrk="1" hangingPunct="1"/>
            <a:endParaRPr lang="en-US" altLang="zh-CN" sz="2800" dirty="0" smtClean="0">
              <a:cs typeface="宋体" pitchFamily="-112" charset="-122"/>
            </a:endParaRPr>
          </a:p>
          <a:p>
            <a:pPr eaLnBrk="1" hangingPunct="1">
              <a:buFontTx/>
              <a:buNone/>
            </a:pPr>
            <a:endParaRPr lang="en-US" altLang="zh-CN" sz="2800" dirty="0" smtClean="0">
              <a:cs typeface="宋体" pitchFamily="-112" charset="-122"/>
            </a:endParaRPr>
          </a:p>
        </p:txBody>
      </p:sp>
      <p:graphicFrame>
        <p:nvGraphicFramePr>
          <p:cNvPr id="52226" name="Rectangle 4"/>
          <p:cNvGraphicFramePr>
            <a:graphicFrameLocks noGrp="1"/>
          </p:cNvGraphicFramePr>
          <p:nvPr>
            <p:ph sz="quarter" idx="2"/>
            <p:extLst>
              <p:ext uri="{D42A27DB-BD31-4B8C-83A1-F6EECF244321}">
                <p14:modId xmlns:p14="http://schemas.microsoft.com/office/powerpoint/2010/main" val="1848220358"/>
              </p:ext>
            </p:extLst>
          </p:nvPr>
        </p:nvGraphicFramePr>
        <p:xfrm>
          <a:off x="5915025" y="1628775"/>
          <a:ext cx="1457325" cy="2185988"/>
        </p:xfrm>
        <a:graphic>
          <a:graphicData uri="http://schemas.openxmlformats.org/presentationml/2006/ole">
            <mc:AlternateContent xmlns:mc="http://schemas.openxmlformats.org/markup-compatibility/2006">
              <mc:Choice xmlns:v="urn:schemas-microsoft-com:vml" Requires="v">
                <p:oleObj spid="_x0000_s163879" name="Equation" r:id="rId3" imgW="127000" imgH="190500" progId="Equation.3">
                  <p:embed/>
                </p:oleObj>
              </mc:Choice>
              <mc:Fallback>
                <p:oleObj name="Equation" r:id="rId3" imgW="127000" imgH="190500" progId="Equation.3">
                  <p:embed/>
                  <p:pic>
                    <p:nvPicPr>
                      <p:cNvPr id="0" name=""/>
                      <p:cNvPicPr preferRelativeResize="0">
                        <a:picLocks noChangeArrowheads="1"/>
                      </p:cNvPicPr>
                      <p:nvPr/>
                    </p:nvPicPr>
                    <p:blipFill>
                      <a:blip r:embed="rId4"/>
                      <a:srcRect/>
                      <a:stretch>
                        <a:fillRect/>
                      </a:stretch>
                    </p:blipFill>
                    <p:spPr bwMode="auto">
                      <a:xfrm>
                        <a:off x="5915025" y="1628775"/>
                        <a:ext cx="1457325"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48134" name="Object 7"/>
          <p:cNvGraphicFramePr>
            <a:graphicFrameLocks noChangeAspect="1"/>
          </p:cNvGraphicFramePr>
          <p:nvPr>
            <p:extLst>
              <p:ext uri="{D42A27DB-BD31-4B8C-83A1-F6EECF244321}">
                <p14:modId xmlns:p14="http://schemas.microsoft.com/office/powerpoint/2010/main" val="1722624544"/>
              </p:ext>
            </p:extLst>
          </p:nvPr>
        </p:nvGraphicFramePr>
        <p:xfrm>
          <a:off x="1019993" y="4244704"/>
          <a:ext cx="2906376" cy="843321"/>
        </p:xfrm>
        <a:graphic>
          <a:graphicData uri="http://schemas.openxmlformats.org/presentationml/2006/ole">
            <mc:AlternateContent xmlns:mc="http://schemas.openxmlformats.org/markup-compatibility/2006">
              <mc:Choice xmlns:v="urn:schemas-microsoft-com:vml" Requires="v">
                <p:oleObj spid="_x0000_s163880" name="Equation" r:id="rId5" imgW="1663700" imgH="482600" progId="Equation.3">
                  <p:embed/>
                </p:oleObj>
              </mc:Choice>
              <mc:Fallback>
                <p:oleObj name="Equation" r:id="rId5" imgW="1663700" imgH="482600" progId="Equation.3">
                  <p:embed/>
                  <p:pic>
                    <p:nvPicPr>
                      <p:cNvPr id="0" name=""/>
                      <p:cNvPicPr>
                        <a:picLocks noChangeAspect="1" noChangeArrowheads="1"/>
                      </p:cNvPicPr>
                      <p:nvPr/>
                    </p:nvPicPr>
                    <p:blipFill>
                      <a:blip r:embed="rId6"/>
                      <a:srcRect/>
                      <a:stretch>
                        <a:fillRect/>
                      </a:stretch>
                    </p:blipFill>
                    <p:spPr bwMode="auto">
                      <a:xfrm>
                        <a:off x="1019993" y="4244704"/>
                        <a:ext cx="2906376" cy="843321"/>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12B35BB-0C7C-A040-9E5D-6A519C2B098C}" type="slidenum">
              <a:rPr lang="en-US" altLang="zh-CN" smtClean="0"/>
              <a:pPr>
                <a:defRPr/>
              </a:pPr>
              <a:t>4</a:t>
            </a:fld>
            <a:endParaRPr lang="en-US" altLang="zh-CN"/>
          </a:p>
        </p:txBody>
      </p:sp>
      <p:pic>
        <p:nvPicPr>
          <p:cNvPr id="8" name="Picture 7" descr="cover-protonRadius.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96506" y="3997228"/>
            <a:ext cx="1923528" cy="25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NatureCoverProton.jpg"/>
          <p:cNvPicPr>
            <a:picLocks noChangeAspect="1"/>
          </p:cNvPicPr>
          <p:nvPr/>
        </p:nvPicPr>
        <p:blipFill>
          <a:blip r:embed="rId8"/>
          <a:stretch>
            <a:fillRect/>
          </a:stretch>
        </p:blipFill>
        <p:spPr>
          <a:xfrm>
            <a:off x="5038109" y="3880666"/>
            <a:ext cx="2069471" cy="2661375"/>
          </a:xfrm>
          <a:prstGeom prst="rect">
            <a:avLst/>
          </a:prstGeom>
        </p:spPr>
      </p:pic>
    </p:spTree>
    <p:extLst>
      <p:ext uri="{BB962C8B-B14F-4D97-AF65-F5344CB8AC3E}">
        <p14:creationId xmlns:p14="http://schemas.microsoft.com/office/powerpoint/2010/main" val="25394957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707" y="30469"/>
            <a:ext cx="7098030" cy="977200"/>
          </a:xfrm>
        </p:spPr>
        <p:txBody>
          <a:bodyPr>
            <a:normAutofit/>
          </a:bodyPr>
          <a:lstStyle/>
          <a:p>
            <a:pPr algn="ctr"/>
            <a:r>
              <a:rPr lang="en-US" sz="2880" dirty="0">
                <a:solidFill>
                  <a:srgbClr val="7030A0"/>
                </a:solidFill>
                <a:latin typeface="Helvetica" charset="0"/>
                <a:ea typeface="Helvetica" charset="0"/>
                <a:cs typeface="Helvetica" charset="0"/>
              </a:rPr>
              <a:t>Proton Charge Radius Puzzle</a:t>
            </a:r>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1167374" y="5599369"/>
                <a:ext cx="6794696" cy="793615"/>
              </a:xfrm>
            </p:spPr>
            <p:txBody>
              <a:bodyPr>
                <a:normAutofit/>
              </a:bodyPr>
              <a:lstStyle/>
              <a:p>
                <a:r>
                  <a:rPr lang="en-US" sz="1440" dirty="0">
                    <a:latin typeface="Helvetica" charset="0"/>
                    <a:ea typeface="Helvetica" charset="0"/>
                    <a:cs typeface="Helvetica" charset="0"/>
                  </a:rPr>
                  <a:t>p Lamb shift measurements by CREMA (2010, 2013)</a:t>
                </a:r>
              </a:p>
              <a:p>
                <a:pPr lvl="1"/>
                <a:r>
                  <a:rPr lang="en-US" sz="1260" dirty="0">
                    <a:latin typeface="Helvetica" charset="0"/>
                    <a:ea typeface="Helvetica" charset="0"/>
                    <a:cs typeface="Helvetica" charset="0"/>
                  </a:rPr>
                  <a:t>Unprecedented precision, &lt;0.1%</a:t>
                </a:r>
                <a:endParaRPr lang="en-US" sz="1440" dirty="0"/>
              </a:p>
              <a:p>
                <a:endParaRPr lang="en-US" sz="1800" dirty="0">
                  <a:latin typeface="Helvetica" charset="0"/>
                  <a:ea typeface="Helvetica" charset="0"/>
                  <a:cs typeface="Helvetica" charset="0"/>
                </a:endParaRPr>
              </a:p>
              <a:p>
                <a:endParaRPr lang="en-US"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1167374" y="4199526"/>
                <a:ext cx="6794696" cy="595211"/>
              </a:xfrm>
              <a:blipFill rotWithShape="0">
                <a:blip r:embed="rId2"/>
                <a:stretch>
                  <a:fillRect l="-179" t="-5102"/>
                </a:stretch>
              </a:blipFill>
            </p:spPr>
            <p:txBody>
              <a:bodyPr/>
              <a:lstStyle/>
              <a:p>
                <a:r>
                  <a:rPr lang="en-US">
                    <a:noFill/>
                  </a:rPr>
                  <a:t> </a:t>
                </a:r>
              </a:p>
            </p:txBody>
          </p:sp>
        </mc:Fallback>
      </mc:AlternateContent>
      <p:grpSp>
        <p:nvGrpSpPr>
          <p:cNvPr id="5" name="Group 4"/>
          <p:cNvGrpSpPr/>
          <p:nvPr/>
        </p:nvGrpSpPr>
        <p:grpSpPr>
          <a:xfrm>
            <a:off x="1167375" y="852925"/>
            <a:ext cx="6731391" cy="4141545"/>
            <a:chOff x="789082" y="710770"/>
            <a:chExt cx="7479323" cy="3451288"/>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82" y="710770"/>
              <a:ext cx="7479323" cy="3399693"/>
            </a:xfrm>
            <a:prstGeom prst="rect">
              <a:avLst/>
            </a:prstGeom>
          </p:spPr>
        </p:pic>
        <p:sp>
          <p:nvSpPr>
            <p:cNvPr id="4" name="Rectangle 3"/>
            <p:cNvSpPr/>
            <p:nvPr/>
          </p:nvSpPr>
          <p:spPr>
            <a:xfrm>
              <a:off x="7486650" y="4063571"/>
              <a:ext cx="250581" cy="98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a:p>
          </p:txBody>
        </p:sp>
      </p:grpSp>
      <p:sp>
        <p:nvSpPr>
          <p:cNvPr id="9" name="TextBox 8"/>
          <p:cNvSpPr txBox="1"/>
          <p:nvPr/>
        </p:nvSpPr>
        <p:spPr>
          <a:xfrm>
            <a:off x="1388013" y="4789642"/>
            <a:ext cx="3893234" cy="535531"/>
          </a:xfrm>
          <a:prstGeom prst="rect">
            <a:avLst/>
          </a:prstGeom>
          <a:noFill/>
        </p:spPr>
        <p:txBody>
          <a:bodyPr wrap="square" rtlCol="0">
            <a:spAutoFit/>
          </a:bodyPr>
          <a:lstStyle/>
          <a:p>
            <a:r>
              <a:rPr lang="en-US" sz="1440" dirty="0">
                <a:solidFill>
                  <a:srgbClr val="0832FD"/>
                </a:solidFill>
                <a:latin typeface="Helvetica" charset="0"/>
                <a:ea typeface="Helvetica" charset="0"/>
                <a:cs typeface="Helvetica" charset="0"/>
              </a:rPr>
              <a:t>Electron: 0.8751 ± 0.0061 </a:t>
            </a:r>
            <a:r>
              <a:rPr lang="en-US" sz="1440" dirty="0" err="1">
                <a:solidFill>
                  <a:srgbClr val="0832FD"/>
                </a:solidFill>
                <a:latin typeface="Helvetica" charset="0"/>
                <a:ea typeface="Helvetica" charset="0"/>
                <a:cs typeface="Helvetica" charset="0"/>
              </a:rPr>
              <a:t>fm</a:t>
            </a:r>
            <a:endParaRPr lang="en-US" sz="1440" dirty="0">
              <a:solidFill>
                <a:srgbClr val="0832FD"/>
              </a:solidFill>
              <a:latin typeface="Helvetica" charset="0"/>
              <a:ea typeface="Helvetica" charset="0"/>
              <a:cs typeface="Helvetica" charset="0"/>
            </a:endParaRPr>
          </a:p>
          <a:p>
            <a:r>
              <a:rPr lang="en-US" sz="1440" dirty="0" err="1">
                <a:solidFill>
                  <a:srgbClr val="FF0000"/>
                </a:solidFill>
                <a:latin typeface="Helvetica" charset="0"/>
                <a:ea typeface="Helvetica" charset="0"/>
                <a:cs typeface="Helvetica" charset="0"/>
              </a:rPr>
              <a:t>Muon</a:t>
            </a:r>
            <a:r>
              <a:rPr lang="en-US" sz="1440" dirty="0">
                <a:solidFill>
                  <a:srgbClr val="FF0000"/>
                </a:solidFill>
                <a:latin typeface="Helvetica" charset="0"/>
                <a:ea typeface="Helvetica" charset="0"/>
                <a:cs typeface="Helvetica" charset="0"/>
              </a:rPr>
              <a:t>:     0.8409 ± 0.0004 </a:t>
            </a:r>
            <a:r>
              <a:rPr lang="en-US" sz="1440" dirty="0" err="1">
                <a:solidFill>
                  <a:srgbClr val="FF0000"/>
                </a:solidFill>
                <a:latin typeface="Helvetica" charset="0"/>
                <a:ea typeface="Helvetica" charset="0"/>
                <a:cs typeface="Helvetica" charset="0"/>
              </a:rPr>
              <a:t>fm</a:t>
            </a:r>
            <a:r>
              <a:rPr lang="en-US" sz="1440" dirty="0">
                <a:solidFill>
                  <a:srgbClr val="FF0000"/>
                </a:solidFill>
                <a:latin typeface="Helvetica" charset="0"/>
                <a:ea typeface="Helvetica" charset="0"/>
                <a:cs typeface="Helvetica" charset="0"/>
              </a:rPr>
              <a:t> </a:t>
            </a:r>
          </a:p>
        </p:txBody>
      </p:sp>
      <p:sp>
        <p:nvSpPr>
          <p:cNvPr id="6" name="TextBox 5"/>
          <p:cNvSpPr txBox="1"/>
          <p:nvPr/>
        </p:nvSpPr>
        <p:spPr>
          <a:xfrm>
            <a:off x="7044349" y="1012781"/>
            <a:ext cx="1069389" cy="246221"/>
          </a:xfrm>
          <a:prstGeom prst="rect">
            <a:avLst/>
          </a:prstGeom>
          <a:noFill/>
        </p:spPr>
        <p:txBody>
          <a:bodyPr wrap="square" rtlCol="0">
            <a:spAutoFit/>
          </a:bodyPr>
          <a:lstStyle/>
          <a:p>
            <a:r>
              <a:rPr lang="en-US" sz="1000" dirty="0" smtClean="0">
                <a:latin typeface="Helvetica" charset="0"/>
                <a:ea typeface="Helvetica" charset="0"/>
                <a:cs typeface="Helvetica" charset="0"/>
              </a:rPr>
              <a:t>R. </a:t>
            </a:r>
            <a:r>
              <a:rPr lang="en-US" sz="1000" dirty="0" err="1">
                <a:latin typeface="Helvetica" charset="0"/>
                <a:ea typeface="Helvetica" charset="0"/>
                <a:cs typeface="Helvetica" charset="0"/>
              </a:rPr>
              <a:t>Phol</a:t>
            </a:r>
            <a:endParaRPr lang="en-US" sz="1000" dirty="0"/>
          </a:p>
        </p:txBody>
      </p:sp>
      <p:sp>
        <p:nvSpPr>
          <p:cNvPr id="10" name="Slide Number Placeholder 3"/>
          <p:cNvSpPr>
            <a:spLocks noGrp="1"/>
          </p:cNvSpPr>
          <p:nvPr>
            <p:ph type="sldNum" sz="quarter" idx="12"/>
          </p:nvPr>
        </p:nvSpPr>
        <p:spPr>
          <a:xfrm>
            <a:off x="7086600" y="6464302"/>
            <a:ext cx="2057400" cy="365125"/>
          </a:xfrm>
        </p:spPr>
        <p:txBody>
          <a:bodyPr/>
          <a:lstStyle/>
          <a:p>
            <a:r>
              <a:rPr lang="en-US" sz="1200" dirty="0" smtClean="0">
                <a:latin typeface="Helvetica" charset="0"/>
                <a:ea typeface="Helvetica" charset="0"/>
                <a:cs typeface="Helvetica" charset="0"/>
              </a:rPr>
              <a:t>3</a:t>
            </a:r>
            <a:endParaRPr lang="en-US" sz="1200" dirty="0">
              <a:latin typeface="Helvetica" charset="0"/>
              <a:ea typeface="Helvetica" charset="0"/>
              <a:cs typeface="Helvetica" charset="0"/>
            </a:endParaRPr>
          </a:p>
        </p:txBody>
      </p:sp>
    </p:spTree>
    <p:extLst>
      <p:ext uri="{BB962C8B-B14F-4D97-AF65-F5344CB8AC3E}">
        <p14:creationId xmlns:p14="http://schemas.microsoft.com/office/powerpoint/2010/main" val="35970504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ChangeArrowheads="1"/>
          </p:cNvSpPr>
          <p:nvPr/>
        </p:nvSpPr>
        <p:spPr bwMode="auto">
          <a:xfrm>
            <a:off x="685800" y="-152400"/>
            <a:ext cx="7772400" cy="1143000"/>
          </a:xfrm>
          <a:prstGeom prst="rect">
            <a:avLst/>
          </a:prstGeom>
          <a:noFill/>
          <a:ln w="9525">
            <a:noFill/>
            <a:miter lim="800000"/>
            <a:headEnd/>
            <a:tailEnd/>
          </a:ln>
        </p:spPr>
        <p:txBody>
          <a:bodyPr lIns="92075" tIns="46038" rIns="92075" bIns="46038" anchor="b">
            <a:prstTxWarp prst="textNoShape">
              <a:avLst/>
            </a:prstTxWarp>
          </a:bodyPr>
          <a:lstStyle/>
          <a:p>
            <a:pPr algn="ctr" eaLnBrk="1" hangingPunct="1"/>
            <a:r>
              <a:rPr lang="en-US" altLang="zh-CN" sz="3200" b="1" i="1">
                <a:solidFill>
                  <a:srgbClr val="000000"/>
                </a:solidFill>
                <a:cs typeface="宋体" pitchFamily="-112" charset="-122"/>
              </a:rPr>
              <a:t>Unpolarized electron-nucleon scattering</a:t>
            </a:r>
          </a:p>
          <a:p>
            <a:pPr algn="ctr" eaLnBrk="1" hangingPunct="1"/>
            <a:r>
              <a:rPr lang="en-US" altLang="zh-CN" sz="2800" b="1" i="1">
                <a:solidFill>
                  <a:srgbClr val="DC0502"/>
                </a:solidFill>
                <a:cs typeface="宋体" pitchFamily="-112" charset="-122"/>
              </a:rPr>
              <a:t>(Rosenbluth Separation)</a:t>
            </a:r>
            <a:endParaRPr lang="en-US" altLang="zh-CN" sz="2800">
              <a:solidFill>
                <a:schemeClr val="tx2"/>
              </a:solidFill>
              <a:cs typeface="宋体" pitchFamily="-112" charset="-122"/>
            </a:endParaRPr>
          </a:p>
        </p:txBody>
      </p:sp>
      <p:sp>
        <p:nvSpPr>
          <p:cNvPr id="22532" name="Rectangle 6"/>
          <p:cNvSpPr>
            <a:spLocks noChangeArrowheads="1"/>
          </p:cNvSpPr>
          <p:nvPr/>
        </p:nvSpPr>
        <p:spPr bwMode="auto">
          <a:xfrm>
            <a:off x="0" y="762000"/>
            <a:ext cx="7772400" cy="4114800"/>
          </a:xfrm>
          <a:prstGeom prst="rect">
            <a:avLst/>
          </a:prstGeom>
          <a:noFill/>
          <a:ln w="9525">
            <a:noFill/>
            <a:miter lim="800000"/>
            <a:headEnd/>
            <a:tailEnd/>
          </a:ln>
        </p:spPr>
        <p:txBody>
          <a:bodyPr lIns="92075" tIns="46038" rIns="92075" bIns="46038">
            <a:prstTxWarp prst="textNoShape">
              <a:avLst/>
            </a:prstTxWarp>
          </a:bodyPr>
          <a:lstStyle/>
          <a:p>
            <a:pPr marL="342900" indent="-342900" eaLnBrk="1" hangingPunct="1">
              <a:spcBef>
                <a:spcPct val="20000"/>
              </a:spcBef>
              <a:buFontTx/>
              <a:buChar char="•"/>
            </a:pPr>
            <a:r>
              <a:rPr lang="en-US" altLang="zh-CN" sz="2800" dirty="0">
                <a:solidFill>
                  <a:srgbClr val="0D02FF"/>
                </a:solidFill>
                <a:cs typeface="宋体" pitchFamily="-112" charset="-122"/>
              </a:rPr>
              <a:t>Elastic e-p cross section</a:t>
            </a:r>
          </a:p>
          <a:p>
            <a:pPr marL="342900" indent="-342900" eaLnBrk="1" hangingPunct="1">
              <a:spcBef>
                <a:spcPct val="20000"/>
              </a:spcBef>
              <a:buFontTx/>
              <a:buChar char="•"/>
            </a:pPr>
            <a:endParaRPr lang="en-US" altLang="zh-CN" sz="3200" dirty="0">
              <a:solidFill>
                <a:schemeClr val="tx1"/>
              </a:solidFill>
              <a:cs typeface="宋体" pitchFamily="-112" charset="-122"/>
            </a:endParaRPr>
          </a:p>
          <a:p>
            <a:pPr marL="342900" indent="-342900" eaLnBrk="1" hangingPunct="1">
              <a:spcBef>
                <a:spcPct val="20000"/>
              </a:spcBef>
              <a:buFontTx/>
              <a:buChar char="•"/>
            </a:pPr>
            <a:endParaRPr lang="en-US" altLang="zh-CN" sz="3200" dirty="0">
              <a:solidFill>
                <a:schemeClr val="tx1"/>
              </a:solidFill>
              <a:cs typeface="宋体" pitchFamily="-112" charset="-122"/>
            </a:endParaRPr>
          </a:p>
          <a:p>
            <a:pPr marL="342900" indent="-342900" eaLnBrk="1" hangingPunct="1">
              <a:spcBef>
                <a:spcPct val="20000"/>
              </a:spcBef>
            </a:pPr>
            <a:endParaRPr lang="en-US" altLang="zh-CN" sz="3200" dirty="0">
              <a:solidFill>
                <a:schemeClr val="tx1"/>
              </a:solidFill>
              <a:cs typeface="宋体" pitchFamily="-112" charset="-122"/>
            </a:endParaRPr>
          </a:p>
          <a:p>
            <a:pPr marL="342900" indent="-342900" eaLnBrk="1" hangingPunct="1">
              <a:spcBef>
                <a:spcPct val="20000"/>
              </a:spcBef>
              <a:buFontTx/>
              <a:buChar char="•"/>
            </a:pPr>
            <a:r>
              <a:rPr lang="en-US" altLang="zh-CN" sz="2800" dirty="0">
                <a:solidFill>
                  <a:srgbClr val="0D02FF"/>
                </a:solidFill>
                <a:cs typeface="宋体" pitchFamily="-112" charset="-122"/>
              </a:rPr>
              <a:t>At fixed Q</a:t>
            </a:r>
            <a:r>
              <a:rPr lang="en-US" altLang="zh-CN" sz="2800" baseline="30000" dirty="0">
                <a:solidFill>
                  <a:srgbClr val="0D02FF"/>
                </a:solidFill>
                <a:cs typeface="宋体" pitchFamily="-112" charset="-122"/>
              </a:rPr>
              <a:t>2</a:t>
            </a:r>
            <a:r>
              <a:rPr lang="en-US" altLang="zh-CN" sz="2800" dirty="0">
                <a:solidFill>
                  <a:srgbClr val="0D02FF"/>
                </a:solidFill>
                <a:cs typeface="宋体" pitchFamily="-112" charset="-122"/>
              </a:rPr>
              <a:t>, fit  d</a:t>
            </a:r>
            <a:r>
              <a:rPr lang="en-US" altLang="zh-CN" sz="2800" dirty="0">
                <a:solidFill>
                  <a:srgbClr val="0D02FF"/>
                </a:solidFill>
                <a:cs typeface="宋体" pitchFamily="-112" charset="-122"/>
                <a:sym typeface="Symbol" pitchFamily="-112" charset="2"/>
              </a:rPr>
              <a:t></a:t>
            </a:r>
            <a:r>
              <a:rPr lang="en-US" altLang="zh-CN" sz="2800" dirty="0">
                <a:solidFill>
                  <a:srgbClr val="0D02FF"/>
                </a:solidFill>
                <a:ea typeface="Times New Roman" pitchFamily="-112" charset="0"/>
                <a:cs typeface="Times New Roman" pitchFamily="-112" charset="0"/>
              </a:rPr>
              <a:t>/d</a:t>
            </a:r>
            <a:r>
              <a:rPr lang="en-US" altLang="zh-CN" sz="2800" dirty="0">
                <a:solidFill>
                  <a:srgbClr val="0D02FF"/>
                </a:solidFill>
                <a:cs typeface="宋体" pitchFamily="-112" charset="-122"/>
                <a:sym typeface="Symbol" pitchFamily="-112" charset="2"/>
              </a:rPr>
              <a:t></a:t>
            </a:r>
            <a:r>
              <a:rPr lang="en-US" altLang="zh-CN" sz="2800" dirty="0">
                <a:solidFill>
                  <a:srgbClr val="0D02FF"/>
                </a:solidFill>
                <a:cs typeface="宋体" pitchFamily="-112" charset="-122"/>
              </a:rPr>
              <a:t> vs. tan</a:t>
            </a:r>
            <a:r>
              <a:rPr lang="en-US" altLang="zh-CN" sz="2800" baseline="30000" dirty="0">
                <a:solidFill>
                  <a:srgbClr val="0D02FF"/>
                </a:solidFill>
                <a:cs typeface="宋体" pitchFamily="-112" charset="-122"/>
              </a:rPr>
              <a:t>2</a:t>
            </a:r>
            <a:r>
              <a:rPr lang="en-US" altLang="zh-CN" sz="2800" dirty="0">
                <a:solidFill>
                  <a:srgbClr val="0D02FF"/>
                </a:solidFill>
                <a:cs typeface="宋体" pitchFamily="-112" charset="-122"/>
              </a:rPr>
              <a:t>(</a:t>
            </a:r>
            <a:r>
              <a:rPr lang="en-US" altLang="zh-CN" sz="2800" dirty="0">
                <a:solidFill>
                  <a:srgbClr val="0D02FF"/>
                </a:solidFill>
                <a:cs typeface="宋体" pitchFamily="-112" charset="-122"/>
                <a:sym typeface="Symbol" pitchFamily="-112" charset="2"/>
              </a:rPr>
              <a:t></a:t>
            </a:r>
            <a:r>
              <a:rPr lang="en-US" altLang="zh-CN" sz="2800" dirty="0">
                <a:solidFill>
                  <a:srgbClr val="0D02FF"/>
                </a:solidFill>
                <a:cs typeface="宋体" pitchFamily="-112" charset="-122"/>
              </a:rPr>
              <a:t>/2)</a:t>
            </a:r>
          </a:p>
          <a:p>
            <a:pPr marL="742950" lvl="1" indent="-285750" eaLnBrk="1" hangingPunct="1">
              <a:spcBef>
                <a:spcPct val="20000"/>
              </a:spcBef>
              <a:buFontTx/>
              <a:buChar char="–"/>
            </a:pPr>
            <a:r>
              <a:rPr lang="en-US" altLang="zh-CN" sz="2400" dirty="0">
                <a:solidFill>
                  <a:srgbClr val="0D02FF"/>
                </a:solidFill>
                <a:cs typeface="宋体" pitchFamily="-112" charset="-122"/>
              </a:rPr>
              <a:t>Measurement of absolute cross section</a:t>
            </a:r>
          </a:p>
          <a:p>
            <a:pPr marL="742950" lvl="1" indent="-285750" eaLnBrk="1" hangingPunct="1">
              <a:spcBef>
                <a:spcPct val="20000"/>
              </a:spcBef>
              <a:buFontTx/>
              <a:buChar char="–"/>
            </a:pPr>
            <a:r>
              <a:rPr lang="en-US" altLang="zh-CN" sz="2400" b="1" i="1" dirty="0">
                <a:solidFill>
                  <a:srgbClr val="DC0502"/>
                </a:solidFill>
                <a:cs typeface="宋体" pitchFamily="-112" charset="-122"/>
              </a:rPr>
              <a:t>Dominated by either G</a:t>
            </a:r>
            <a:r>
              <a:rPr lang="en-US" altLang="zh-CN" sz="2400" b="1" i="1" baseline="-25000" dirty="0">
                <a:solidFill>
                  <a:srgbClr val="DC0502"/>
                </a:solidFill>
                <a:cs typeface="宋体" pitchFamily="-112" charset="-122"/>
              </a:rPr>
              <a:t>E</a:t>
            </a:r>
            <a:r>
              <a:rPr lang="en-US" altLang="zh-CN" sz="2400" b="1" i="1" dirty="0">
                <a:solidFill>
                  <a:srgbClr val="DC0502"/>
                </a:solidFill>
                <a:cs typeface="宋体" pitchFamily="-112" charset="-122"/>
              </a:rPr>
              <a:t> or G</a:t>
            </a:r>
            <a:r>
              <a:rPr lang="en-US" altLang="zh-CN" sz="2400" b="1" i="1" baseline="-25000" dirty="0">
                <a:solidFill>
                  <a:srgbClr val="DC0502"/>
                </a:solidFill>
                <a:cs typeface="宋体" pitchFamily="-112" charset="-122"/>
              </a:rPr>
              <a:t>M</a:t>
            </a:r>
          </a:p>
          <a:p>
            <a:pPr marL="1143000" lvl="2" indent="-228600" eaLnBrk="1" hangingPunct="1">
              <a:spcBef>
                <a:spcPct val="20000"/>
              </a:spcBef>
              <a:buFontTx/>
              <a:buChar char="•"/>
            </a:pPr>
            <a:r>
              <a:rPr lang="en-US" altLang="zh-CN" b="1" dirty="0">
                <a:solidFill>
                  <a:srgbClr val="26AE0B"/>
                </a:solidFill>
                <a:cs typeface="宋体" pitchFamily="-112" charset="-122"/>
              </a:rPr>
              <a:t>Low Q</a:t>
            </a:r>
            <a:r>
              <a:rPr lang="en-US" altLang="zh-CN" b="1" baseline="30000" dirty="0">
                <a:solidFill>
                  <a:srgbClr val="26AE0B"/>
                </a:solidFill>
                <a:cs typeface="宋体" pitchFamily="-112" charset="-122"/>
              </a:rPr>
              <a:t>2 </a:t>
            </a:r>
            <a:r>
              <a:rPr lang="en-US" altLang="zh-CN" b="1" dirty="0">
                <a:solidFill>
                  <a:srgbClr val="26AE0B"/>
                </a:solidFill>
                <a:cs typeface="宋体" pitchFamily="-112" charset="-122"/>
              </a:rPr>
              <a:t>by G</a:t>
            </a:r>
            <a:r>
              <a:rPr lang="en-US" altLang="zh-CN" b="1" baseline="-25000" dirty="0">
                <a:solidFill>
                  <a:srgbClr val="26AE0B"/>
                </a:solidFill>
                <a:cs typeface="宋体" pitchFamily="-112" charset="-122"/>
              </a:rPr>
              <a:t>E</a:t>
            </a:r>
            <a:endParaRPr lang="en-US" altLang="zh-CN" b="1" dirty="0">
              <a:solidFill>
                <a:srgbClr val="26AE0B"/>
              </a:solidFill>
              <a:cs typeface="宋体" pitchFamily="-112" charset="-122"/>
            </a:endParaRPr>
          </a:p>
          <a:p>
            <a:pPr marL="1143000" lvl="2" indent="-228600" eaLnBrk="1" hangingPunct="1">
              <a:spcBef>
                <a:spcPct val="20000"/>
              </a:spcBef>
              <a:buFontTx/>
              <a:buChar char="•"/>
            </a:pPr>
            <a:r>
              <a:rPr lang="en-US" altLang="zh-CN" b="1" dirty="0">
                <a:solidFill>
                  <a:srgbClr val="26AE0B"/>
                </a:solidFill>
                <a:cs typeface="宋体" pitchFamily="-112" charset="-122"/>
              </a:rPr>
              <a:t>High Q</a:t>
            </a:r>
            <a:r>
              <a:rPr lang="en-US" altLang="zh-CN" b="1" baseline="30000" dirty="0">
                <a:solidFill>
                  <a:srgbClr val="26AE0B"/>
                </a:solidFill>
                <a:cs typeface="宋体" pitchFamily="-112" charset="-122"/>
              </a:rPr>
              <a:t>2 </a:t>
            </a:r>
            <a:r>
              <a:rPr lang="en-US" altLang="zh-CN" b="1" dirty="0">
                <a:solidFill>
                  <a:srgbClr val="26AE0B"/>
                </a:solidFill>
                <a:cs typeface="宋体" pitchFamily="-112" charset="-122"/>
              </a:rPr>
              <a:t>by G</a:t>
            </a:r>
            <a:r>
              <a:rPr lang="en-US" altLang="zh-CN" b="1" baseline="-25000" dirty="0">
                <a:solidFill>
                  <a:srgbClr val="26AE0B"/>
                </a:solidFill>
                <a:cs typeface="宋体" pitchFamily="-112" charset="-122"/>
              </a:rPr>
              <a:t>M</a:t>
            </a:r>
            <a:endParaRPr lang="en-US" altLang="zh-CN" baseline="-25000" dirty="0">
              <a:solidFill>
                <a:srgbClr val="26AE0B"/>
              </a:solidFill>
              <a:cs typeface="宋体" pitchFamily="-112" charset="-122"/>
            </a:endParaRPr>
          </a:p>
        </p:txBody>
      </p:sp>
      <p:pic>
        <p:nvPicPr>
          <p:cNvPr id="22533" name="Picture 7" descr="equation-rosenbluth"/>
          <p:cNvPicPr>
            <a:picLocks noChangeAspect="1" noChangeArrowheads="1"/>
          </p:cNvPicPr>
          <p:nvPr/>
        </p:nvPicPr>
        <p:blipFill>
          <a:blip r:embed="rId3"/>
          <a:srcRect/>
          <a:stretch>
            <a:fillRect/>
          </a:stretch>
        </p:blipFill>
        <p:spPr bwMode="auto">
          <a:xfrm>
            <a:off x="533400" y="1447800"/>
            <a:ext cx="5486400" cy="1398588"/>
          </a:xfrm>
          <a:prstGeom prst="rect">
            <a:avLst/>
          </a:prstGeom>
          <a:noFill/>
          <a:ln w="9525">
            <a:noFill/>
            <a:miter lim="800000"/>
            <a:headEnd/>
            <a:tailEnd/>
          </a:ln>
        </p:spPr>
      </p:pic>
      <p:pic>
        <p:nvPicPr>
          <p:cNvPr id="22534" name="Picture 8"/>
          <p:cNvPicPr>
            <a:picLocks noChangeAspect="1" noChangeArrowheads="1"/>
          </p:cNvPicPr>
          <p:nvPr/>
        </p:nvPicPr>
        <p:blipFill>
          <a:blip r:embed="rId4"/>
          <a:srcRect l="53574" t="8772" r="1093" b="11023"/>
          <a:stretch>
            <a:fillRect/>
          </a:stretch>
        </p:blipFill>
        <p:spPr bwMode="auto">
          <a:xfrm>
            <a:off x="6324600" y="1066800"/>
            <a:ext cx="2625725" cy="3429000"/>
          </a:xfrm>
          <a:prstGeom prst="rect">
            <a:avLst/>
          </a:prstGeom>
          <a:noFill/>
          <a:ln w="9525">
            <a:noFill/>
            <a:miter lim="800000"/>
            <a:headEnd/>
            <a:tailEnd/>
          </a:ln>
        </p:spPr>
      </p:pic>
      <p:graphicFrame>
        <p:nvGraphicFramePr>
          <p:cNvPr id="22530" name="Object 9"/>
          <p:cNvGraphicFramePr>
            <a:graphicFrameLocks noChangeAspect="1"/>
          </p:cNvGraphicFramePr>
          <p:nvPr/>
        </p:nvGraphicFramePr>
        <p:xfrm>
          <a:off x="6324600" y="5257800"/>
          <a:ext cx="2286000" cy="1244600"/>
        </p:xfrm>
        <a:graphic>
          <a:graphicData uri="http://schemas.openxmlformats.org/presentationml/2006/ole">
            <mc:AlternateContent xmlns:mc="http://schemas.openxmlformats.org/markup-compatibility/2006">
              <mc:Choice xmlns:v="urn:schemas-microsoft-com:vml" Requires="v">
                <p:oleObj spid="_x0000_s1251" name="Equation" r:id="rId5" imgW="1447800" imgH="787400" progId="Equation.3">
                  <p:embed/>
                </p:oleObj>
              </mc:Choice>
              <mc:Fallback>
                <p:oleObj name="Equation" r:id="rId5" imgW="1447800" imgH="787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257800"/>
                        <a:ext cx="2286000" cy="1244600"/>
                      </a:xfrm>
                      <a:prstGeom prst="rect">
                        <a:avLst/>
                      </a:prstGeom>
                      <a:noFill/>
                      <a:ln w="9525">
                        <a:solidFill>
                          <a:srgbClr val="1113D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2535" name="Picture 10"/>
          <p:cNvPicPr>
            <a:picLocks noChangeAspect="1" noChangeArrowheads="1"/>
          </p:cNvPicPr>
          <p:nvPr/>
        </p:nvPicPr>
        <p:blipFill>
          <a:blip r:embed="rId7"/>
          <a:srcRect/>
          <a:stretch>
            <a:fillRect/>
          </a:stretch>
        </p:blipFill>
        <p:spPr bwMode="auto">
          <a:xfrm>
            <a:off x="6096000" y="4572000"/>
            <a:ext cx="2743200" cy="398463"/>
          </a:xfrm>
          <a:prstGeom prst="rect">
            <a:avLst/>
          </a:prstGeom>
          <a:noFill/>
          <a:ln w="9525">
            <a:noFill/>
            <a:miter lim="800000"/>
            <a:headEnd/>
            <a:tailEnd/>
          </a:ln>
        </p:spPr>
      </p:pic>
      <p:pic>
        <p:nvPicPr>
          <p:cNvPr id="22536" name="Picture 9" descr="One-photon exchange.jpg"/>
          <p:cNvPicPr>
            <a:picLocks noChangeAspect="1"/>
          </p:cNvPicPr>
          <p:nvPr/>
        </p:nvPicPr>
        <p:blipFill>
          <a:blip r:embed="rId8"/>
          <a:srcRect/>
          <a:stretch>
            <a:fillRect/>
          </a:stretch>
        </p:blipFill>
        <p:spPr bwMode="auto">
          <a:xfrm>
            <a:off x="2971800" y="4953000"/>
            <a:ext cx="2209800" cy="1619250"/>
          </a:xfrm>
          <a:prstGeom prst="rect">
            <a:avLst/>
          </a:prstGeom>
          <a:noFill/>
          <a:ln w="9525">
            <a:noFill/>
            <a:miter lim="800000"/>
            <a:headEnd/>
            <a:tailEnd/>
          </a:ln>
        </p:spPr>
      </p:pic>
      <p:sp>
        <p:nvSpPr>
          <p:cNvPr id="2" name="Rectangle 1"/>
          <p:cNvSpPr/>
          <p:nvPr/>
        </p:nvSpPr>
        <p:spPr>
          <a:xfrm>
            <a:off x="685800" y="5538597"/>
            <a:ext cx="1321339" cy="461665"/>
          </a:xfrm>
          <a:prstGeom prst="rect">
            <a:avLst/>
          </a:prstGeom>
        </p:spPr>
        <p:txBody>
          <a:bodyPr wrap="none">
            <a:spAutoFit/>
          </a:bodyPr>
          <a:lstStyle/>
          <a:p>
            <a:pPr lvl="1">
              <a:spcBef>
                <a:spcPct val="20000"/>
              </a:spcBef>
            </a:pPr>
            <a:r>
              <a:rPr lang="en-US" altLang="zh-CN" sz="2400" b="1" i="1" dirty="0">
                <a:solidFill>
                  <a:srgbClr val="DC0502"/>
                </a:solidFill>
                <a:cs typeface="宋体" pitchFamily="-112" charset="-122"/>
              </a:rPr>
              <a:t>G</a:t>
            </a:r>
            <a:r>
              <a:rPr lang="en-US" altLang="zh-CN" sz="2400" b="1" i="1" baseline="-25000" dirty="0">
                <a:solidFill>
                  <a:srgbClr val="DC0502"/>
                </a:solidFill>
                <a:cs typeface="宋体" pitchFamily="-112" charset="-122"/>
              </a:rPr>
              <a:t>E</a:t>
            </a:r>
            <a:r>
              <a:rPr lang="en-US" altLang="zh-CN" sz="2400" b="1" i="1" dirty="0">
                <a:solidFill>
                  <a:srgbClr val="DC0502"/>
                </a:solidFill>
                <a:cs typeface="宋体" pitchFamily="-112" charset="-122"/>
              </a:rPr>
              <a:t> or G</a:t>
            </a:r>
            <a:r>
              <a:rPr lang="en-US" altLang="zh-CN" sz="2400" b="1" i="1" baseline="-25000" dirty="0">
                <a:solidFill>
                  <a:srgbClr val="DC0502"/>
                </a:solidFill>
                <a:cs typeface="宋体" pitchFamily="-112" charset="-122"/>
              </a:rPr>
              <a:t>M</a:t>
            </a:r>
          </a:p>
        </p:txBody>
      </p:sp>
    </p:spTree>
    <p:extLst>
      <p:ext uri="{BB962C8B-B14F-4D97-AF65-F5344CB8AC3E}">
        <p14:creationId xmlns:p14="http://schemas.microsoft.com/office/powerpoint/2010/main" val="24075653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0" y="1219200"/>
            <a:ext cx="3124200" cy="685800"/>
          </a:xfrm>
          <a:prstGeom prst="rect">
            <a:avLst/>
          </a:prstGeom>
          <a:noFill/>
          <a:ln w="9525">
            <a:noFill/>
            <a:miter lim="800000"/>
            <a:headEnd/>
            <a:tailEnd/>
          </a:ln>
        </p:spPr>
        <p:txBody>
          <a:bodyPr lIns="92075" tIns="46038" rIns="92075" bIns="46038" anchor="b">
            <a:prstTxWarp prst="textNoShape">
              <a:avLst/>
            </a:prstTxWarp>
          </a:bodyPr>
          <a:lstStyle/>
          <a:p>
            <a:pPr algn="ctr" eaLnBrk="1" hangingPunct="1"/>
            <a:r>
              <a:rPr lang="en-US" altLang="zh-CN" sz="2400" b="1" i="1">
                <a:solidFill>
                  <a:srgbClr val="0D02FF"/>
                </a:solidFill>
                <a:cs typeface="宋体" pitchFamily="-112" charset="-122"/>
              </a:rPr>
              <a:t>Polarization Transfer </a:t>
            </a:r>
            <a:endParaRPr lang="en-US" altLang="zh-CN" sz="2400">
              <a:solidFill>
                <a:schemeClr val="tx2"/>
              </a:solidFill>
              <a:cs typeface="宋体" pitchFamily="-112" charset="-122"/>
            </a:endParaRPr>
          </a:p>
        </p:txBody>
      </p:sp>
      <p:sp>
        <p:nvSpPr>
          <p:cNvPr id="23556" name="Rectangle 3"/>
          <p:cNvSpPr>
            <a:spLocks noChangeArrowheads="1"/>
          </p:cNvSpPr>
          <p:nvPr/>
        </p:nvSpPr>
        <p:spPr bwMode="auto">
          <a:xfrm>
            <a:off x="609600" y="2362200"/>
            <a:ext cx="3810000" cy="4114800"/>
          </a:xfrm>
          <a:prstGeom prst="rect">
            <a:avLst/>
          </a:prstGeom>
          <a:noFill/>
          <a:ln w="9525">
            <a:noFill/>
            <a:miter lim="800000"/>
            <a:headEnd/>
            <a:tailEnd/>
          </a:ln>
        </p:spPr>
        <p:txBody>
          <a:bodyPr lIns="92075" tIns="46038" rIns="92075" bIns="46038">
            <a:prstTxWarp prst="textNoShape">
              <a:avLst/>
            </a:prstTxWarp>
          </a:bodyPr>
          <a:lstStyle/>
          <a:p>
            <a:pPr marL="342900" indent="-342900" eaLnBrk="1" hangingPunct="1">
              <a:lnSpc>
                <a:spcPct val="90000"/>
              </a:lnSpc>
              <a:spcBef>
                <a:spcPct val="20000"/>
              </a:spcBef>
              <a:buFontTx/>
              <a:buChar char="•"/>
            </a:pPr>
            <a:r>
              <a:rPr lang="en-US" altLang="zh-CN" sz="2400">
                <a:solidFill>
                  <a:srgbClr val="FF2822"/>
                </a:solidFill>
                <a:cs typeface="宋体" pitchFamily="-112" charset="-122"/>
              </a:rPr>
              <a:t>Recoil proton polarization</a:t>
            </a:r>
            <a:endParaRPr lang="en-US" altLang="zh-CN" sz="2400">
              <a:solidFill>
                <a:schemeClr val="tx1"/>
              </a:solidFill>
              <a:cs typeface="宋体" pitchFamily="-112" charset="-122"/>
            </a:endParaRPr>
          </a:p>
          <a:p>
            <a:pPr marL="342900" indent="-342900" eaLnBrk="1" hangingPunct="1">
              <a:lnSpc>
                <a:spcPct val="90000"/>
              </a:lnSpc>
              <a:spcBef>
                <a:spcPct val="20000"/>
              </a:spcBef>
              <a:buFontTx/>
              <a:buChar char="•"/>
            </a:pPr>
            <a:endParaRPr lang="en-US" altLang="zh-CN" sz="7200">
              <a:solidFill>
                <a:schemeClr val="tx1"/>
              </a:solidFill>
              <a:cs typeface="宋体" pitchFamily="-112" charset="-122"/>
            </a:endParaRPr>
          </a:p>
          <a:p>
            <a:pPr marL="342900" indent="-342900" eaLnBrk="1" hangingPunct="1">
              <a:lnSpc>
                <a:spcPct val="90000"/>
              </a:lnSpc>
              <a:spcBef>
                <a:spcPct val="20000"/>
              </a:spcBef>
              <a:buFontTx/>
              <a:buChar char="•"/>
            </a:pPr>
            <a:r>
              <a:rPr lang="en-US" altLang="zh-CN" sz="2400">
                <a:solidFill>
                  <a:srgbClr val="FF2822"/>
                </a:solidFill>
                <a:cs typeface="宋体" pitchFamily="-112" charset="-122"/>
              </a:rPr>
              <a:t>Focal Plane Polarimeter</a:t>
            </a:r>
          </a:p>
          <a:p>
            <a:pPr marL="742950" lvl="1" indent="-285750" eaLnBrk="1" hangingPunct="1">
              <a:lnSpc>
                <a:spcPct val="90000"/>
              </a:lnSpc>
              <a:spcBef>
                <a:spcPct val="20000"/>
              </a:spcBef>
              <a:buFontTx/>
              <a:buChar char="–"/>
            </a:pPr>
            <a:r>
              <a:rPr lang="en-US" altLang="zh-CN">
                <a:solidFill>
                  <a:srgbClr val="FF2822"/>
                </a:solidFill>
                <a:cs typeface="宋体" pitchFamily="-112" charset="-122"/>
              </a:rPr>
              <a:t>recoil proton scatters </a:t>
            </a:r>
            <a:br>
              <a:rPr lang="en-US" altLang="zh-CN">
                <a:solidFill>
                  <a:srgbClr val="FF2822"/>
                </a:solidFill>
                <a:cs typeface="宋体" pitchFamily="-112" charset="-122"/>
              </a:rPr>
            </a:br>
            <a:r>
              <a:rPr lang="en-US" altLang="zh-CN">
                <a:solidFill>
                  <a:srgbClr val="FF2822"/>
                </a:solidFill>
                <a:cs typeface="宋体" pitchFamily="-112" charset="-122"/>
              </a:rPr>
              <a:t>off secondary </a:t>
            </a:r>
            <a:r>
              <a:rPr lang="en-US" altLang="zh-CN" baseline="30000">
                <a:solidFill>
                  <a:srgbClr val="FF2822"/>
                </a:solidFill>
                <a:cs typeface="宋体" pitchFamily="-112" charset="-122"/>
              </a:rPr>
              <a:t>12</a:t>
            </a:r>
            <a:r>
              <a:rPr lang="en-US" altLang="zh-CN">
                <a:solidFill>
                  <a:srgbClr val="FF2822"/>
                </a:solidFill>
                <a:cs typeface="宋体" pitchFamily="-112" charset="-122"/>
              </a:rPr>
              <a:t>C target</a:t>
            </a:r>
          </a:p>
          <a:p>
            <a:pPr marL="742950" lvl="1" indent="-285750" eaLnBrk="1" hangingPunct="1">
              <a:lnSpc>
                <a:spcPct val="90000"/>
              </a:lnSpc>
              <a:spcBef>
                <a:spcPct val="20000"/>
              </a:spcBef>
              <a:buFontTx/>
              <a:buChar char="–"/>
            </a:pPr>
            <a:r>
              <a:rPr lang="en-US" altLang="zh-CN">
                <a:solidFill>
                  <a:srgbClr val="FF2822"/>
                </a:solidFill>
                <a:cs typeface="宋体" pitchFamily="-112" charset="-122"/>
              </a:rPr>
              <a:t>P</a:t>
            </a:r>
            <a:r>
              <a:rPr lang="en-US" altLang="zh-CN" baseline="-25000">
                <a:solidFill>
                  <a:srgbClr val="FF2822"/>
                </a:solidFill>
                <a:cs typeface="宋体" pitchFamily="-112" charset="-122"/>
              </a:rPr>
              <a:t>t</a:t>
            </a:r>
            <a:r>
              <a:rPr lang="en-US" altLang="zh-CN">
                <a:solidFill>
                  <a:srgbClr val="FF2822"/>
                </a:solidFill>
                <a:cs typeface="宋体" pitchFamily="-112" charset="-122"/>
              </a:rPr>
              <a:t>, P</a:t>
            </a:r>
            <a:r>
              <a:rPr lang="en-US" altLang="zh-CN" baseline="-25000">
                <a:solidFill>
                  <a:srgbClr val="FF2822"/>
                </a:solidFill>
                <a:cs typeface="宋体" pitchFamily="-112" charset="-122"/>
              </a:rPr>
              <a:t>l</a:t>
            </a:r>
            <a:r>
              <a:rPr lang="en-US" altLang="zh-CN">
                <a:solidFill>
                  <a:srgbClr val="FF2822"/>
                </a:solidFill>
                <a:cs typeface="宋体" pitchFamily="-112" charset="-122"/>
              </a:rPr>
              <a:t> measured from</a:t>
            </a:r>
            <a:br>
              <a:rPr lang="en-US" altLang="zh-CN">
                <a:solidFill>
                  <a:srgbClr val="FF2822"/>
                </a:solidFill>
                <a:cs typeface="宋体" pitchFamily="-112" charset="-122"/>
              </a:rPr>
            </a:br>
            <a:r>
              <a:rPr lang="en-US" altLang="zh-CN">
                <a:solidFill>
                  <a:srgbClr val="FF2822"/>
                </a:solidFill>
                <a:cs typeface="宋体" pitchFamily="-112" charset="-122"/>
                <a:sym typeface="Symbol" pitchFamily="-112" charset="2"/>
              </a:rPr>
              <a:t></a:t>
            </a:r>
            <a:r>
              <a:rPr lang="en-US" altLang="zh-CN">
                <a:solidFill>
                  <a:srgbClr val="FF2822"/>
                </a:solidFill>
                <a:cs typeface="宋体" pitchFamily="-112" charset="-122"/>
              </a:rPr>
              <a:t> distribution </a:t>
            </a:r>
          </a:p>
          <a:p>
            <a:pPr marL="742950" lvl="1" indent="-285750" eaLnBrk="1" hangingPunct="1">
              <a:lnSpc>
                <a:spcPct val="90000"/>
              </a:lnSpc>
              <a:spcBef>
                <a:spcPct val="20000"/>
              </a:spcBef>
              <a:buFontTx/>
              <a:buChar char="–"/>
            </a:pPr>
            <a:r>
              <a:rPr lang="en-US" altLang="zh-CN">
                <a:solidFill>
                  <a:srgbClr val="FF2822"/>
                </a:solidFill>
                <a:cs typeface="宋体" pitchFamily="-112" charset="-122"/>
              </a:rPr>
              <a:t>P</a:t>
            </a:r>
            <a:r>
              <a:rPr lang="en-US" altLang="zh-CN" baseline="-25000">
                <a:solidFill>
                  <a:srgbClr val="FF2822"/>
                </a:solidFill>
                <a:cs typeface="宋体" pitchFamily="-112" charset="-122"/>
              </a:rPr>
              <a:t>b</a:t>
            </a:r>
            <a:r>
              <a:rPr lang="en-US" altLang="zh-CN">
                <a:solidFill>
                  <a:srgbClr val="FF2822"/>
                </a:solidFill>
                <a:cs typeface="宋体" pitchFamily="-112" charset="-122"/>
              </a:rPr>
              <a:t>, and analyzing power</a:t>
            </a:r>
            <a:br>
              <a:rPr lang="en-US" altLang="zh-CN">
                <a:solidFill>
                  <a:srgbClr val="FF2822"/>
                </a:solidFill>
                <a:cs typeface="宋体" pitchFamily="-112" charset="-122"/>
              </a:rPr>
            </a:br>
            <a:r>
              <a:rPr lang="en-US" altLang="zh-CN">
                <a:solidFill>
                  <a:srgbClr val="FF2822"/>
                </a:solidFill>
                <a:cs typeface="宋体" pitchFamily="-112" charset="-122"/>
              </a:rPr>
              <a:t>cancel out in ratio</a:t>
            </a:r>
          </a:p>
        </p:txBody>
      </p:sp>
      <p:pic>
        <p:nvPicPr>
          <p:cNvPr id="23557" name="Picture 4" descr="recoil-phase"/>
          <p:cNvPicPr>
            <a:picLocks noChangeAspect="1" noChangeArrowheads="1"/>
          </p:cNvPicPr>
          <p:nvPr/>
        </p:nvPicPr>
        <p:blipFill>
          <a:blip r:embed="rId3"/>
          <a:srcRect/>
          <a:stretch>
            <a:fillRect/>
          </a:stretch>
        </p:blipFill>
        <p:spPr bwMode="auto">
          <a:xfrm>
            <a:off x="4419600" y="3657600"/>
            <a:ext cx="2286000" cy="2055813"/>
          </a:xfrm>
          <a:prstGeom prst="rect">
            <a:avLst/>
          </a:prstGeom>
          <a:noFill/>
          <a:ln w="9525">
            <a:noFill/>
            <a:miter lim="800000"/>
            <a:headEnd/>
            <a:tailEnd/>
          </a:ln>
        </p:spPr>
      </p:pic>
      <p:pic>
        <p:nvPicPr>
          <p:cNvPr id="23558" name="Picture 5" descr="equation-recoil"/>
          <p:cNvPicPr>
            <a:picLocks noChangeAspect="1" noChangeArrowheads="1"/>
          </p:cNvPicPr>
          <p:nvPr/>
        </p:nvPicPr>
        <p:blipFill>
          <a:blip r:embed="rId4"/>
          <a:srcRect/>
          <a:stretch>
            <a:fillRect/>
          </a:stretch>
        </p:blipFill>
        <p:spPr bwMode="auto">
          <a:xfrm>
            <a:off x="990600" y="2971800"/>
            <a:ext cx="3141663" cy="766763"/>
          </a:xfrm>
          <a:prstGeom prst="rect">
            <a:avLst/>
          </a:prstGeom>
          <a:noFill/>
          <a:ln w="9525">
            <a:noFill/>
            <a:miter lim="800000"/>
            <a:headEnd/>
            <a:tailEnd/>
          </a:ln>
        </p:spPr>
      </p:pic>
      <p:pic>
        <p:nvPicPr>
          <p:cNvPr id="23559" name="Picture 6"/>
          <p:cNvPicPr>
            <a:picLocks noChangeAspect="1" noChangeArrowheads="1"/>
          </p:cNvPicPr>
          <p:nvPr/>
        </p:nvPicPr>
        <p:blipFill>
          <a:blip r:embed="rId5"/>
          <a:srcRect l="4546" t="11766" r="5455" b="15295"/>
          <a:stretch>
            <a:fillRect/>
          </a:stretch>
        </p:blipFill>
        <p:spPr bwMode="auto">
          <a:xfrm>
            <a:off x="4800600" y="1143000"/>
            <a:ext cx="3835400" cy="2403475"/>
          </a:xfrm>
          <a:prstGeom prst="rect">
            <a:avLst/>
          </a:prstGeom>
          <a:noFill/>
          <a:ln w="9525">
            <a:noFill/>
            <a:miter lim="800000"/>
            <a:headEnd/>
            <a:tailEnd/>
          </a:ln>
        </p:spPr>
      </p:pic>
      <p:sp>
        <p:nvSpPr>
          <p:cNvPr id="23560" name="Rectangle 6"/>
          <p:cNvSpPr>
            <a:spLocks noChangeArrowheads="1"/>
          </p:cNvSpPr>
          <p:nvPr/>
        </p:nvSpPr>
        <p:spPr bwMode="auto">
          <a:xfrm>
            <a:off x="381000" y="228600"/>
            <a:ext cx="8534400" cy="830263"/>
          </a:xfrm>
          <a:prstGeom prst="rect">
            <a:avLst/>
          </a:prstGeom>
          <a:noFill/>
          <a:ln w="9525">
            <a:noFill/>
            <a:miter lim="800000"/>
            <a:headEnd/>
            <a:tailEnd/>
          </a:ln>
        </p:spPr>
        <p:txBody>
          <a:bodyPr>
            <a:prstTxWarp prst="textNoShape">
              <a:avLst/>
            </a:prstTxWarp>
            <a:spAutoFit/>
          </a:bodyPr>
          <a:lstStyle/>
          <a:p>
            <a:pPr eaLnBrk="1" hangingPunct="1"/>
            <a:r>
              <a:rPr lang="en-US" altLang="zh-CN" sz="2400" b="1" i="1">
                <a:solidFill>
                  <a:srgbClr val="000000"/>
                </a:solidFill>
                <a:cs typeface="宋体" pitchFamily="-112" charset="-122"/>
              </a:rPr>
              <a:t>Electron-proton elastic scattering with longitudinally polarized electron beam and recoil proton polarization measurement</a:t>
            </a:r>
          </a:p>
        </p:txBody>
      </p:sp>
      <p:graphicFrame>
        <p:nvGraphicFramePr>
          <p:cNvPr id="23554" name="Object 12"/>
          <p:cNvGraphicFramePr>
            <a:graphicFrameLocks noChangeAspect="1"/>
          </p:cNvGraphicFramePr>
          <p:nvPr/>
        </p:nvGraphicFramePr>
        <p:xfrm>
          <a:off x="4029075" y="1295400"/>
          <a:ext cx="542925" cy="838200"/>
        </p:xfrm>
        <a:graphic>
          <a:graphicData uri="http://schemas.openxmlformats.org/presentationml/2006/ole">
            <mc:AlternateContent xmlns:mc="http://schemas.openxmlformats.org/markup-compatibility/2006">
              <mc:Choice xmlns:v="urn:schemas-microsoft-com:vml" Requires="v">
                <p:oleObj spid="_x0000_s123107" name="Equation" r:id="rId6" imgW="279400" imgH="431800" progId="Equation.3">
                  <p:embed/>
                </p:oleObj>
              </mc:Choice>
              <mc:Fallback>
                <p:oleObj name="Equation" r:id="rId6" imgW="2794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9075" y="1295400"/>
                        <a:ext cx="5429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ight Arrow 8"/>
          <p:cNvSpPr/>
          <p:nvPr/>
        </p:nvSpPr>
        <p:spPr>
          <a:xfrm>
            <a:off x="3200400" y="1600200"/>
            <a:ext cx="7620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3562" name="Picture 9" descr="HMS_fppiso"/>
          <p:cNvPicPr>
            <a:picLocks noChangeAspect="1" noChangeArrowheads="1"/>
          </p:cNvPicPr>
          <p:nvPr/>
        </p:nvPicPr>
        <p:blipFill>
          <a:blip r:embed="rId8"/>
          <a:srcRect/>
          <a:stretch>
            <a:fillRect/>
          </a:stretch>
        </p:blipFill>
        <p:spPr bwMode="auto">
          <a:xfrm>
            <a:off x="6553200" y="3657600"/>
            <a:ext cx="2590800" cy="2343150"/>
          </a:xfrm>
          <a:prstGeom prst="rect">
            <a:avLst/>
          </a:prstGeom>
          <a:noFill/>
          <a:ln w="9525">
            <a:noFill/>
            <a:miter lim="800000"/>
            <a:headEnd/>
            <a:tailEnd/>
          </a:ln>
        </p:spPr>
      </p:pic>
      <p:sp>
        <p:nvSpPr>
          <p:cNvPr id="23563" name="TextBox 10"/>
          <p:cNvSpPr txBox="1">
            <a:spLocks noChangeArrowheads="1"/>
          </p:cNvSpPr>
          <p:nvPr/>
        </p:nvSpPr>
        <p:spPr bwMode="auto">
          <a:xfrm>
            <a:off x="6019800" y="6248400"/>
            <a:ext cx="2827338" cy="400050"/>
          </a:xfrm>
          <a:prstGeom prst="rect">
            <a:avLst/>
          </a:prstGeom>
          <a:noFill/>
          <a:ln w="9525">
            <a:noFill/>
            <a:miter lim="800000"/>
            <a:headEnd/>
            <a:tailEnd/>
          </a:ln>
        </p:spPr>
        <p:txBody>
          <a:bodyPr wrap="none">
            <a:prstTxWarp prst="textNoShape">
              <a:avLst/>
            </a:prstTxWarp>
            <a:spAutoFit/>
          </a:bodyPr>
          <a:lstStyle/>
          <a:p>
            <a:r>
              <a:rPr lang="en-US" b="1">
                <a:solidFill>
                  <a:srgbClr val="000090"/>
                </a:solidFill>
              </a:rPr>
              <a:t>Focal-plane polarimeter</a:t>
            </a:r>
          </a:p>
        </p:txBody>
      </p:sp>
    </p:spTree>
    <p:extLst>
      <p:ext uri="{BB962C8B-B14F-4D97-AF65-F5344CB8AC3E}">
        <p14:creationId xmlns:p14="http://schemas.microsoft.com/office/powerpoint/2010/main" val="22770321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990600" y="381000"/>
            <a:ext cx="7467600" cy="457200"/>
          </a:xfrm>
          <a:prstGeom prst="rect">
            <a:avLst/>
          </a:prstGeom>
          <a:noFill/>
          <a:ln w="9525">
            <a:noFill/>
            <a:miter lim="800000"/>
            <a:headEnd/>
            <a:tailEnd/>
          </a:ln>
        </p:spPr>
        <p:txBody>
          <a:bodyPr lIns="92075" tIns="46038" rIns="92075" bIns="46038" anchor="b">
            <a:prstTxWarp prst="textNoShape">
              <a:avLst/>
            </a:prstTxWarp>
          </a:bodyPr>
          <a:lstStyle/>
          <a:p>
            <a:pPr algn="ctr" eaLnBrk="1" hangingPunct="1"/>
            <a:r>
              <a:rPr lang="en-US" altLang="zh-CN" sz="2800" b="1" i="1">
                <a:solidFill>
                  <a:srgbClr val="660066"/>
                </a:solidFill>
                <a:cs typeface="宋体" pitchFamily="-112" charset="-122"/>
              </a:rPr>
              <a:t>Asymmetry Super-ratio Method</a:t>
            </a:r>
          </a:p>
          <a:p>
            <a:pPr algn="ctr" eaLnBrk="1" hangingPunct="1"/>
            <a:r>
              <a:rPr lang="en-US" altLang="zh-CN" sz="2400" b="1" i="1">
                <a:solidFill>
                  <a:srgbClr val="1113D3"/>
                </a:solidFill>
                <a:cs typeface="宋体" pitchFamily="-112" charset="-122"/>
              </a:rPr>
              <a:t>Polarized electron-polarized proton elastic scattering</a:t>
            </a:r>
            <a:endParaRPr lang="en-US" altLang="zh-CN" sz="2400" b="1">
              <a:solidFill>
                <a:srgbClr val="1113D3"/>
              </a:solidFill>
              <a:cs typeface="宋体" pitchFamily="-112" charset="-122"/>
            </a:endParaRPr>
          </a:p>
        </p:txBody>
      </p:sp>
      <p:sp>
        <p:nvSpPr>
          <p:cNvPr id="24579" name="Rectangle 3"/>
          <p:cNvSpPr>
            <a:spLocks noChangeArrowheads="1"/>
          </p:cNvSpPr>
          <p:nvPr/>
        </p:nvSpPr>
        <p:spPr bwMode="auto">
          <a:xfrm>
            <a:off x="609600" y="914400"/>
            <a:ext cx="7772400" cy="4114800"/>
          </a:xfrm>
          <a:prstGeom prst="rect">
            <a:avLst/>
          </a:prstGeom>
          <a:noFill/>
          <a:ln w="9525">
            <a:noFill/>
            <a:miter lim="800000"/>
            <a:headEnd/>
            <a:tailEnd/>
          </a:ln>
        </p:spPr>
        <p:txBody>
          <a:bodyPr lIns="92075" tIns="46038" rIns="92075" bIns="46038">
            <a:prstTxWarp prst="textNoShape">
              <a:avLst/>
            </a:prstTxWarp>
          </a:bodyPr>
          <a:lstStyle/>
          <a:p>
            <a:pPr marL="342900" indent="-342900" eaLnBrk="1" hangingPunct="1">
              <a:spcBef>
                <a:spcPct val="20000"/>
              </a:spcBef>
              <a:buFontTx/>
              <a:buChar char="•"/>
            </a:pPr>
            <a:r>
              <a:rPr lang="en-US" altLang="zh-CN" sz="2800">
                <a:solidFill>
                  <a:schemeClr val="tx1"/>
                </a:solidFill>
                <a:cs typeface="宋体" pitchFamily="-112" charset="-122"/>
              </a:rPr>
              <a:t>Polarized beam-target asymmetry</a:t>
            </a:r>
          </a:p>
          <a:p>
            <a:pPr marL="342900" indent="-342900" eaLnBrk="1" hangingPunct="1">
              <a:lnSpc>
                <a:spcPct val="410000"/>
              </a:lnSpc>
              <a:spcBef>
                <a:spcPct val="20000"/>
              </a:spcBef>
              <a:buFontTx/>
              <a:buChar char="•"/>
            </a:pPr>
            <a:endParaRPr lang="en-US" altLang="zh-CN" sz="3200">
              <a:solidFill>
                <a:schemeClr val="tx1"/>
              </a:solidFill>
              <a:cs typeface="宋体" pitchFamily="-112" charset="-122"/>
            </a:endParaRPr>
          </a:p>
          <a:p>
            <a:pPr marL="342900" indent="-342900" eaLnBrk="1" hangingPunct="1">
              <a:lnSpc>
                <a:spcPct val="410000"/>
              </a:lnSpc>
              <a:spcBef>
                <a:spcPct val="20000"/>
              </a:spcBef>
              <a:buFontTx/>
              <a:buChar char="•"/>
            </a:pPr>
            <a:r>
              <a:rPr lang="en-US" altLang="zh-CN" sz="2800">
                <a:solidFill>
                  <a:schemeClr val="tx1"/>
                </a:solidFill>
                <a:cs typeface="宋体" pitchFamily="-112" charset="-122"/>
              </a:rPr>
              <a:t>Super-ratio</a:t>
            </a:r>
            <a:endParaRPr lang="en-US" altLang="zh-CN" sz="2800" baseline="-25000">
              <a:solidFill>
                <a:schemeClr val="tx1"/>
              </a:solidFill>
              <a:cs typeface="宋体" pitchFamily="-112" charset="-122"/>
            </a:endParaRPr>
          </a:p>
        </p:txBody>
      </p:sp>
      <p:pic>
        <p:nvPicPr>
          <p:cNvPr id="24580" name="Picture 4" descr="super-ratio-figure"/>
          <p:cNvPicPr>
            <a:picLocks noChangeAspect="1" noChangeArrowheads="1"/>
          </p:cNvPicPr>
          <p:nvPr/>
        </p:nvPicPr>
        <p:blipFill>
          <a:blip r:embed="rId2"/>
          <a:srcRect/>
          <a:stretch>
            <a:fillRect/>
          </a:stretch>
        </p:blipFill>
        <p:spPr bwMode="auto">
          <a:xfrm>
            <a:off x="4500563" y="2667000"/>
            <a:ext cx="3805237" cy="2011363"/>
          </a:xfrm>
          <a:prstGeom prst="rect">
            <a:avLst/>
          </a:prstGeom>
          <a:noFill/>
          <a:ln w="9525">
            <a:noFill/>
            <a:miter lim="800000"/>
            <a:headEnd/>
            <a:tailEnd/>
          </a:ln>
        </p:spPr>
      </p:pic>
      <p:pic>
        <p:nvPicPr>
          <p:cNvPr id="24581" name="Picture 5" descr="equation-full_asym"/>
          <p:cNvPicPr>
            <a:picLocks noChangeAspect="1" noChangeArrowheads="1"/>
          </p:cNvPicPr>
          <p:nvPr/>
        </p:nvPicPr>
        <p:blipFill>
          <a:blip r:embed="rId3"/>
          <a:srcRect/>
          <a:stretch>
            <a:fillRect/>
          </a:stretch>
        </p:blipFill>
        <p:spPr bwMode="auto">
          <a:xfrm>
            <a:off x="762000" y="1676400"/>
            <a:ext cx="7558088" cy="723900"/>
          </a:xfrm>
          <a:prstGeom prst="rect">
            <a:avLst/>
          </a:prstGeom>
          <a:noFill/>
          <a:ln w="9525">
            <a:noFill/>
            <a:miter lim="800000"/>
            <a:headEnd/>
            <a:tailEnd/>
          </a:ln>
        </p:spPr>
      </p:pic>
      <p:pic>
        <p:nvPicPr>
          <p:cNvPr id="24582" name="Picture 6" descr="equation-superratio-3"/>
          <p:cNvPicPr>
            <a:picLocks noChangeAspect="1" noChangeArrowheads="1"/>
          </p:cNvPicPr>
          <p:nvPr/>
        </p:nvPicPr>
        <p:blipFill>
          <a:blip r:embed="rId4"/>
          <a:srcRect/>
          <a:stretch>
            <a:fillRect/>
          </a:stretch>
        </p:blipFill>
        <p:spPr bwMode="auto">
          <a:xfrm>
            <a:off x="457200" y="5334000"/>
            <a:ext cx="3352800" cy="627063"/>
          </a:xfrm>
          <a:prstGeom prst="rect">
            <a:avLst/>
          </a:prstGeom>
          <a:noFill/>
          <a:ln w="9525">
            <a:noFill/>
            <a:miter lim="800000"/>
            <a:headEnd/>
            <a:tailEnd/>
          </a:ln>
        </p:spPr>
      </p:pic>
      <p:pic>
        <p:nvPicPr>
          <p:cNvPr id="24583" name="Picture 7" descr="eep-haiyan-review-col"/>
          <p:cNvPicPr>
            <a:picLocks noChangeAspect="1" noChangeArrowheads="1"/>
          </p:cNvPicPr>
          <p:nvPr/>
        </p:nvPicPr>
        <p:blipFill>
          <a:blip r:embed="rId5"/>
          <a:srcRect/>
          <a:stretch>
            <a:fillRect/>
          </a:stretch>
        </p:blipFill>
        <p:spPr bwMode="auto">
          <a:xfrm>
            <a:off x="539750" y="2720975"/>
            <a:ext cx="3346450" cy="1927225"/>
          </a:xfrm>
          <a:prstGeom prst="rect">
            <a:avLst/>
          </a:prstGeom>
          <a:noFill/>
          <a:ln w="9525">
            <a:noFill/>
            <a:miter lim="800000"/>
            <a:headEnd/>
            <a:tailEnd/>
          </a:ln>
        </p:spPr>
      </p:pic>
      <p:sp>
        <p:nvSpPr>
          <p:cNvPr id="24584" name="TextBox 7"/>
          <p:cNvSpPr txBox="1">
            <a:spLocks noChangeArrowheads="1"/>
          </p:cNvSpPr>
          <p:nvPr/>
        </p:nvSpPr>
        <p:spPr bwMode="auto">
          <a:xfrm>
            <a:off x="0" y="6149975"/>
            <a:ext cx="4097659" cy="646331"/>
          </a:xfrm>
          <a:prstGeom prst="rect">
            <a:avLst/>
          </a:prstGeom>
          <a:noFill/>
          <a:ln w="9525">
            <a:noFill/>
            <a:miter lim="800000"/>
            <a:headEnd/>
            <a:tailEnd/>
          </a:ln>
        </p:spPr>
        <p:txBody>
          <a:bodyPr wrap="none">
            <a:prstTxWarp prst="textNoShape">
              <a:avLst/>
            </a:prstTxWarp>
            <a:spAutoFit/>
          </a:bodyPr>
          <a:lstStyle/>
          <a:p>
            <a:r>
              <a:rPr lang="en-US" dirty="0">
                <a:solidFill>
                  <a:srgbClr val="800000"/>
                </a:solidFill>
              </a:rPr>
              <a:t>BLAST pioneered the technique,</a:t>
            </a:r>
            <a:r>
              <a:rPr lang="en-US" dirty="0" smtClean="0">
                <a:solidFill>
                  <a:srgbClr val="800000"/>
                </a:solidFill>
              </a:rPr>
              <a:t> later also </a:t>
            </a:r>
            <a:endParaRPr lang="en-US" dirty="0">
              <a:solidFill>
                <a:srgbClr val="800000"/>
              </a:solidFill>
            </a:endParaRPr>
          </a:p>
          <a:p>
            <a:r>
              <a:rPr lang="en-US" dirty="0">
                <a:solidFill>
                  <a:srgbClr val="800000"/>
                </a:solidFill>
              </a:rPr>
              <a:t>used in</a:t>
            </a:r>
            <a:r>
              <a:rPr lang="en-US" dirty="0" smtClean="0">
                <a:solidFill>
                  <a:srgbClr val="800000"/>
                </a:solidFill>
              </a:rPr>
              <a:t> </a:t>
            </a:r>
            <a:r>
              <a:rPr lang="en-US" dirty="0" err="1" smtClean="0">
                <a:solidFill>
                  <a:srgbClr val="800000"/>
                </a:solidFill>
              </a:rPr>
              <a:t>Jlab</a:t>
            </a:r>
            <a:r>
              <a:rPr lang="en-US" dirty="0" smtClean="0">
                <a:solidFill>
                  <a:srgbClr val="800000"/>
                </a:solidFill>
              </a:rPr>
              <a:t> </a:t>
            </a:r>
            <a:r>
              <a:rPr lang="en-US" dirty="0">
                <a:solidFill>
                  <a:srgbClr val="800000"/>
                </a:solidFill>
              </a:rPr>
              <a:t>Hall A experiment</a:t>
            </a:r>
          </a:p>
        </p:txBody>
      </p:sp>
      <p:pic>
        <p:nvPicPr>
          <p:cNvPr id="24585" name="Picture 15" descr="blastcoils"/>
          <p:cNvPicPr>
            <a:picLocks noChangeAspect="1" noChangeArrowheads="1"/>
          </p:cNvPicPr>
          <p:nvPr/>
        </p:nvPicPr>
        <p:blipFill>
          <a:blip r:embed="rId6"/>
          <a:srcRect/>
          <a:stretch>
            <a:fillRect/>
          </a:stretch>
        </p:blipFill>
        <p:spPr bwMode="auto">
          <a:xfrm>
            <a:off x="5410200" y="4789488"/>
            <a:ext cx="2590800" cy="2068512"/>
          </a:xfrm>
          <a:prstGeom prst="rect">
            <a:avLst/>
          </a:prstGeom>
          <a:noFill/>
          <a:ln w="9525">
            <a:noFill/>
            <a:miter lim="800000"/>
            <a:headEnd/>
            <a:tailEnd/>
          </a:ln>
        </p:spPr>
      </p:pic>
    </p:spTree>
    <p:extLst>
      <p:ext uri="{BB962C8B-B14F-4D97-AF65-F5344CB8AC3E}">
        <p14:creationId xmlns:p14="http://schemas.microsoft.com/office/powerpoint/2010/main" val="34941988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485065" y="-46027"/>
            <a:ext cx="8001000" cy="1531938"/>
          </a:xfrm>
          <a:extLst>
            <a:ext uri="{91240B29-F687-4f45-9708-019B960494DF}">
              <a14:hiddenLine xmlns:a14="http://schemas.microsoft.com/office/drawing/2010/main" w="9525">
                <a:solidFill>
                  <a:srgbClr val="000000"/>
                </a:solidFill>
                <a:miter lim="800000"/>
                <a:headEnd/>
                <a:tailEnd/>
              </a14:hiddenLine>
            </a:ext>
          </a:extLst>
        </p:spPr>
        <p:txBody>
          <a:bodyPr lIns="50800" tIns="50800" rIns="39200" bIns="50800" anchor="t">
            <a:normAutofit/>
          </a:bodyPr>
          <a:lstStyle/>
          <a:p>
            <a:pPr eaLnBrk="1" hangingPunct="1">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600" b="1" i="1" dirty="0">
                <a:solidFill>
                  <a:srgbClr val="800000"/>
                </a:solidFill>
                <a:latin typeface="Times New Roman"/>
                <a:ea typeface="Verdana Bold" pitchFamily="-84" charset="0"/>
                <a:cs typeface="Verdana Bold" pitchFamily="-84" charset="0"/>
                <a:sym typeface="Verdana Bold" pitchFamily="-84" charset="0"/>
              </a:rPr>
              <a:t>Hydrogen Spectroscopy</a:t>
            </a:r>
            <a:endParaRPr lang="en-US" sz="3600" b="1" i="1" dirty="0">
              <a:solidFill>
                <a:srgbClr val="800000"/>
              </a:solidFill>
              <a:latin typeface="Times New Roman"/>
              <a:sym typeface="Verdana Bold" pitchFamily="-84" charset="0"/>
            </a:endParaRPr>
          </a:p>
        </p:txBody>
      </p:sp>
      <p:sp>
        <p:nvSpPr>
          <p:cNvPr id="30725" name="Rectangle 5"/>
          <p:cNvSpPr>
            <a:spLocks/>
          </p:cNvSpPr>
          <p:nvPr/>
        </p:nvSpPr>
        <p:spPr bwMode="auto">
          <a:xfrm>
            <a:off x="2098675" y="3997325"/>
            <a:ext cx="152400" cy="76200"/>
          </a:xfrm>
          <a:prstGeom prst="rect">
            <a:avLst/>
          </a:prstGeom>
          <a:solidFill>
            <a:srgbClr val="FFFFFF"/>
          </a:solidFill>
          <a:ln w="9360">
            <a:solidFill>
              <a:srgbClr val="FFFFFF"/>
            </a:solidFill>
            <a:miter lim="800000"/>
            <a:headEnd/>
            <a:tailEnd/>
          </a:ln>
        </p:spPr>
        <p:txBody>
          <a:bodyPr lIns="0" tIns="0" rIns="0" bIns="0">
            <a:prstTxWarp prst="textNoShape">
              <a:avLst/>
            </a:prstTxWarp>
          </a:bodyPr>
          <a:lstStyle/>
          <a:p>
            <a:endParaRPr lang="en-US"/>
          </a:p>
        </p:txBody>
      </p:sp>
      <p:pic>
        <p:nvPicPr>
          <p:cNvPr id="307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75" y="668404"/>
            <a:ext cx="4878387" cy="34798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
        <p:nvSpPr>
          <p:cNvPr id="30727" name="Rectangle 7"/>
          <p:cNvSpPr>
            <a:spLocks/>
          </p:cNvSpPr>
          <p:nvPr/>
        </p:nvSpPr>
        <p:spPr bwMode="auto">
          <a:xfrm>
            <a:off x="674645" y="4148204"/>
            <a:ext cx="8013700" cy="2336800"/>
          </a:xfrm>
          <a:prstGeom prst="rect">
            <a:avLst/>
          </a:prstGeom>
          <a:noFill/>
          <a:ln w="12700">
            <a:noFill/>
            <a:miter lim="800000"/>
            <a:headEnd/>
            <a:tailEnd/>
          </a:ln>
        </p:spPr>
        <p:txBody>
          <a:bodyPr lIns="0" tIns="0" rIns="39200" bIns="0">
            <a:prstTxWarp prst="textNoShape">
              <a:avLst/>
            </a:prstTxWarp>
          </a:bodyPr>
          <a:lstStyle/>
          <a:p>
            <a:pPr marL="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dirty="0">
                <a:solidFill>
                  <a:schemeClr val="tx1"/>
                </a:solidFill>
                <a:latin typeface="Times New Roman Bold" pitchFamily="-84" charset="0"/>
                <a:ea typeface="ＭＳ Ｐゴシック" pitchFamily="-112" charset="-128"/>
                <a:sym typeface="Times New Roman Bold" pitchFamily="-84" charset="0"/>
              </a:rPr>
              <a:t>The absolute frequency of H energy levels has been measured with an accuracy of </a:t>
            </a:r>
            <a:r>
              <a:rPr lang="en-US" dirty="0">
                <a:solidFill>
                  <a:srgbClr val="800000"/>
                </a:solidFill>
                <a:latin typeface="Times New Roman Bold" pitchFamily="-84" charset="0"/>
                <a:ea typeface="ＭＳ Ｐゴシック" pitchFamily="-112" charset="-128"/>
                <a:sym typeface="Times New Roman Bold" pitchFamily="-84" charset="0"/>
              </a:rPr>
              <a:t>1.4 part in 10</a:t>
            </a:r>
            <a:r>
              <a:rPr lang="en-US" baseline="33000" dirty="0">
                <a:solidFill>
                  <a:srgbClr val="800000"/>
                </a:solidFill>
                <a:latin typeface="Times New Roman Bold" pitchFamily="-84" charset="0"/>
                <a:ea typeface="ＭＳ Ｐゴシック" pitchFamily="-112" charset="-128"/>
                <a:sym typeface="Times New Roman Bold" pitchFamily="-84" charset="0"/>
              </a:rPr>
              <a:t>14</a:t>
            </a:r>
            <a:r>
              <a:rPr lang="en-US" dirty="0">
                <a:solidFill>
                  <a:schemeClr val="tx1"/>
                </a:solidFill>
                <a:latin typeface="Times New Roman Bold" pitchFamily="-84" charset="0"/>
                <a:ea typeface="ＭＳ Ｐゴシック" pitchFamily="-112" charset="-128"/>
                <a:sym typeface="Times New Roman Bold" pitchFamily="-84" charset="0"/>
              </a:rPr>
              <a:t> via comparison with an </a:t>
            </a:r>
            <a:r>
              <a:rPr lang="en-US" dirty="0">
                <a:solidFill>
                  <a:srgbClr val="800000"/>
                </a:solidFill>
                <a:latin typeface="Times New Roman Bold" pitchFamily="-84" charset="0"/>
                <a:ea typeface="ＭＳ Ｐゴシック" pitchFamily="-112" charset="-128"/>
                <a:sym typeface="Times New Roman Bold" pitchFamily="-84" charset="0"/>
              </a:rPr>
              <a:t>atomic cesium fountain clock </a:t>
            </a:r>
            <a:r>
              <a:rPr lang="en-US" dirty="0">
                <a:solidFill>
                  <a:schemeClr val="tx1"/>
                </a:solidFill>
                <a:latin typeface="Times New Roman Bold" pitchFamily="-84" charset="0"/>
                <a:ea typeface="ＭＳ Ｐゴシック" pitchFamily="-112" charset="-128"/>
                <a:sym typeface="Times New Roman Bold" pitchFamily="-84" charset="0"/>
              </a:rPr>
              <a:t>as a primary frequency standard.</a:t>
            </a:r>
          </a:p>
          <a:p>
            <a:pPr marL="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dirty="0">
                <a:solidFill>
                  <a:srgbClr val="5E11A6"/>
                </a:solidFill>
                <a:latin typeface="Times New Roman Bold" pitchFamily="-84" charset="0"/>
                <a:ea typeface="ＭＳ Ｐゴシック" pitchFamily="-112" charset="-128"/>
                <a:sym typeface="Times New Roman Bold" pitchFamily="-84" charset="0"/>
              </a:rPr>
              <a:t>Yields R</a:t>
            </a:r>
            <a:r>
              <a:rPr lang="en-US" baseline="-33000" dirty="0">
                <a:solidFill>
                  <a:srgbClr val="5E11A6"/>
                </a:solidFill>
                <a:latin typeface="Symbol" pitchFamily="-112" charset="2"/>
                <a:ea typeface="ＭＳ Ｐゴシック" pitchFamily="-112" charset="-128"/>
                <a:sym typeface="Symbol" pitchFamily="-112" charset="2"/>
              </a:rPr>
              <a:t>∞  </a:t>
            </a:r>
            <a:r>
              <a:rPr lang="en-US" dirty="0">
                <a:solidFill>
                  <a:srgbClr val="5E11A6"/>
                </a:solidFill>
                <a:latin typeface="Arial Bold" pitchFamily="-112" charset="0"/>
                <a:ea typeface="ＭＳ Ｐゴシック" pitchFamily="-112" charset="-128"/>
                <a:sym typeface="Arial Bold" pitchFamily="-112" charset="0"/>
              </a:rPr>
              <a:t>(the most precisely known constant)</a:t>
            </a:r>
            <a:endParaRPr lang="en-US" dirty="0">
              <a:solidFill>
                <a:schemeClr val="tx1"/>
              </a:solidFill>
              <a:ea typeface="ＭＳ Ｐゴシック" pitchFamily="-112" charset="-128"/>
            </a:endParaRPr>
          </a:p>
          <a:p>
            <a:pPr marL="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endParaRPr lang="en-US" dirty="0">
              <a:solidFill>
                <a:srgbClr val="5E11A6"/>
              </a:solidFill>
              <a:latin typeface="Arial Bold" pitchFamily="-112" charset="0"/>
              <a:ea typeface="ＭＳ Ｐゴシック" pitchFamily="-112" charset="-128"/>
              <a:sym typeface="Arial Bold" pitchFamily="-112" charset="0"/>
            </a:endParaRPr>
          </a:p>
          <a:p>
            <a:pPr marL="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dirty="0">
                <a:solidFill>
                  <a:schemeClr val="tx1"/>
                </a:solidFill>
                <a:latin typeface="Times New Roman Bold" pitchFamily="-84" charset="0"/>
                <a:ea typeface="ＭＳ Ｐゴシック" pitchFamily="-112" charset="-128"/>
                <a:sym typeface="Times New Roman Bold" pitchFamily="-84" charset="0"/>
              </a:rPr>
              <a:t>Comparing measurements to QED calculations that include corrections for the finite size of the proton provide an </a:t>
            </a:r>
            <a:r>
              <a:rPr lang="en-US" dirty="0">
                <a:solidFill>
                  <a:srgbClr val="800000"/>
                </a:solidFill>
                <a:latin typeface="Times New Roman Bold" pitchFamily="-84" charset="0"/>
                <a:ea typeface="ＭＳ Ｐゴシック" pitchFamily="-112" charset="-128"/>
                <a:sym typeface="Times New Roman Bold" pitchFamily="-84" charset="0"/>
              </a:rPr>
              <a:t>indirect</a:t>
            </a:r>
            <a:r>
              <a:rPr lang="en-US" dirty="0">
                <a:solidFill>
                  <a:schemeClr val="tx1"/>
                </a:solidFill>
                <a:latin typeface="Times New Roman Bold" pitchFamily="-84" charset="0"/>
                <a:ea typeface="ＭＳ Ｐゴシック" pitchFamily="-112" charset="-128"/>
                <a:sym typeface="Times New Roman Bold" pitchFamily="-84" charset="0"/>
              </a:rPr>
              <a:t> but very precise value of the </a:t>
            </a:r>
            <a:r>
              <a:rPr lang="en-US" dirty="0" err="1">
                <a:solidFill>
                  <a:srgbClr val="800000"/>
                </a:solidFill>
                <a:latin typeface="Times New Roman Bold" pitchFamily="-84" charset="0"/>
                <a:ea typeface="ＭＳ Ｐゴシック" pitchFamily="-112" charset="-128"/>
                <a:sym typeface="Times New Roman Bold" pitchFamily="-84" charset="0"/>
              </a:rPr>
              <a:t>rms</a:t>
            </a:r>
            <a:r>
              <a:rPr lang="en-US" dirty="0">
                <a:solidFill>
                  <a:srgbClr val="800000"/>
                </a:solidFill>
                <a:latin typeface="Times New Roman Bold" pitchFamily="-84" charset="0"/>
                <a:ea typeface="ＭＳ Ｐゴシック" pitchFamily="-112" charset="-128"/>
                <a:sym typeface="Times New Roman Bold" pitchFamily="-84" charset="0"/>
              </a:rPr>
              <a:t> proton charge radius </a:t>
            </a:r>
            <a:r>
              <a:rPr lang="en-US" sz="2000" dirty="0">
                <a:solidFill>
                  <a:srgbClr val="800000"/>
                </a:solidFill>
                <a:latin typeface="Times New Roman Bold" pitchFamily="-84" charset="0"/>
                <a:ea typeface="ＭＳ Ｐゴシック" pitchFamily="-112" charset="-128"/>
                <a:sym typeface="Times New Roman Bold" pitchFamily="-84" charset="0"/>
              </a:rPr>
              <a:t> </a:t>
            </a:r>
            <a:endParaRPr lang="en-US" sz="2000" dirty="0" smtClean="0">
              <a:solidFill>
                <a:srgbClr val="800000"/>
              </a:solidFill>
              <a:latin typeface="Times New Roman Bold" pitchFamily="-84" charset="0"/>
              <a:ea typeface="ＭＳ Ｐゴシック" pitchFamily="-112" charset="-128"/>
              <a:sym typeface="Times New Roman Bold" pitchFamily="-84" charset="0"/>
            </a:endParaRPr>
          </a:p>
          <a:p>
            <a:pPr marL="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altLang="zh-CN" sz="2000" dirty="0">
                <a:ea typeface="ＭＳ Ｐゴシック" pitchFamily="-112" charset="-128"/>
                <a:cs typeface="ＭＳ Ｐゴシック" pitchFamily="-112" charset="-128"/>
              </a:rPr>
              <a:t>Proton charge radius effect on the </a:t>
            </a:r>
            <a:r>
              <a:rPr lang="en-US" altLang="zh-CN" sz="2000" dirty="0" err="1">
                <a:ea typeface="ＭＳ Ｐゴシック" pitchFamily="-112" charset="-128"/>
                <a:cs typeface="ＭＳ Ｐゴシック" pitchFamily="-112" charset="-128"/>
              </a:rPr>
              <a:t>muonic</a:t>
            </a:r>
            <a:r>
              <a:rPr lang="en-US" altLang="zh-CN" sz="2000" dirty="0">
                <a:ea typeface="ＭＳ Ｐゴシック" pitchFamily="-112" charset="-128"/>
                <a:cs typeface="ＭＳ Ｐゴシック" pitchFamily="-112" charset="-128"/>
              </a:rPr>
              <a:t> hydrogen Lamb shift is 2%</a:t>
            </a:r>
          </a:p>
          <a:p>
            <a:pPr marL="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endParaRPr lang="en-US" sz="2000" dirty="0">
              <a:solidFill>
                <a:srgbClr val="800000"/>
              </a:solidFill>
              <a:latin typeface="Times New Roman Bold" pitchFamily="-84" charset="0"/>
              <a:ea typeface="ＭＳ Ｐゴシック" pitchFamily="-112" charset="-128"/>
              <a:sym typeface="Times New Roman Bold" pitchFamily="-84" charset="0"/>
            </a:endParaRPr>
          </a:p>
        </p:txBody>
      </p:sp>
    </p:spTree>
    <p:extLst>
      <p:ext uri="{BB962C8B-B14F-4D97-AF65-F5344CB8AC3E}">
        <p14:creationId xmlns:p14="http://schemas.microsoft.com/office/powerpoint/2010/main" val="36097870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47452</TotalTime>
  <Words>2170</Words>
  <Application>Microsoft Macintosh PowerPoint</Application>
  <PresentationFormat>On-screen Show (4:3)</PresentationFormat>
  <Paragraphs>315</Paragraphs>
  <Slides>33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Equation</vt:lpstr>
      <vt:lpstr>Latest on the Proton Charge Radius from the PRad Experiment</vt:lpstr>
      <vt:lpstr>Lepton scattering: powerful  microscope!</vt:lpstr>
      <vt:lpstr>PowerPoint Presentation</vt:lpstr>
      <vt:lpstr>Proton Charge Radius</vt:lpstr>
      <vt:lpstr>Proton Charge Radius Puzzle</vt:lpstr>
      <vt:lpstr>PowerPoint Presentation</vt:lpstr>
      <vt:lpstr>PowerPoint Presentation</vt:lpstr>
      <vt:lpstr>PowerPoint Presentation</vt:lpstr>
      <vt:lpstr>Hydrogen Spectroscopy</vt:lpstr>
      <vt:lpstr>PowerPoint Presentation</vt:lpstr>
      <vt:lpstr>PowerPoint Presentation</vt:lpstr>
      <vt:lpstr>Recent ep Scattering Experiments</vt:lpstr>
      <vt:lpstr>PowerPoint Presentation</vt:lpstr>
      <vt:lpstr>PowerPoint Presentation</vt:lpstr>
      <vt:lpstr>Revisits QED Calculations….</vt:lpstr>
      <vt:lpstr>Revisits of e-p scattering data (just 2015)  </vt:lpstr>
      <vt:lpstr>New Physics or what? - Incomplete list   </vt:lpstr>
      <vt:lpstr>               The Proton Radius Puzzle (June 2016)</vt:lpstr>
      <vt:lpstr>Update on proton radius puzzle</vt:lpstr>
      <vt:lpstr>Deuteron Charge Radius? </vt:lpstr>
      <vt:lpstr>Charge Radius of Helium Nuclei</vt:lpstr>
      <vt:lpstr>       PRad Experimental Setup in Hall B at JLab</vt:lpstr>
      <vt:lpstr>PRad Experimental Apparatus</vt:lpstr>
      <vt:lpstr>PRad Experimental Apparatus</vt:lpstr>
      <vt:lpstr>PRad Experimental Apparatus</vt:lpstr>
      <vt:lpstr>PRad Experimental Apparatus</vt:lpstr>
      <vt:lpstr>HyCal Resolution and Efficiency</vt:lpstr>
      <vt:lpstr>Performance of GEM Detectors</vt:lpstr>
      <vt:lpstr>PowerPoint Presentation</vt:lpstr>
      <vt:lpstr>Preliminary Elastic ep Cross Section </vt:lpstr>
      <vt:lpstr>PRad Analysis Status:    Event Selection Quality </vt:lpstr>
      <vt:lpstr>PowerPoint Presentation</vt:lpstr>
      <vt:lpstr>Summary and outlook</vt:lpstr>
    </vt:vector>
  </TitlesOfParts>
  <Company>Duke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Nucleon-Structure Studies from Lepton Scattering</dc:title>
  <dc:creator>Haiyan Gao</dc:creator>
  <cp:lastModifiedBy>Haiyan Gao</cp:lastModifiedBy>
  <cp:revision>315</cp:revision>
  <dcterms:created xsi:type="dcterms:W3CDTF">2014-03-20T00:23:48Z</dcterms:created>
  <dcterms:modified xsi:type="dcterms:W3CDTF">2017-07-26T00:05:13Z</dcterms:modified>
</cp:coreProperties>
</file>