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2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43"/>
  </p:normalViewPr>
  <p:slideViewPr>
    <p:cSldViewPr snapToGrid="0" snapToObjects="1">
      <p:cViewPr varScale="1">
        <p:scale>
          <a:sx n="88" d="100"/>
          <a:sy n="88" d="100"/>
        </p:scale>
        <p:origin x="-104" y="-3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DD7B4-CEBF-234D-8975-ED8264752DC5}" type="datetimeFigureOut">
              <a:rPr lang="en-US" smtClean="0"/>
              <a:t>2/27/18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B40AE-5CB6-3047-899A-A6544C5FE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77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C6CB0-51FE-DB41-8E7F-C9098A8D86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34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46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79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5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4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5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4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9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3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0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6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C9E99-5528-5046-94C1-9F416DE350CD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67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1" y="2137934"/>
            <a:ext cx="6135457" cy="440411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0714" y="2137935"/>
            <a:ext cx="6213952" cy="446045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FD487EA6-E2C0-5442-91AA-EB280AD76216}" type="slidenum">
              <a:rPr lang="en-US" sz="1600">
                <a:latin typeface="Helvetica" charset="0"/>
                <a:ea typeface="Helvetica" charset="0"/>
                <a:cs typeface="Helvetica" charset="0"/>
              </a:rPr>
              <a:t>1</a:t>
            </a:fld>
            <a:endParaRPr lang="en-US" sz="16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63980" y="11331"/>
            <a:ext cx="9464040" cy="727544"/>
          </a:xfrm>
        </p:spPr>
        <p:txBody>
          <a:bodyPr>
            <a:normAutofit/>
          </a:bodyPr>
          <a:lstStyle/>
          <a:p>
            <a:pPr algn="ctr"/>
            <a:r>
              <a:rPr lang="en-US" sz="3840" dirty="0">
                <a:solidFill>
                  <a:srgbClr val="7030A0"/>
                </a:solidFill>
                <a:latin typeface="Helvetica" charset="0"/>
                <a:ea typeface="Helvetica" charset="0"/>
                <a:cs typeface="Helvetica" charset="0"/>
              </a:rPr>
              <a:t>Elastic </a:t>
            </a:r>
            <a:r>
              <a:rPr lang="en-US" sz="3840" i="1" dirty="0">
                <a:solidFill>
                  <a:srgbClr val="7030A0"/>
                </a:solidFill>
                <a:latin typeface="Helvetica" charset="0"/>
                <a:ea typeface="Helvetica" charset="0"/>
                <a:cs typeface="Helvetica" charset="0"/>
              </a:rPr>
              <a:t>ep</a:t>
            </a:r>
            <a:r>
              <a:rPr lang="en-US" sz="3840" dirty="0">
                <a:solidFill>
                  <a:srgbClr val="7030A0"/>
                </a:solidFill>
                <a:latin typeface="Helvetica" charset="0"/>
                <a:ea typeface="Helvetica" charset="0"/>
                <a:cs typeface="Helvetica" charset="0"/>
              </a:rPr>
              <a:t> Cross Section (Preliminary)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4462" y="636050"/>
            <a:ext cx="11629292" cy="1734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>
              <a:buFont typeface="Arial" charset="0"/>
              <a:buChar char="•"/>
            </a:pPr>
            <a:r>
              <a:rPr lang="en-US" sz="1867" dirty="0">
                <a:latin typeface="Helvetica" charset="0"/>
                <a:ea typeface="Helvetica" charset="0"/>
                <a:cs typeface="Helvetica" charset="0"/>
              </a:rPr>
              <a:t>Differential cross section vs. </a:t>
            </a:r>
            <a:r>
              <a:rPr lang="en-US" sz="1867" i="1" dirty="0">
                <a:latin typeface="Helvetica" charset="0"/>
                <a:ea typeface="Helvetica" charset="0"/>
                <a:cs typeface="Helvetica" charset="0"/>
              </a:rPr>
              <a:t>Q</a:t>
            </a:r>
            <a:r>
              <a:rPr lang="en-US" sz="1867" i="1" baseline="30000" dirty="0">
                <a:latin typeface="Helvetica" charset="0"/>
                <a:ea typeface="Helvetica" charset="0"/>
                <a:cs typeface="Helvetica" charset="0"/>
              </a:rPr>
              <a:t>2</a:t>
            </a:r>
            <a:r>
              <a:rPr lang="en-US" sz="1867" dirty="0">
                <a:latin typeface="Helvetica" charset="0"/>
                <a:ea typeface="Helvetica" charset="0"/>
                <a:cs typeface="Helvetica" charset="0"/>
              </a:rPr>
              <a:t>, with </a:t>
            </a:r>
            <a:r>
              <a:rPr lang="en-US" sz="1867" dirty="0">
                <a:solidFill>
                  <a:srgbClr val="0832FD"/>
                </a:solidFill>
                <a:latin typeface="Helvetica" charset="0"/>
                <a:ea typeface="Helvetica" charset="0"/>
                <a:cs typeface="Helvetica" charset="0"/>
              </a:rPr>
              <a:t>2.2</a:t>
            </a:r>
            <a:r>
              <a:rPr lang="en-US" sz="1867" dirty="0">
                <a:latin typeface="Helvetica" charset="0"/>
                <a:ea typeface="Helvetica" charset="0"/>
                <a:cs typeface="Helvetica" charset="0"/>
              </a:rPr>
              <a:t> (</a:t>
            </a:r>
            <a:r>
              <a:rPr lang="en-US" sz="1867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1.1</a:t>
            </a:r>
            <a:r>
              <a:rPr lang="en-US" sz="1867" dirty="0">
                <a:latin typeface="Helvetica" charset="0"/>
                <a:ea typeface="Helvetica" charset="0"/>
                <a:cs typeface="Helvetica" charset="0"/>
              </a:rPr>
              <a:t>) GeV data </a:t>
            </a:r>
            <a:r>
              <a:rPr lang="en-US" sz="1867" dirty="0" smtClean="0">
                <a:latin typeface="Helvetica" charset="0"/>
                <a:ea typeface="Helvetica" charset="0"/>
                <a:cs typeface="Helvetica" charset="0"/>
              </a:rPr>
              <a:t>(preliminary)</a:t>
            </a:r>
          </a:p>
          <a:p>
            <a:pPr marL="838190" lvl="1" indent="-380990">
              <a:buFont typeface="Arial" charset="0"/>
              <a:buChar char="•"/>
            </a:pPr>
            <a:r>
              <a:rPr lang="en-US" sz="1600" i="1" dirty="0" smtClean="0">
                <a:latin typeface="Helvetica" charset="0"/>
                <a:ea typeface="Helvetica" charset="0"/>
                <a:cs typeface="Helvetica" charset="0"/>
              </a:rPr>
              <a:t>Q</a:t>
            </a:r>
            <a:r>
              <a:rPr lang="en-US" sz="1600" i="1" baseline="30000" dirty="0" smtClean="0">
                <a:latin typeface="Helvetica" charset="0"/>
                <a:ea typeface="Helvetica" charset="0"/>
                <a:cs typeface="Helvetica" charset="0"/>
              </a:rPr>
              <a:t>2</a:t>
            </a:r>
            <a:r>
              <a:rPr lang="en-US" sz="1600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1600" dirty="0">
                <a:latin typeface="Helvetica" charset="0"/>
                <a:ea typeface="Helvetica" charset="0"/>
                <a:cs typeface="Helvetica" charset="0"/>
              </a:rPr>
              <a:t>from </a:t>
            </a:r>
            <a:r>
              <a:rPr lang="en-US" sz="1600" dirty="0" smtClean="0">
                <a:latin typeface="Helvetica" charset="0"/>
                <a:ea typeface="Helvetica" charset="0"/>
                <a:cs typeface="Helvetica" charset="0"/>
              </a:rPr>
              <a:t>~</a:t>
            </a:r>
            <a:r>
              <a:rPr lang="en-US" sz="1600" dirty="0">
                <a:solidFill>
                  <a:srgbClr val="FE45FF"/>
                </a:solidFill>
                <a:latin typeface="Helvetica" charset="0"/>
                <a:ea typeface="Helvetica" charset="0"/>
                <a:cs typeface="Helvetica" charset="0"/>
              </a:rPr>
              <a:t>7</a:t>
            </a:r>
            <a:r>
              <a:rPr lang="en-US" sz="1600" dirty="0" smtClean="0">
                <a:solidFill>
                  <a:srgbClr val="FE45FF"/>
                </a:solidFill>
                <a:latin typeface="Helvetica" charset="0"/>
                <a:ea typeface="Helvetica" charset="0"/>
                <a:cs typeface="Helvetica" charset="0"/>
              </a:rPr>
              <a:t>x10</a:t>
            </a:r>
            <a:r>
              <a:rPr lang="en-US" sz="1600" baseline="30000" dirty="0" smtClean="0">
                <a:solidFill>
                  <a:srgbClr val="FE45FF"/>
                </a:solidFill>
                <a:latin typeface="Helvetica" charset="0"/>
                <a:ea typeface="Helvetica" charset="0"/>
                <a:cs typeface="Helvetica" charset="0"/>
              </a:rPr>
              <a:t>-4</a:t>
            </a:r>
            <a:r>
              <a:rPr lang="en-US" sz="1600" dirty="0" smtClean="0">
                <a:solidFill>
                  <a:srgbClr val="FE45FF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1600" dirty="0">
                <a:solidFill>
                  <a:srgbClr val="FE45FF"/>
                </a:solidFill>
                <a:latin typeface="Helvetica" charset="0"/>
                <a:ea typeface="Helvetica" charset="0"/>
                <a:cs typeface="Helvetica" charset="0"/>
              </a:rPr>
              <a:t>to 1.5x10</a:t>
            </a:r>
            <a:r>
              <a:rPr lang="en-US" sz="1600" baseline="30000" dirty="0">
                <a:solidFill>
                  <a:srgbClr val="FE45FF"/>
                </a:solidFill>
                <a:latin typeface="Helvetica" charset="0"/>
                <a:ea typeface="Helvetica" charset="0"/>
                <a:cs typeface="Helvetica" charset="0"/>
              </a:rPr>
              <a:t>-2</a:t>
            </a:r>
            <a:r>
              <a:rPr lang="en-US" sz="1600" dirty="0">
                <a:solidFill>
                  <a:srgbClr val="FE45FF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1600" dirty="0">
                <a:latin typeface="Helvetica" charset="0"/>
                <a:ea typeface="Helvetica" charset="0"/>
                <a:cs typeface="Helvetica" charset="0"/>
              </a:rPr>
              <a:t>GeV</a:t>
            </a:r>
            <a:r>
              <a:rPr lang="en-US" sz="1600" baseline="30000" dirty="0">
                <a:latin typeface="Helvetica" charset="0"/>
                <a:ea typeface="Helvetica" charset="0"/>
                <a:cs typeface="Helvetica" charset="0"/>
              </a:rPr>
              <a:t>2 </a:t>
            </a:r>
            <a:r>
              <a:rPr lang="en-US" sz="1600" dirty="0" smtClean="0">
                <a:latin typeface="Helvetica" charset="0"/>
                <a:ea typeface="Helvetica" charset="0"/>
                <a:cs typeface="Helvetica" charset="0"/>
              </a:rPr>
              <a:t>for </a:t>
            </a:r>
            <a:r>
              <a:rPr lang="en-US" sz="1600" dirty="0" smtClean="0">
                <a:solidFill>
                  <a:srgbClr val="0732FD"/>
                </a:solidFill>
                <a:latin typeface="Helvetica" charset="0"/>
                <a:ea typeface="Helvetica" charset="0"/>
                <a:cs typeface="Helvetica" charset="0"/>
              </a:rPr>
              <a:t>2.2</a:t>
            </a:r>
            <a:r>
              <a:rPr lang="en-US" sz="1600" dirty="0" smtClean="0">
                <a:latin typeface="Helvetica" charset="0"/>
                <a:ea typeface="Helvetica" charset="0"/>
                <a:cs typeface="Helvetica" charset="0"/>
              </a:rPr>
              <a:t> GeV data (0.7</a:t>
            </a:r>
            <a:r>
              <a:rPr lang="en-US" sz="1600" baseline="30000" dirty="0" smtClean="0">
                <a:latin typeface="Helvetica" charset="0"/>
                <a:ea typeface="Helvetica" charset="0"/>
                <a:cs typeface="Helvetica" charset="0"/>
              </a:rPr>
              <a:t>o</a:t>
            </a:r>
            <a:r>
              <a:rPr lang="en-US" sz="1600" dirty="0" smtClean="0">
                <a:latin typeface="Helvetica" charset="0"/>
                <a:ea typeface="Helvetica" charset="0"/>
                <a:cs typeface="Helvetica" charset="0"/>
              </a:rPr>
              <a:t> ~ 3.5</a:t>
            </a:r>
            <a:r>
              <a:rPr lang="en-US" sz="1600" baseline="30000" dirty="0" smtClean="0">
                <a:latin typeface="Helvetica" charset="0"/>
                <a:ea typeface="Helvetica" charset="0"/>
                <a:cs typeface="Helvetica" charset="0"/>
              </a:rPr>
              <a:t>o</a:t>
            </a:r>
            <a:r>
              <a:rPr lang="en-US" sz="1600" dirty="0" smtClean="0">
                <a:latin typeface="Helvetica" charset="0"/>
                <a:ea typeface="Helvetica" charset="0"/>
                <a:cs typeface="Helvetica" charset="0"/>
              </a:rPr>
              <a:t>)</a:t>
            </a:r>
          </a:p>
          <a:p>
            <a:pPr marL="838190" lvl="1" indent="-380990">
              <a:buFont typeface="Arial" charset="0"/>
              <a:buChar char="•"/>
            </a:pPr>
            <a:r>
              <a:rPr lang="en-US" sz="1600" i="1" dirty="0" smtClean="0">
                <a:latin typeface="Helvetica" charset="0"/>
                <a:ea typeface="Helvetica" charset="0"/>
                <a:cs typeface="Helvetica" charset="0"/>
              </a:rPr>
              <a:t>Q</a:t>
            </a:r>
            <a:r>
              <a:rPr lang="en-US" sz="1600" i="1" baseline="30000" dirty="0" smtClean="0">
                <a:latin typeface="Helvetica" charset="0"/>
                <a:ea typeface="Helvetica" charset="0"/>
                <a:cs typeface="Helvetica" charset="0"/>
              </a:rPr>
              <a:t>2</a:t>
            </a:r>
            <a:r>
              <a:rPr lang="en-US" sz="1600" dirty="0" smtClean="0">
                <a:latin typeface="Helvetica" charset="0"/>
                <a:ea typeface="Helvetica" charset="0"/>
                <a:cs typeface="Helvetica" charset="0"/>
              </a:rPr>
              <a:t> from ~</a:t>
            </a:r>
            <a:r>
              <a:rPr lang="en-US" sz="1600" dirty="0">
                <a:solidFill>
                  <a:srgbClr val="FE45FF"/>
                </a:solidFill>
                <a:latin typeface="Helvetica" charset="0"/>
                <a:ea typeface="Helvetica" charset="0"/>
                <a:cs typeface="Helvetica" charset="0"/>
              </a:rPr>
              <a:t>3</a:t>
            </a:r>
            <a:r>
              <a:rPr lang="en-US" sz="1600" dirty="0" smtClean="0">
                <a:solidFill>
                  <a:srgbClr val="FE45FF"/>
                </a:solidFill>
                <a:latin typeface="Helvetica" charset="0"/>
                <a:ea typeface="Helvetica" charset="0"/>
                <a:cs typeface="Helvetica" charset="0"/>
              </a:rPr>
              <a:t>x10</a:t>
            </a:r>
            <a:r>
              <a:rPr lang="en-US" sz="1600" baseline="30000" dirty="0" smtClean="0">
                <a:solidFill>
                  <a:srgbClr val="FE45FF"/>
                </a:solidFill>
                <a:latin typeface="Helvetica" charset="0"/>
                <a:ea typeface="Helvetica" charset="0"/>
                <a:cs typeface="Helvetica" charset="0"/>
              </a:rPr>
              <a:t>-4</a:t>
            </a:r>
            <a:r>
              <a:rPr lang="en-US" sz="1600" dirty="0" smtClean="0">
                <a:solidFill>
                  <a:srgbClr val="FE45FF"/>
                </a:solidFill>
                <a:latin typeface="Helvetica" charset="0"/>
                <a:ea typeface="Helvetica" charset="0"/>
                <a:cs typeface="Helvetica" charset="0"/>
              </a:rPr>
              <a:t> to 1.0x10</a:t>
            </a:r>
            <a:r>
              <a:rPr lang="en-US" sz="1600" baseline="30000" dirty="0" smtClean="0">
                <a:solidFill>
                  <a:srgbClr val="FE45FF"/>
                </a:solidFill>
                <a:latin typeface="Helvetica" charset="0"/>
                <a:ea typeface="Helvetica" charset="0"/>
                <a:cs typeface="Helvetica" charset="0"/>
              </a:rPr>
              <a:t>-2</a:t>
            </a:r>
            <a:r>
              <a:rPr lang="en-US" sz="1600" dirty="0" smtClean="0">
                <a:solidFill>
                  <a:srgbClr val="FE45FF"/>
                </a:solidFill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1600" dirty="0" smtClean="0">
                <a:latin typeface="Helvetica" charset="0"/>
                <a:ea typeface="Helvetica" charset="0"/>
                <a:cs typeface="Helvetica" charset="0"/>
              </a:rPr>
              <a:t>GeV</a:t>
            </a:r>
            <a:r>
              <a:rPr lang="en-US" sz="1600" baseline="30000" dirty="0" smtClean="0">
                <a:latin typeface="Helvetica" charset="0"/>
                <a:ea typeface="Helvetica" charset="0"/>
                <a:cs typeface="Helvetica" charset="0"/>
              </a:rPr>
              <a:t>2 </a:t>
            </a:r>
            <a:r>
              <a:rPr lang="en-US" sz="1600" dirty="0" smtClean="0">
                <a:latin typeface="Helvetica" charset="0"/>
                <a:ea typeface="Helvetica" charset="0"/>
                <a:cs typeface="Helvetica" charset="0"/>
              </a:rPr>
              <a:t>for </a:t>
            </a:r>
            <a:r>
              <a:rPr lang="en-US" sz="160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1.1</a:t>
            </a:r>
            <a:r>
              <a:rPr lang="en-US" sz="1600" dirty="0" smtClean="0">
                <a:latin typeface="Helvetica" charset="0"/>
                <a:ea typeface="Helvetica" charset="0"/>
                <a:cs typeface="Helvetica" charset="0"/>
              </a:rPr>
              <a:t> GeV data (0.9</a:t>
            </a:r>
            <a:r>
              <a:rPr lang="en-US" sz="1600" baseline="30000" dirty="0" smtClean="0">
                <a:latin typeface="Helvetica" charset="0"/>
                <a:ea typeface="Helvetica" charset="0"/>
                <a:cs typeface="Helvetica" charset="0"/>
              </a:rPr>
              <a:t>o</a:t>
            </a:r>
            <a:r>
              <a:rPr lang="en-US" sz="1600" dirty="0" smtClean="0">
                <a:latin typeface="Helvetica" charset="0"/>
                <a:ea typeface="Helvetica" charset="0"/>
                <a:cs typeface="Helvetica" charset="0"/>
              </a:rPr>
              <a:t> ~ 5.2</a:t>
            </a:r>
            <a:r>
              <a:rPr lang="en-US" sz="1600" baseline="30000" dirty="0" smtClean="0">
                <a:latin typeface="Helvetica" charset="0"/>
                <a:ea typeface="Helvetica" charset="0"/>
                <a:cs typeface="Helvetica" charset="0"/>
              </a:rPr>
              <a:t>o</a:t>
            </a:r>
            <a:r>
              <a:rPr lang="en-US" sz="1600" dirty="0" smtClean="0">
                <a:latin typeface="Helvetica" charset="0"/>
                <a:ea typeface="Helvetica" charset="0"/>
                <a:cs typeface="Helvetica" charset="0"/>
              </a:rPr>
              <a:t>)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70" dirty="0">
                <a:latin typeface="Helvetica" charset="0"/>
                <a:ea typeface="Helvetica" charset="0"/>
                <a:cs typeface="Helvetica" charset="0"/>
              </a:rPr>
              <a:t>Statistical uncertainty at this stage: </a:t>
            </a:r>
            <a:r>
              <a:rPr lang="en-US" sz="1870" dirty="0">
                <a:solidFill>
                  <a:srgbClr val="0832FD"/>
                </a:solidFill>
                <a:latin typeface="Helvetica" charset="0"/>
                <a:ea typeface="Helvetica" charset="0"/>
                <a:cs typeface="Helvetica" charset="0"/>
              </a:rPr>
              <a:t>~0.18% </a:t>
            </a:r>
            <a:r>
              <a:rPr lang="en-US" sz="1870" dirty="0">
                <a:latin typeface="Helvetica" charset="0"/>
                <a:ea typeface="Helvetica" charset="0"/>
                <a:cs typeface="Helvetica" charset="0"/>
              </a:rPr>
              <a:t>(</a:t>
            </a:r>
            <a:r>
              <a:rPr lang="en-US" sz="1870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~0.3%</a:t>
            </a:r>
            <a:r>
              <a:rPr lang="en-US" sz="1870" dirty="0">
                <a:latin typeface="Helvetica" charset="0"/>
                <a:ea typeface="Helvetica" charset="0"/>
                <a:cs typeface="Helvetica" charset="0"/>
              </a:rPr>
              <a:t>) per point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70" dirty="0">
                <a:latin typeface="Helvetica" charset="0"/>
                <a:ea typeface="Helvetica" charset="0"/>
                <a:cs typeface="Helvetica" charset="0"/>
              </a:rPr>
              <a:t>Systematic uncertainties </a:t>
            </a:r>
            <a:r>
              <a:rPr lang="en-US" sz="1870" dirty="0" smtClean="0">
                <a:latin typeface="Helvetica" charset="0"/>
                <a:ea typeface="Helvetica" charset="0"/>
                <a:cs typeface="Helvetica" charset="0"/>
              </a:rPr>
              <a:t>conservatively </a:t>
            </a:r>
            <a:r>
              <a:rPr lang="en-US" sz="1870" dirty="0">
                <a:latin typeface="Helvetica" charset="0"/>
                <a:ea typeface="Helvetica" charset="0"/>
                <a:cs typeface="Helvetica" charset="0"/>
              </a:rPr>
              <a:t>assigned at </a:t>
            </a:r>
            <a:r>
              <a:rPr lang="en-US" sz="1870" dirty="0">
                <a:solidFill>
                  <a:srgbClr val="0732FD"/>
                </a:solidFill>
                <a:latin typeface="Helvetica" charset="0"/>
                <a:ea typeface="Helvetica" charset="0"/>
                <a:cs typeface="Helvetica" charset="0"/>
              </a:rPr>
              <a:t>~</a:t>
            </a:r>
            <a:r>
              <a:rPr lang="en-US" sz="1870" dirty="0" smtClean="0">
                <a:solidFill>
                  <a:srgbClr val="0732FD"/>
                </a:solidFill>
                <a:latin typeface="Helvetica" charset="0"/>
                <a:ea typeface="Helvetica" charset="0"/>
                <a:cs typeface="Helvetica" charset="0"/>
              </a:rPr>
              <a:t>1.15% </a:t>
            </a:r>
            <a:r>
              <a:rPr lang="en-US" sz="1870" dirty="0" smtClean="0">
                <a:latin typeface="Helvetica" charset="0"/>
                <a:ea typeface="Helvetica" charset="0"/>
                <a:cs typeface="Helvetica" charset="0"/>
              </a:rPr>
              <a:t>(</a:t>
            </a:r>
            <a:r>
              <a:rPr lang="en-US" sz="1870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~1.25%</a:t>
            </a:r>
            <a:r>
              <a:rPr lang="en-US" sz="1870" dirty="0" smtClean="0">
                <a:latin typeface="Helvetica" charset="0"/>
                <a:ea typeface="Helvetica" charset="0"/>
                <a:cs typeface="Helvetica" charset="0"/>
              </a:rPr>
              <a:t>)at </a:t>
            </a:r>
            <a:r>
              <a:rPr lang="en-US" sz="1870" dirty="0">
                <a:latin typeface="Helvetica" charset="0"/>
                <a:ea typeface="Helvetica" charset="0"/>
                <a:cs typeface="Helvetica" charset="0"/>
              </a:rPr>
              <a:t>current stage </a:t>
            </a:r>
            <a:r>
              <a:rPr lang="en-US" sz="1870" dirty="0" smtClean="0">
                <a:latin typeface="Helvetica" charset="0"/>
                <a:ea typeface="Helvetica" charset="0"/>
                <a:cs typeface="Helvetica" charset="0"/>
              </a:rPr>
              <a:t>(shaded </a:t>
            </a:r>
            <a:r>
              <a:rPr lang="en-US" sz="1870" dirty="0">
                <a:latin typeface="Helvetica" charset="0"/>
                <a:ea typeface="Helvetica" charset="0"/>
                <a:cs typeface="Helvetica" charset="0"/>
              </a:rPr>
              <a:t>area)</a:t>
            </a:r>
          </a:p>
          <a:p>
            <a:pPr marL="838190" lvl="1" indent="-380990">
              <a:buFont typeface="Arial" charset="0"/>
              <a:buChar char="•"/>
            </a:pPr>
            <a:endParaRPr lang="en-US" sz="1867" dirty="0" smtClean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378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FD487EA6-E2C0-5442-91AA-EB280AD76216}" type="slidenum">
              <a:rPr lang="en-US" sz="1600">
                <a:latin typeface="Helvetica" charset="0"/>
                <a:ea typeface="Helvetica" charset="0"/>
                <a:cs typeface="Helvetica" charset="0"/>
              </a:rPr>
              <a:t>2</a:t>
            </a:fld>
            <a:endParaRPr lang="en-US" sz="16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49571" y="11331"/>
            <a:ext cx="10386645" cy="72754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840" dirty="0">
                <a:solidFill>
                  <a:srgbClr val="7030A0"/>
                </a:solidFill>
                <a:latin typeface="Helvetica" charset="0"/>
                <a:ea typeface="Helvetica" charset="0"/>
                <a:cs typeface="Helvetica" charset="0"/>
              </a:rPr>
              <a:t>Cross Sections Normalized by Mott (</a:t>
            </a:r>
            <a:r>
              <a:rPr lang="en-US" sz="3840" dirty="0" smtClean="0">
                <a:solidFill>
                  <a:srgbClr val="7030A0"/>
                </a:solidFill>
                <a:latin typeface="Helvetica" charset="0"/>
                <a:ea typeface="Helvetica" charset="0"/>
                <a:cs typeface="Helvetica" charset="0"/>
              </a:rPr>
              <a:t>Preliminary) </a:t>
            </a:r>
            <a:endParaRPr lang="en-US" sz="3840" dirty="0">
              <a:solidFill>
                <a:srgbClr val="7030A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870" y="738874"/>
            <a:ext cx="8524678" cy="61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558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111</Words>
  <Application>Microsoft Macintosh PowerPoint</Application>
  <PresentationFormat>Custom</PresentationFormat>
  <Paragraphs>10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Elastic ep Cross Section (Preliminary) </vt:lpstr>
      <vt:lpstr>Cross Sections Normalized by Mott (Preliminary)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Elastic ep Cross Section (Preliminary) </dc:title>
  <dc:creator>Weizhi</dc:creator>
  <cp:lastModifiedBy>Ashot Gasparian</cp:lastModifiedBy>
  <cp:revision>18</cp:revision>
  <cp:lastPrinted>2018-01-04T18:19:56Z</cp:lastPrinted>
  <dcterms:created xsi:type="dcterms:W3CDTF">2018-01-03T20:44:13Z</dcterms:created>
  <dcterms:modified xsi:type="dcterms:W3CDTF">2018-02-27T22:27:51Z</dcterms:modified>
</cp:coreProperties>
</file>