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3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643"/>
  </p:normalViewPr>
  <p:slideViewPr>
    <p:cSldViewPr snapToGrid="0" snapToObjects="1">
      <p:cViewPr varScale="1">
        <p:scale>
          <a:sx n="88" d="100"/>
          <a:sy n="88" d="100"/>
        </p:scale>
        <p:origin x="-104" y="-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DD7B4-CEBF-234D-8975-ED8264752DC5}" type="datetimeFigureOut">
              <a:rPr lang="en-US" smtClean="0"/>
              <a:t>2/28/18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B40AE-5CB6-3047-899A-A6544C5FEA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7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C6CB0-51FE-DB41-8E7F-C9098A8D86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634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946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7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956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249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5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24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90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93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6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C9E99-5528-5046-94C1-9F416DE350CD}" type="datetimeFigureOut">
              <a:rPr lang="en-US" smtClean="0"/>
              <a:t>2/28/18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5FFD1-04C1-ED42-833A-D4CEB452D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67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hyperlink" Target="https://misportal.jlab.org/ul/publicatio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30" y="2440965"/>
            <a:ext cx="5444819" cy="390836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8307" y="2455395"/>
            <a:ext cx="5436358" cy="39022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D487EA6-E2C0-5442-91AA-EB280AD76216}" type="slidenum">
              <a:rPr lang="en-US" sz="1600">
                <a:latin typeface="Helvetica" charset="0"/>
                <a:ea typeface="Helvetica" charset="0"/>
                <a:cs typeface="Helvetica" charset="0"/>
              </a:rPr>
              <a:t>1</a:t>
            </a:fld>
            <a:endParaRPr 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63980" y="11332"/>
            <a:ext cx="9464040" cy="508160"/>
          </a:xfrm>
        </p:spPr>
        <p:txBody>
          <a:bodyPr>
            <a:normAutofit/>
          </a:bodyPr>
          <a:lstStyle/>
          <a:p>
            <a:pPr algn="ctr"/>
            <a:r>
              <a:rPr lang="en-US" sz="2400" dirty="0" err="1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PRad</a:t>
            </a:r>
            <a:r>
              <a:rPr lang="en-US" sz="2400" dirty="0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 Analysis Status (February, 2018)</a:t>
            </a:r>
            <a:r>
              <a:rPr lang="en-US" sz="2400" dirty="0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 </a:t>
            </a:r>
            <a:endParaRPr lang="en-US" sz="2400" dirty="0">
              <a:solidFill>
                <a:srgbClr val="7030A0"/>
              </a:solidFill>
              <a:latin typeface="Arial Narrow"/>
              <a:ea typeface="Helvetica" charset="0"/>
              <a:cs typeface="Arial Narro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462" y="607190"/>
            <a:ext cx="6909711" cy="198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Wingdings" charset="2"/>
              <a:buChar char="§"/>
            </a:pPr>
            <a:r>
              <a:rPr lang="en-US" dirty="0">
                <a:latin typeface="Arial Narrow"/>
                <a:ea typeface="Helvetica" charset="0"/>
                <a:cs typeface="Arial Narrow"/>
              </a:rPr>
              <a:t>Differential cross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sections 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vs. </a:t>
            </a:r>
            <a:r>
              <a:rPr lang="en-US" i="1" dirty="0">
                <a:latin typeface="Arial Narrow"/>
                <a:ea typeface="Helvetica" charset="0"/>
                <a:cs typeface="Arial Narrow"/>
              </a:rPr>
              <a:t>Q</a:t>
            </a:r>
            <a:r>
              <a:rPr lang="en-US" i="1" baseline="30000" dirty="0">
                <a:latin typeface="Arial Narrow"/>
                <a:ea typeface="Helvetica" charset="0"/>
                <a:cs typeface="Arial Narrow"/>
              </a:rPr>
              <a:t>2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, with </a:t>
            </a:r>
            <a:r>
              <a:rPr lang="en-US" dirty="0">
                <a:solidFill>
                  <a:srgbClr val="0832FD"/>
                </a:solidFill>
                <a:latin typeface="Arial Narrow"/>
                <a:ea typeface="Helvetica" charset="0"/>
                <a:cs typeface="Arial Narrow"/>
              </a:rPr>
              <a:t>2.2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 (</a:t>
            </a:r>
            <a:r>
              <a:rPr lang="en-US" dirty="0">
                <a:solidFill>
                  <a:srgbClr val="FF0000"/>
                </a:solidFill>
                <a:latin typeface="Arial Narrow"/>
                <a:ea typeface="Helvetica" charset="0"/>
                <a:cs typeface="Arial Narrow"/>
              </a:rPr>
              <a:t>1.1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) GeV data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(preliminary)</a:t>
            </a:r>
          </a:p>
          <a:p>
            <a:pPr marL="838190" lvl="1" indent="-380990">
              <a:buFont typeface="Wingdings" charset="2"/>
              <a:buChar char="ü"/>
            </a:pPr>
            <a:r>
              <a:rPr lang="en-US" sz="1600" i="1" dirty="0" smtClean="0">
                <a:latin typeface="Arial Narrow"/>
                <a:ea typeface="Helvetica" charset="0"/>
                <a:cs typeface="Arial Narrow"/>
              </a:rPr>
              <a:t>Q</a:t>
            </a:r>
            <a:r>
              <a:rPr lang="en-US" sz="1600" i="1" baseline="30000" dirty="0" smtClean="0">
                <a:latin typeface="Arial Narrow"/>
                <a:ea typeface="Helvetica" charset="0"/>
                <a:cs typeface="Arial Narrow"/>
              </a:rPr>
              <a:t>2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>
                <a:latin typeface="Arial Narrow"/>
                <a:ea typeface="Helvetica" charset="0"/>
                <a:cs typeface="Arial Narrow"/>
              </a:rPr>
              <a:t>from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~</a:t>
            </a:r>
            <a:r>
              <a:rPr lang="en-US" sz="1600" dirty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7</a:t>
            </a:r>
            <a:r>
              <a:rPr lang="en-US" sz="16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x10</a:t>
            </a:r>
            <a:r>
              <a:rPr lang="en-US" sz="1600" baseline="300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-4</a:t>
            </a:r>
            <a:r>
              <a:rPr lang="en-US" sz="16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to 1.5x10</a:t>
            </a:r>
            <a:r>
              <a:rPr lang="en-US" sz="1600" baseline="30000" dirty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-2</a:t>
            </a:r>
            <a:r>
              <a:rPr lang="en-US" sz="1600" dirty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>
                <a:latin typeface="Arial Narrow"/>
                <a:ea typeface="Helvetica" charset="0"/>
                <a:cs typeface="Arial Narrow"/>
              </a:rPr>
              <a:t>GeV</a:t>
            </a:r>
            <a:r>
              <a:rPr lang="en-US" sz="1600" baseline="30000" dirty="0">
                <a:latin typeface="Arial Narrow"/>
                <a:ea typeface="Helvetica" charset="0"/>
                <a:cs typeface="Arial Narrow"/>
              </a:rPr>
              <a:t>2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for </a:t>
            </a:r>
            <a:r>
              <a:rPr lang="en-US" sz="1600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2.2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GeV data (0.7</a:t>
            </a:r>
            <a:r>
              <a:rPr lang="en-US" sz="1600" baseline="30000" dirty="0" smtClean="0">
                <a:latin typeface="Arial Narrow"/>
                <a:ea typeface="Helvetica" charset="0"/>
                <a:cs typeface="Arial Narrow"/>
              </a:rPr>
              <a:t>o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~ 3.5</a:t>
            </a:r>
            <a:r>
              <a:rPr lang="en-US" sz="1600" baseline="30000" dirty="0" smtClean="0">
                <a:latin typeface="Arial Narrow"/>
                <a:ea typeface="Helvetica" charset="0"/>
                <a:cs typeface="Arial Narrow"/>
              </a:rPr>
              <a:t>o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)</a:t>
            </a:r>
          </a:p>
          <a:p>
            <a:pPr marL="838190" lvl="1" indent="-380990">
              <a:buFont typeface="Wingdings" charset="2"/>
              <a:buChar char="ü"/>
            </a:pPr>
            <a:r>
              <a:rPr lang="en-US" sz="1600" i="1" dirty="0" smtClean="0">
                <a:latin typeface="Arial Narrow"/>
                <a:ea typeface="Helvetica" charset="0"/>
                <a:cs typeface="Arial Narrow"/>
              </a:rPr>
              <a:t>Q</a:t>
            </a:r>
            <a:r>
              <a:rPr lang="en-US" sz="1600" i="1" baseline="30000" dirty="0" smtClean="0">
                <a:latin typeface="Arial Narrow"/>
                <a:ea typeface="Helvetica" charset="0"/>
                <a:cs typeface="Arial Narrow"/>
              </a:rPr>
              <a:t>2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from ~</a:t>
            </a:r>
            <a:r>
              <a:rPr lang="en-US" sz="1600" dirty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3</a:t>
            </a:r>
            <a:r>
              <a:rPr lang="en-US" sz="16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x10</a:t>
            </a:r>
            <a:r>
              <a:rPr lang="en-US" sz="1600" baseline="300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-4</a:t>
            </a:r>
            <a:r>
              <a:rPr lang="en-US" sz="16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 to 1.0x10</a:t>
            </a:r>
            <a:r>
              <a:rPr lang="en-US" sz="1600" baseline="300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-2</a:t>
            </a:r>
            <a:r>
              <a:rPr lang="en-US" sz="1600" dirty="0" smtClean="0">
                <a:solidFill>
                  <a:srgbClr val="FE45FF"/>
                </a:solidFill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GeV</a:t>
            </a:r>
            <a:r>
              <a:rPr lang="en-US" sz="1600" baseline="30000" dirty="0" smtClean="0">
                <a:latin typeface="Arial Narrow"/>
                <a:ea typeface="Helvetica" charset="0"/>
                <a:cs typeface="Arial Narrow"/>
              </a:rPr>
              <a:t>2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for </a:t>
            </a:r>
            <a:r>
              <a:rPr lang="en-US" sz="1600" dirty="0" smtClean="0">
                <a:solidFill>
                  <a:srgbClr val="FF0000"/>
                </a:solidFill>
                <a:latin typeface="Arial Narrow"/>
                <a:ea typeface="Helvetica" charset="0"/>
                <a:cs typeface="Arial Narrow"/>
              </a:rPr>
              <a:t>1.1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GeV data (0.9</a:t>
            </a:r>
            <a:r>
              <a:rPr lang="en-US" sz="1600" baseline="30000" dirty="0" smtClean="0">
                <a:latin typeface="Arial Narrow"/>
                <a:ea typeface="Helvetica" charset="0"/>
                <a:cs typeface="Arial Narrow"/>
              </a:rPr>
              <a:t>o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~ 5.2</a:t>
            </a:r>
            <a:r>
              <a:rPr lang="en-US" sz="1600" baseline="30000" dirty="0" smtClean="0">
                <a:latin typeface="Arial Narrow"/>
                <a:ea typeface="Helvetica" charset="0"/>
                <a:cs typeface="Arial Narrow"/>
              </a:rPr>
              <a:t>o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)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>
                <a:latin typeface="Arial Narrow"/>
                <a:ea typeface="Helvetica" charset="0"/>
                <a:cs typeface="Arial Narrow"/>
              </a:rPr>
              <a:t>Statistical uncertainty at this stage: </a:t>
            </a:r>
            <a:r>
              <a:rPr lang="en-US" dirty="0">
                <a:solidFill>
                  <a:srgbClr val="0832FD"/>
                </a:solidFill>
                <a:latin typeface="Arial Narrow"/>
                <a:ea typeface="Helvetica" charset="0"/>
                <a:cs typeface="Arial Narrow"/>
              </a:rPr>
              <a:t>~0.18% 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(</a:t>
            </a:r>
            <a:r>
              <a:rPr lang="en-US" dirty="0">
                <a:solidFill>
                  <a:srgbClr val="FF0000"/>
                </a:solidFill>
                <a:latin typeface="Arial Narrow"/>
                <a:ea typeface="Helvetica" charset="0"/>
                <a:cs typeface="Arial Narrow"/>
              </a:rPr>
              <a:t>~0.3%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) per point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>
                <a:solidFill>
                  <a:srgbClr val="FF0000"/>
                </a:solidFill>
                <a:latin typeface="Arial Narrow"/>
                <a:ea typeface="Helvetica" charset="0"/>
                <a:cs typeface="Arial Narrow"/>
              </a:rPr>
              <a:t>Background processes further analyzed:</a:t>
            </a:r>
            <a:r>
              <a:rPr lang="en-US" dirty="0" smtClean="0">
                <a:solidFill>
                  <a:srgbClr val="FF6600"/>
                </a:solidFill>
                <a:latin typeface="Arial Narrow"/>
                <a:ea typeface="Helvetica" charset="0"/>
                <a:cs typeface="Arial Narrow"/>
              </a:rPr>
              <a:t> </a:t>
            </a:r>
          </a:p>
          <a:p>
            <a:r>
              <a:rPr lang="en-US" dirty="0">
                <a:latin typeface="Arial Narrow"/>
                <a:ea typeface="Helvetica" charset="0"/>
                <a:cs typeface="Arial Narrow"/>
              </a:rPr>
              <a:t>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    s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ystematic </a:t>
            </a:r>
            <a:r>
              <a:rPr lang="en-US" dirty="0">
                <a:latin typeface="Arial Narrow"/>
                <a:ea typeface="Helvetica" charset="0"/>
                <a:cs typeface="Arial Narrow"/>
              </a:rPr>
              <a:t>uncertainties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at current stage: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 </a:t>
            </a:r>
            <a:r>
              <a:rPr lang="en-US" dirty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~</a:t>
            </a:r>
            <a:r>
              <a:rPr lang="en-US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1.15%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(</a:t>
            </a:r>
            <a:r>
              <a:rPr lang="en-US" dirty="0" smtClean="0">
                <a:solidFill>
                  <a:srgbClr val="FF0000"/>
                </a:solidFill>
                <a:latin typeface="Arial Narrow"/>
                <a:ea typeface="Helvetica" charset="0"/>
                <a:cs typeface="Arial Narrow"/>
              </a:rPr>
              <a:t>~1.25%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)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(shaded 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areas)</a:t>
            </a:r>
            <a:endParaRPr lang="en-US" dirty="0">
              <a:latin typeface="Arial Narrow"/>
              <a:ea typeface="Helvetica" charset="0"/>
              <a:cs typeface="Arial Narrow"/>
            </a:endParaRPr>
          </a:p>
          <a:p>
            <a:pPr marL="838190" lvl="1" indent="-380990">
              <a:buFont typeface="Arial" charset="0"/>
              <a:buChar char="•"/>
            </a:pPr>
            <a:endParaRPr lang="en-US" sz="1867" dirty="0" smtClean="0"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78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FD487EA6-E2C0-5442-91AA-EB280AD76216}" type="slidenum">
              <a:rPr lang="en-US" sz="1600">
                <a:latin typeface="Helvetica" charset="0"/>
                <a:ea typeface="Helvetica" charset="0"/>
                <a:cs typeface="Helvetica" charset="0"/>
              </a:rPr>
              <a:t>2</a:t>
            </a:fld>
            <a:endParaRPr lang="en-US" sz="16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49571" y="11331"/>
            <a:ext cx="10386645" cy="595859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Recent </a:t>
            </a:r>
            <a:r>
              <a:rPr lang="en-US" sz="2400" dirty="0" err="1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PRad</a:t>
            </a:r>
            <a:r>
              <a:rPr lang="en-US" sz="2400" dirty="0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 Activities and Plans</a:t>
            </a:r>
            <a:r>
              <a:rPr lang="en-US" sz="2400" dirty="0" smtClean="0">
                <a:solidFill>
                  <a:srgbClr val="7030A0"/>
                </a:solidFill>
                <a:latin typeface="Arial Narrow"/>
                <a:ea typeface="Helvetica" charset="0"/>
                <a:cs typeface="Arial Narrow"/>
              </a:rPr>
              <a:t> </a:t>
            </a:r>
            <a:endParaRPr lang="en-US" sz="2400" dirty="0">
              <a:solidFill>
                <a:srgbClr val="7030A0"/>
              </a:solidFill>
              <a:latin typeface="Arial Narrow"/>
              <a:ea typeface="Helvetica" charset="0"/>
              <a:cs typeface="Arial Narro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0099" y="1561385"/>
            <a:ext cx="6785511" cy="487072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565" y="607190"/>
            <a:ext cx="8208654" cy="5047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80990" indent="-380990">
              <a:buFont typeface="Wingdings" charset="2"/>
              <a:buChar char="§"/>
            </a:pPr>
            <a:r>
              <a:rPr lang="en-US" sz="2000" dirty="0" smtClean="0">
                <a:latin typeface="Arial Narrow"/>
                <a:ea typeface="Helvetica" charset="0"/>
                <a:cs typeface="Arial Narrow"/>
              </a:rPr>
              <a:t>Experimental cross sections normalized to Mott extracted (see plot below).</a:t>
            </a:r>
          </a:p>
          <a:p>
            <a:pPr marL="380990" indent="-380990">
              <a:buFont typeface="Wingdings" charset="2"/>
              <a:buChar char="§"/>
            </a:pPr>
            <a:endParaRPr lang="en-US" sz="1600" dirty="0" smtClean="0">
              <a:latin typeface="Arial Narrow"/>
              <a:ea typeface="Helvetica" charset="0"/>
              <a:cs typeface="Arial Narrow"/>
            </a:endParaRPr>
          </a:p>
          <a:p>
            <a:pPr marL="380990" indent="-380990">
              <a:buFont typeface="Wingdings" charset="2"/>
              <a:buChar char="§"/>
            </a:pPr>
            <a:endParaRPr lang="en-US" sz="1600" dirty="0" smtClean="0">
              <a:latin typeface="Arial Narrow"/>
              <a:ea typeface="Helvetica" charset="0"/>
              <a:cs typeface="Arial Narrow"/>
            </a:endParaRPr>
          </a:p>
          <a:p>
            <a:pPr marL="380990" indent="-380990">
              <a:buFont typeface="Wingdings" charset="2"/>
              <a:buChar char="§"/>
            </a:pPr>
            <a:r>
              <a:rPr lang="en-US" sz="2000" dirty="0">
                <a:latin typeface="Arial Narrow"/>
                <a:ea typeface="Helvetica" charset="0"/>
                <a:cs typeface="Arial Narrow"/>
              </a:rPr>
              <a:t>Recent </a:t>
            </a:r>
            <a:r>
              <a:rPr lang="en-US" sz="2000" dirty="0" smtClean="0">
                <a:latin typeface="Arial Narrow"/>
                <a:ea typeface="Helvetica" charset="0"/>
                <a:cs typeface="Arial Narrow"/>
              </a:rPr>
              <a:t>activities (for January/February):</a:t>
            </a:r>
          </a:p>
          <a:p>
            <a:endParaRPr lang="en-US" dirty="0">
              <a:latin typeface="Helvetica" charset="0"/>
              <a:ea typeface="Helvetica" charset="0"/>
              <a:cs typeface="Helvetica" charset="0"/>
            </a:endParaRPr>
          </a:p>
          <a:p>
            <a:pPr marL="838190" lvl="1" indent="-380990">
              <a:buFont typeface="Wingdings" charset="2"/>
              <a:buChar char="ü"/>
            </a:pP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Background processes further analyzed to </a:t>
            </a:r>
          </a:p>
          <a:p>
            <a:pPr lvl="1"/>
            <a:r>
              <a:rPr lang="en-US" sz="1600" dirty="0"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    reduce the systematic errors;</a:t>
            </a:r>
          </a:p>
          <a:p>
            <a:pPr lvl="1"/>
            <a:endParaRPr lang="en-US" sz="1600" dirty="0">
              <a:latin typeface="Arial Narrow"/>
              <a:ea typeface="Helvetica" charset="0"/>
              <a:cs typeface="Arial Narrow"/>
            </a:endParaRPr>
          </a:p>
          <a:p>
            <a:pPr marL="838190" lvl="1" indent="-380990">
              <a:buFont typeface="Wingdings" charset="2"/>
              <a:buChar char="ü"/>
            </a:pP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Fitting procedure developed </a:t>
            </a:r>
            <a:r>
              <a:rPr lang="en-US" sz="1600" dirty="0">
                <a:latin typeface="Arial Narrow"/>
                <a:cs typeface="Arial Narrow"/>
              </a:rPr>
              <a:t>to find the appropriate </a:t>
            </a:r>
            <a:endParaRPr lang="en-US" sz="1600" dirty="0" smtClean="0">
              <a:latin typeface="Arial Narrow"/>
              <a:cs typeface="Arial Narrow"/>
            </a:endParaRPr>
          </a:p>
          <a:p>
            <a:pPr lvl="1"/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dirty="0" smtClean="0">
                <a:latin typeface="Arial Narrow"/>
                <a:cs typeface="Arial Narrow"/>
              </a:rPr>
              <a:t>      functions for extracting </a:t>
            </a:r>
            <a:r>
              <a:rPr lang="en-US" sz="1600" dirty="0">
                <a:latin typeface="Arial Narrow"/>
                <a:cs typeface="Arial Narrow"/>
              </a:rPr>
              <a:t>the radius from the </a:t>
            </a:r>
            <a:r>
              <a:rPr lang="en-US" sz="1600" dirty="0" err="1">
                <a:latin typeface="Arial Narrow"/>
                <a:cs typeface="Arial Narrow"/>
              </a:rPr>
              <a:t>PRad</a:t>
            </a:r>
            <a:r>
              <a:rPr lang="en-US" sz="1600" dirty="0">
                <a:latin typeface="Arial Narrow"/>
                <a:cs typeface="Arial Narrow"/>
              </a:rPr>
              <a:t> </a:t>
            </a:r>
            <a:endParaRPr lang="en-US" sz="1600" dirty="0" smtClean="0">
              <a:latin typeface="Arial Narrow"/>
              <a:cs typeface="Arial Narrow"/>
            </a:endParaRPr>
          </a:p>
          <a:p>
            <a:pPr lvl="1"/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dirty="0" smtClean="0">
                <a:latin typeface="Arial Narrow"/>
                <a:cs typeface="Arial Narrow"/>
              </a:rPr>
              <a:t>      data </a:t>
            </a:r>
            <a:r>
              <a:rPr lang="en-US" sz="1600" dirty="0">
                <a:latin typeface="Arial Narrow"/>
                <a:cs typeface="Arial Narrow"/>
              </a:rPr>
              <a:t>before </a:t>
            </a:r>
            <a:r>
              <a:rPr lang="en-US" sz="1600" dirty="0" smtClean="0">
                <a:latin typeface="Arial Narrow"/>
                <a:cs typeface="Arial Narrow"/>
              </a:rPr>
              <a:t>fitting the real </a:t>
            </a:r>
            <a:r>
              <a:rPr lang="en-US" sz="1600" dirty="0">
                <a:latin typeface="Arial Narrow"/>
                <a:cs typeface="Arial Narrow"/>
              </a:rPr>
              <a:t>data in an effort to </a:t>
            </a:r>
            <a:endParaRPr lang="en-US" sz="1600" dirty="0" smtClean="0">
              <a:latin typeface="Arial Narrow"/>
              <a:cs typeface="Arial Narrow"/>
            </a:endParaRPr>
          </a:p>
          <a:p>
            <a:pPr lvl="1"/>
            <a:r>
              <a:rPr lang="en-US" sz="1600" dirty="0">
                <a:latin typeface="Arial Narrow"/>
                <a:cs typeface="Arial Narrow"/>
              </a:rPr>
              <a:t> </a:t>
            </a:r>
            <a:r>
              <a:rPr lang="en-US" sz="1600" dirty="0" smtClean="0">
                <a:latin typeface="Arial Narrow"/>
                <a:cs typeface="Arial Narrow"/>
              </a:rPr>
              <a:t>      avoid </a:t>
            </a:r>
            <a:r>
              <a:rPr lang="en-US" sz="1600" dirty="0">
                <a:latin typeface="Arial Narrow"/>
                <a:cs typeface="Arial Narrow"/>
              </a:rPr>
              <a:t>confirmation </a:t>
            </a:r>
            <a:r>
              <a:rPr lang="en-US" sz="1600" dirty="0" smtClean="0">
                <a:latin typeface="Arial Narrow"/>
                <a:cs typeface="Arial Narrow"/>
              </a:rPr>
              <a:t>bias.</a:t>
            </a:r>
          </a:p>
          <a:p>
            <a:pPr lvl="1"/>
            <a:r>
              <a:rPr lang="en-US" sz="1600" dirty="0"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      </a:t>
            </a:r>
            <a:r>
              <a:rPr lang="en-US" sz="1600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Prepared for publication</a:t>
            </a:r>
            <a:r>
              <a:rPr lang="en-US" sz="1600" dirty="0" smtClean="0">
                <a:latin typeface="Arial Narrow"/>
                <a:ea typeface="Helvetica" charset="0"/>
                <a:cs typeface="Arial Narrow"/>
              </a:rPr>
              <a:t>: </a:t>
            </a:r>
          </a:p>
          <a:p>
            <a:pPr lvl="1"/>
            <a:r>
              <a:rPr lang="en-US" sz="1600" dirty="0">
                <a:latin typeface="Arial Narrow"/>
                <a:ea typeface="Helvetica" charset="0"/>
                <a:cs typeface="Arial Narrow"/>
              </a:rPr>
              <a:t>       (</a:t>
            </a:r>
            <a:r>
              <a:rPr lang="en-US" sz="1600" dirty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  <a:hlinkClick r:id="rId3"/>
              </a:rPr>
              <a:t>https://misportal.jlab.org/ul/publications</a:t>
            </a:r>
            <a:r>
              <a:rPr lang="en-US" sz="1600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  <a:hlinkClick r:id="rId3"/>
              </a:rPr>
              <a:t>/</a:t>
            </a:r>
            <a:endParaRPr lang="en-US" sz="1600" dirty="0" smtClean="0">
              <a:solidFill>
                <a:srgbClr val="0732FD"/>
              </a:solidFill>
              <a:latin typeface="Arial Narrow"/>
              <a:ea typeface="Helvetica" charset="0"/>
              <a:cs typeface="Arial Narrow"/>
            </a:endParaRPr>
          </a:p>
          <a:p>
            <a:pPr lvl="1"/>
            <a:r>
              <a:rPr lang="en-US" sz="1600" dirty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 </a:t>
            </a:r>
            <a:r>
              <a:rPr lang="en-US" sz="1600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        </a:t>
            </a:r>
            <a:r>
              <a:rPr lang="en-US" sz="1600" dirty="0" err="1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view_pub.cfm</a:t>
            </a:r>
            <a:r>
              <a:rPr lang="en-US" sz="1600" dirty="0" err="1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?pub_id</a:t>
            </a:r>
            <a:r>
              <a:rPr lang="en-US" sz="1600" dirty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=</a:t>
            </a:r>
            <a:r>
              <a:rPr lang="en-US" sz="1600" dirty="0" smtClean="0">
                <a:solidFill>
                  <a:srgbClr val="0732FD"/>
                </a:solidFill>
                <a:latin typeface="Arial Narrow"/>
                <a:ea typeface="Helvetica" charset="0"/>
                <a:cs typeface="Arial Narrow"/>
              </a:rPr>
              <a:t>15356)</a:t>
            </a:r>
          </a:p>
          <a:p>
            <a:pPr lvl="1"/>
            <a:endParaRPr lang="en-US" sz="1600" dirty="0" smtClean="0">
              <a:latin typeface="Helvetica" charset="0"/>
              <a:ea typeface="Helvetica" charset="0"/>
              <a:cs typeface="Helvetica" charset="0"/>
            </a:endParaRPr>
          </a:p>
          <a:p>
            <a:pPr marL="285750" indent="-285750">
              <a:buFont typeface="Wingdings" charset="2"/>
              <a:buChar char="§"/>
            </a:pPr>
            <a:r>
              <a:rPr lang="en-US" sz="2000" dirty="0" smtClean="0">
                <a:latin typeface="Arial Narrow"/>
                <a:ea typeface="Helvetica" charset="0"/>
                <a:cs typeface="Arial Narrow"/>
              </a:rPr>
              <a:t>Plans for proton radius extraction:</a:t>
            </a:r>
          </a:p>
          <a:p>
            <a:pPr marL="742950" lvl="1" indent="-285750">
              <a:buSzPct val="75000"/>
              <a:buFont typeface="Wingdings" charset="2"/>
              <a:buChar char="Ø"/>
            </a:pPr>
            <a:r>
              <a:rPr lang="en-US" dirty="0">
                <a:latin typeface="Arial Narrow"/>
                <a:ea typeface="Helvetica" charset="0"/>
                <a:cs typeface="Arial Narrow"/>
              </a:rPr>
              <a:t>p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reliminary results at April APS meeting;</a:t>
            </a:r>
          </a:p>
          <a:p>
            <a:pPr marL="742950" lvl="1" indent="-285750">
              <a:buSzPct val="75000"/>
              <a:buFont typeface="Wingdings" charset="2"/>
              <a:buChar char="Ø"/>
            </a:pPr>
            <a:r>
              <a:rPr lang="en-US" dirty="0">
                <a:latin typeface="Arial Narrow"/>
                <a:ea typeface="Helvetica" charset="0"/>
                <a:cs typeface="Arial Narrow"/>
              </a:rPr>
              <a:t>f</a:t>
            </a:r>
            <a:r>
              <a:rPr lang="en-US" dirty="0" smtClean="0">
                <a:latin typeface="Arial Narrow"/>
                <a:ea typeface="Helvetica" charset="0"/>
                <a:cs typeface="Arial Narrow"/>
              </a:rPr>
              <a:t>inal results at fall DNP meeting.</a:t>
            </a:r>
            <a:endParaRPr lang="en-US" dirty="0">
              <a:latin typeface="Arial Narrow"/>
              <a:ea typeface="Helvetica" charset="0"/>
              <a:cs typeface="Arial Narrow"/>
            </a:endParaRPr>
          </a:p>
        </p:txBody>
      </p:sp>
    </p:spTree>
    <p:extLst>
      <p:ext uri="{BB962C8B-B14F-4D97-AF65-F5344CB8AC3E}">
        <p14:creationId xmlns:p14="http://schemas.microsoft.com/office/powerpoint/2010/main" val="1768558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</TotalTime>
  <Words>222</Words>
  <Application>Microsoft Macintosh PowerPoint</Application>
  <PresentationFormat>Custom</PresentationFormat>
  <Paragraphs>30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PRad Analysis Status (February, 2018) </vt:lpstr>
      <vt:lpstr>Recent PRad Activities and Plans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ep Cross Section (Preliminary) </dc:title>
  <dc:creator>Weizhi</dc:creator>
  <cp:lastModifiedBy>Ashot Gasparian</cp:lastModifiedBy>
  <cp:revision>24</cp:revision>
  <cp:lastPrinted>2018-01-04T18:19:56Z</cp:lastPrinted>
  <dcterms:created xsi:type="dcterms:W3CDTF">2018-01-03T20:44:13Z</dcterms:created>
  <dcterms:modified xsi:type="dcterms:W3CDTF">2018-02-28T16:18:52Z</dcterms:modified>
</cp:coreProperties>
</file>