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2" r:id="rId4"/>
    <p:sldId id="258" r:id="rId5"/>
    <p:sldId id="282" r:id="rId6"/>
    <p:sldId id="287" r:id="rId7"/>
    <p:sldId id="259" r:id="rId8"/>
    <p:sldId id="276" r:id="rId9"/>
    <p:sldId id="290" r:id="rId10"/>
    <p:sldId id="291" r:id="rId11"/>
    <p:sldId id="292" r:id="rId12"/>
    <p:sldId id="294" r:id="rId13"/>
    <p:sldId id="293" r:id="rId14"/>
    <p:sldId id="268" r:id="rId15"/>
    <p:sldId id="263" r:id="rId16"/>
    <p:sldId id="277" r:id="rId17"/>
    <p:sldId id="264" r:id="rId18"/>
    <p:sldId id="262" r:id="rId19"/>
    <p:sldId id="295" r:id="rId20"/>
    <p:sldId id="297" r:id="rId21"/>
    <p:sldId id="301" r:id="rId22"/>
    <p:sldId id="298" r:id="rId23"/>
    <p:sldId id="299" r:id="rId24"/>
    <p:sldId id="271" r:id="rId25"/>
    <p:sldId id="274" r:id="rId26"/>
    <p:sldId id="280" r:id="rId27"/>
    <p:sldId id="265" r:id="rId28"/>
    <p:sldId id="267" r:id="rId29"/>
    <p:sldId id="296" r:id="rId30"/>
    <p:sldId id="303" r:id="rId31"/>
    <p:sldId id="304" r:id="rId32"/>
    <p:sldId id="30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4987"/>
    <a:srgbClr val="494CBF"/>
    <a:srgbClr val="9AAE46"/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6" autoAdjust="0"/>
    <p:restoredTop sz="87270" autoAdjust="0"/>
  </p:normalViewPr>
  <p:slideViewPr>
    <p:cSldViewPr snapToGrid="0">
      <p:cViewPr varScale="1">
        <p:scale>
          <a:sx n="64" d="100"/>
          <a:sy n="64" d="100"/>
        </p:scale>
        <p:origin x="7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21F906-AC50-44B1-A3A0-A434FECDBE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0ED6D-992D-498B-9FC6-7DE0DA70C3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0D734-06D6-40BD-8545-437FE654DC04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AFD5A-E587-403C-AAC3-128ED731DA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5BAFF-0A7F-4056-9DA2-79829DF22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FC16-94FB-45B5-9E7B-728109C05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60CEE-5A65-4B0C-82F9-23BAC3EB5F29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0597-A7C5-4D25-B6E2-6BE57B4A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co-planarity of two scattered electrons (ignoring the radiative effects)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is another important criterion for the </a:t>
                </a:r>
                <a:r>
                  <a:rPr lang="en-US" dirty="0" err="1"/>
                  <a:t>Møller</a:t>
                </a:r>
                <a:r>
                  <a:rPr lang="en-US" dirty="0"/>
                  <a:t> event selection process.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co-planarity of two scattered electrons (ignoring the radiative effects) (</a:t>
                </a:r>
                <a:r>
                  <a:rPr lang="en-US" i="0">
                    <a:latin typeface="Cambria Math" panose="02040503050406030204" pitchFamily="18" charset="0"/>
                  </a:rPr>
                  <a:t>𝜙_𝑒1−𝜙_𝑒2=𝜋</a:t>
                </a:r>
                <a:r>
                  <a:rPr lang="en-US" dirty="0"/>
                  <a:t>) is another important criterion for the </a:t>
                </a:r>
                <a:r>
                  <a:rPr lang="en-US" dirty="0" err="1"/>
                  <a:t>Møller</a:t>
                </a:r>
                <a:r>
                  <a:rPr lang="en-US" dirty="0"/>
                  <a:t> event selection process.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 precision muonic deuterium spectroscopic measurements found a significantly smaller (7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 deuteron charge radius compared to the CODATA recommended value, creating the “deuteron charge radius puzzle".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High precision muonic deuterium spectroscopic measurements found a significantly smaller (7</a:t>
                </a:r>
                <a:r>
                  <a:rPr lang="en-US" i="0">
                    <a:latin typeface="Cambria Math" panose="02040503050406030204" pitchFamily="18" charset="0"/>
                  </a:rPr>
                  <a:t>𝜎</a:t>
                </a:r>
                <a:r>
                  <a:rPr lang="en-US" dirty="0"/>
                  <a:t>) deuteron charge radius compared to the CODATA recommended value, creating the “deuteron charge radius puzzle".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methods of Forming </a:t>
            </a:r>
            <a:r>
              <a:rPr lang="en-US" sz="1200" i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ep/</a:t>
            </a:r>
            <a:r>
              <a:rPr lang="en-US" sz="1200" i="1" dirty="0" err="1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ee</a:t>
            </a:r>
            <a:r>
              <a:rPr lang="en-US" sz="1200" i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02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prevent GEM foils from direct contact with each other, multiple dielectric spacers were placed in between them. These spacers can cause an uncertainty on GEM efficiency.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A0597-A7C5-4D25-B6E2-6BE57B4AD4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872A-B9CC-4D5F-9CD8-6F0750A23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52DDC-8A0D-4964-8582-78C7D417F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DBA04-17F7-48AE-AD59-BB918D41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13EA-5A04-483C-9B04-7BFFA741824E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1E1D-2C17-449F-82CD-7686D44B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0E6B-DA64-4A22-A926-F066DF81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1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1B17-70C7-4F78-8F21-E1EA1893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B96D3-92B2-4604-8C18-2858BB754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036BF-AD64-432C-8F5C-ED30FE1C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B3FA-15CD-4FD8-9EA4-2A54345FCE06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3741-2009-4277-BD83-A7F31853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1E335-DF59-4626-BC24-FA50E9EB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B25ED-968F-44AD-9931-C2628BFF3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C66CA-0701-4317-8F03-8E9D394FD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FF247-52D9-4606-B17F-AC7D8F52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3978-1E2E-4F06-AB9E-141C18819F99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79F7-3AB9-4A55-8897-31888F12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14FE-5EBA-4DBF-989D-A33A9816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8E0C-BB70-4940-8CF1-C1CC6D69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3BF8-C6A2-4341-B765-08467BC6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26EE-0C06-4D33-BB80-44B622D0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17EB-EBF0-4FDC-86AF-62E7D91CFD39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D1A4-B5C4-42AE-8C03-08FAB844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795F-711B-4A0D-A428-13801472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0463-A645-43CC-B85B-5991F954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F83C-83EE-482E-8507-097EC66C4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092DD-0F1D-4E5C-B38A-05377AD9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455-9B1D-4312-AF29-B1A76BC0A4D8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E807-A432-4878-86B3-2507A759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9A9A0-710E-4C01-B25A-42B6C37E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482C-C940-4649-8B7F-6F042204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5681-1FF8-42C6-84C5-A9CB825AF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33D23-61A4-486F-BB2F-6E155E16A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2FDE7-E524-4D8B-AF4C-0B9931A4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CBB-D0E1-4B85-9DAE-1E5365C88B00}" type="datetime1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38377-9217-4B9D-B808-BBB13992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C1001-E1BA-4930-A5FC-FD3FB341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6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8366-81EA-4FCB-8CD8-1BEAFF4C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706A5-5ABB-4B53-A853-4E2E7851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307D7-A027-4487-BA61-D875F0B6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45FF6-3120-4BA6-B85E-D98085755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5B6E9-6664-4CEE-9258-C1F44F32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AE7B4-6A9D-46B4-A25D-03BE363E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56D4-6099-4857-A9B9-DEC14739FA9E}" type="datetime1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79415-1831-4DB7-9881-269D9BEC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BB561-A38C-4789-A753-DF5F63A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90E8-586C-4B04-A363-4991E0D5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C0982-B254-4215-B2A3-F4185FB0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46B2-B8C8-4513-89C2-050C7B504FBF}" type="datetime1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EE703-C32F-49AB-B76D-C936F224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29870-552B-454D-89C9-7738DCC4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0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3273B-33C0-4DEA-9688-BB5AAB05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64A2-5C30-457F-825D-D45FA36521E3}" type="datetime1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79633-741B-468B-B4CE-38C17C2F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78F0-1D6C-4C2D-99C8-1D4E860A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7C16-A407-452E-BE3D-16F3FC8B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CAFB-D4A6-4780-AEA4-68AEA2111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01B01-D283-43BE-90CA-391BA6778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61D6D-7212-4FE0-96B7-D11C2A6A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CA01-308B-47EC-B23F-BF0158F8DEBD}" type="datetime1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E5EB1-2423-4678-ABAE-F81AD934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C1B8F-B4E4-46CC-BE93-0DC10794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90B7-5F82-4AA9-9921-1CF9B555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132629-2E99-4D23-9857-5ED64C91D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3B4FA-9457-47D6-B9E6-42AE75633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7AEA-3404-4FAC-BE3A-2F039F4D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B933-D386-4078-B7F0-101566452D2F}" type="datetime1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9ED5D-D55C-4F86-8501-1C76338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754EB-A2FA-4505-B913-3719DDF7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3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717BE4-463A-4D55-9013-3AF8D9A2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36018-3A78-43A1-9C65-BAED0453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5186-A97A-40CB-AD73-A652088A9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A4CB-E7EB-47BC-A317-1B7493412FBE}" type="datetime1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81150-2FE0-4574-B522-227357C4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SESAPS Nov,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3C0C-4F00-4A3F-86A3-0AFF1E3DC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2B07-8586-4298-BBD3-D6AF799A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uke University logo">
            <a:extLst>
              <a:ext uri="{FF2B5EF4-FFF2-40B4-BE49-F238E27FC236}">
                <a16:creationId xmlns:a16="http://schemas.microsoft.com/office/drawing/2014/main" id="{29D5202A-555F-4F95-8BBC-A35E9ABC1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17039" b="31838"/>
          <a:stretch/>
        </p:blipFill>
        <p:spPr bwMode="auto">
          <a:xfrm>
            <a:off x="0" y="4984129"/>
            <a:ext cx="3521206" cy="17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114E69-A1B1-46F3-ABBB-2924569B822C}"/>
              </a:ext>
            </a:extLst>
          </p:cNvPr>
          <p:cNvSpPr/>
          <p:nvPr/>
        </p:nvSpPr>
        <p:spPr>
          <a:xfrm>
            <a:off x="0" y="1672936"/>
            <a:ext cx="12192000" cy="19291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650AC-3B01-404F-80B5-9B003E868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1767608"/>
            <a:ext cx="11926956" cy="165576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Deuteron Charge Radius Experiment (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DRad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at Jefferson Lab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B2AC8-9649-4C48-93BE-A5BD0C4CA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8936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Jingyi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Duke University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</a:t>
            </a:r>
          </a:p>
          <a:p>
            <a:r>
              <a:rPr lang="en-US" b="1" dirty="0"/>
              <a:t>86th Annual Meeting of the APS Southeastern Section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7866-C944-4887-8C2D-1BE701AD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A313F0-D259-4ED5-A197-C6EADE19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SESAPS Nov, 2019</a:t>
            </a:r>
          </a:p>
        </p:txBody>
      </p:sp>
      <p:pic>
        <p:nvPicPr>
          <p:cNvPr id="1030" name="Picture 6" descr="Image result for jefferson lab logo">
            <a:extLst>
              <a:ext uri="{FF2B5EF4-FFF2-40B4-BE49-F238E27FC236}">
                <a16:creationId xmlns:a16="http://schemas.microsoft.com/office/drawing/2014/main" id="{9C36095D-670B-4CD4-AC20-46877D24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00" y="167656"/>
            <a:ext cx="4323678" cy="13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2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22" y="19871"/>
            <a:ext cx="10515600" cy="6380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appratus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90C32-D548-4AEA-BD99-3F88D003C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" r="6559"/>
          <a:stretch/>
        </p:blipFill>
        <p:spPr>
          <a:xfrm>
            <a:off x="1422933" y="697690"/>
            <a:ext cx="9241127" cy="40620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33B7-6214-4A74-B024-15B2F32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1D33-4824-4F34-8F0B-AB66C5DB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150BD-66EF-4995-A593-42144AA7B9A6}"/>
              </a:ext>
            </a:extLst>
          </p:cNvPr>
          <p:cNvSpPr/>
          <p:nvPr/>
        </p:nvSpPr>
        <p:spPr>
          <a:xfrm>
            <a:off x="4373806" y="2069693"/>
            <a:ext cx="1263318" cy="1295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31B572-C2E9-40C7-86A9-286EEBCC09F7}"/>
              </a:ext>
            </a:extLst>
          </p:cNvPr>
          <p:cNvCxnSpPr>
            <a:cxnSpLocks/>
          </p:cNvCxnSpPr>
          <p:nvPr/>
        </p:nvCxnSpPr>
        <p:spPr>
          <a:xfrm>
            <a:off x="1462689" y="2850229"/>
            <a:ext cx="10137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5917AD-9CF5-4A5F-8D6A-411BE558F8B6}"/>
              </a:ext>
            </a:extLst>
          </p:cNvPr>
          <p:cNvSpPr txBox="1"/>
          <p:nvPr/>
        </p:nvSpPr>
        <p:spPr>
          <a:xfrm>
            <a:off x="1343420" y="2886847"/>
            <a:ext cx="139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Electron Beam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7B4A-6917-48FC-AF13-77F2CC6374A5}"/>
              </a:ext>
            </a:extLst>
          </p:cNvPr>
          <p:cNvSpPr/>
          <p:nvPr/>
        </p:nvSpPr>
        <p:spPr>
          <a:xfrm>
            <a:off x="7230080" y="657932"/>
            <a:ext cx="4294522" cy="559190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DEE101-4A90-4525-B7D2-CC5E69332D5B}"/>
              </a:ext>
            </a:extLst>
          </p:cNvPr>
          <p:cNvCxnSpPr>
            <a:cxnSpLocks/>
          </p:cNvCxnSpPr>
          <p:nvPr/>
        </p:nvCxnSpPr>
        <p:spPr>
          <a:xfrm flipV="1">
            <a:off x="5637124" y="648808"/>
            <a:ext cx="1592955" cy="1420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67647A-C0C8-474B-B09B-70E7B31DF48D}"/>
              </a:ext>
            </a:extLst>
          </p:cNvPr>
          <p:cNvCxnSpPr>
            <a:cxnSpLocks/>
          </p:cNvCxnSpPr>
          <p:nvPr/>
        </p:nvCxnSpPr>
        <p:spPr>
          <a:xfrm>
            <a:off x="5637124" y="3364989"/>
            <a:ext cx="1592146" cy="2884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C2E4CE8-D3A3-4CF6-9705-3AB4213D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950" y="601988"/>
            <a:ext cx="2964041" cy="31136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48EC85-720F-4B5D-A75C-43C11E79C7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01"/>
          <a:stretch/>
        </p:blipFill>
        <p:spPr>
          <a:xfrm>
            <a:off x="7433413" y="3619914"/>
            <a:ext cx="3831327" cy="25403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F8D689D-6938-4A82-8DCD-6B5F837FC8B0}"/>
              </a:ext>
            </a:extLst>
          </p:cNvPr>
          <p:cNvSpPr/>
          <p:nvPr/>
        </p:nvSpPr>
        <p:spPr>
          <a:xfrm>
            <a:off x="533400" y="449619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1" indent="-342891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8 cm diam x 4 cm long target cell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 mm diam holes open at front and back </a:t>
            </a:r>
            <a:r>
              <a:rPr lang="en-US" sz="2400" dirty="0" err="1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kapton</a:t>
            </a:r>
            <a:r>
              <a:rPr lang="en-US" sz="24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foils, allows beam to pass through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Target thickness: ~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 x 10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18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 atoms / cm</a:t>
            </a:r>
            <a:r>
              <a:rPr lang="en-US" sz="2400" baseline="300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major background source</a:t>
            </a:r>
            <a:endParaRPr lang="en-US" sz="2400" baseline="30000" dirty="0"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A5F79-6F6A-4047-A741-BADFE8ADB55C}"/>
              </a:ext>
            </a:extLst>
          </p:cNvPr>
          <p:cNvSpPr txBox="1"/>
          <p:nvPr/>
        </p:nvSpPr>
        <p:spPr>
          <a:xfrm>
            <a:off x="634529" y="831663"/>
            <a:ext cx="36839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494C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Windowless gas flow target</a:t>
            </a:r>
          </a:p>
        </p:txBody>
      </p:sp>
    </p:spTree>
    <p:extLst>
      <p:ext uri="{BB962C8B-B14F-4D97-AF65-F5344CB8AC3E}">
        <p14:creationId xmlns:p14="http://schemas.microsoft.com/office/powerpoint/2010/main" val="185859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90C32-D548-4AEA-BD99-3F88D003C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" r="6559"/>
          <a:stretch/>
        </p:blipFill>
        <p:spPr>
          <a:xfrm>
            <a:off x="59869" y="600683"/>
            <a:ext cx="9241127" cy="406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55"/>
            <a:ext cx="10515600" cy="6626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appratus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DC36-9461-455D-957C-32F0558C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30" y="462598"/>
            <a:ext cx="11589026" cy="15843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33B7-6214-4A74-B024-15B2F32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1D33-4824-4F34-8F0B-AB66C5DB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SESAPS Nov,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150BD-66EF-4995-A593-42144AA7B9A6}"/>
              </a:ext>
            </a:extLst>
          </p:cNvPr>
          <p:cNvSpPr/>
          <p:nvPr/>
        </p:nvSpPr>
        <p:spPr>
          <a:xfrm>
            <a:off x="4497070" y="1468389"/>
            <a:ext cx="3227295" cy="2389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31B572-C2E9-40C7-86A9-286EEBCC09F7}"/>
              </a:ext>
            </a:extLst>
          </p:cNvPr>
          <p:cNvCxnSpPr>
            <a:cxnSpLocks/>
          </p:cNvCxnSpPr>
          <p:nvPr/>
        </p:nvCxnSpPr>
        <p:spPr>
          <a:xfrm>
            <a:off x="93919" y="2729721"/>
            <a:ext cx="10137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5917AD-9CF5-4A5F-8D6A-411BE558F8B6}"/>
              </a:ext>
            </a:extLst>
          </p:cNvPr>
          <p:cNvSpPr txBox="1"/>
          <p:nvPr/>
        </p:nvSpPr>
        <p:spPr>
          <a:xfrm>
            <a:off x="133292" y="2853759"/>
            <a:ext cx="139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Electron Beam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7B4A-6917-48FC-AF13-77F2CC6374A5}"/>
              </a:ext>
            </a:extLst>
          </p:cNvPr>
          <p:cNvSpPr/>
          <p:nvPr/>
        </p:nvSpPr>
        <p:spPr>
          <a:xfrm>
            <a:off x="8544922" y="1042765"/>
            <a:ext cx="3649948" cy="375800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DEE101-4A90-4525-B7D2-CC5E69332D5B}"/>
              </a:ext>
            </a:extLst>
          </p:cNvPr>
          <p:cNvCxnSpPr>
            <a:cxnSpLocks/>
          </p:cNvCxnSpPr>
          <p:nvPr/>
        </p:nvCxnSpPr>
        <p:spPr>
          <a:xfrm flipV="1">
            <a:off x="7724365" y="1042765"/>
            <a:ext cx="820556" cy="425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67647A-C0C8-474B-B09B-70E7B31DF48D}"/>
              </a:ext>
            </a:extLst>
          </p:cNvPr>
          <p:cNvCxnSpPr>
            <a:cxnSpLocks/>
          </p:cNvCxnSpPr>
          <p:nvPr/>
        </p:nvCxnSpPr>
        <p:spPr>
          <a:xfrm>
            <a:off x="7724365" y="3857836"/>
            <a:ext cx="820556" cy="9429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68BE2B-B519-4A20-8BAC-6754B4462E54}"/>
              </a:ext>
            </a:extLst>
          </p:cNvPr>
          <p:cNvSpPr txBox="1"/>
          <p:nvPr/>
        </p:nvSpPr>
        <p:spPr>
          <a:xfrm>
            <a:off x="572021" y="825785"/>
            <a:ext cx="242731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494C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chamber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13FE5D-BDDF-437C-A3B5-30C2726FE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22"/>
          <a:stretch/>
        </p:blipFill>
        <p:spPr>
          <a:xfrm>
            <a:off x="8594814" y="1195117"/>
            <a:ext cx="3550163" cy="31910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B036BD-0358-48B0-BA36-9741CBA09ED0}"/>
              </a:ext>
            </a:extLst>
          </p:cNvPr>
          <p:cNvSpPr/>
          <p:nvPr/>
        </p:nvSpPr>
        <p:spPr>
          <a:xfrm>
            <a:off x="572021" y="4914307"/>
            <a:ext cx="10495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5 m long two stage vacuum chamber, further remove possible background source from the electron multiple scattering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vacuum chamber pressure: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0.3</a:t>
            </a: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mTorr</a:t>
            </a:r>
            <a:endParaRPr lang="en-US" sz="2600" dirty="0"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0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97B5D3-B418-4252-B6EF-4A73055B1EE8}"/>
              </a:ext>
            </a:extLst>
          </p:cNvPr>
          <p:cNvGrpSpPr/>
          <p:nvPr/>
        </p:nvGrpSpPr>
        <p:grpSpPr>
          <a:xfrm>
            <a:off x="2950873" y="623440"/>
            <a:ext cx="9241127" cy="4062002"/>
            <a:chOff x="5706" y="1068666"/>
            <a:chExt cx="9241127" cy="4062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790C32-D548-4AEA-BD99-3F88D003C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52" r="6559"/>
            <a:stretch/>
          </p:blipFill>
          <p:spPr>
            <a:xfrm>
              <a:off x="5706" y="1068666"/>
              <a:ext cx="9241127" cy="406200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31B572-C2E9-40C7-86A9-286EEBCC09F7}"/>
                </a:ext>
              </a:extLst>
            </p:cNvPr>
            <p:cNvCxnSpPr>
              <a:cxnSpLocks/>
            </p:cNvCxnSpPr>
            <p:nvPr/>
          </p:nvCxnSpPr>
          <p:spPr>
            <a:xfrm>
              <a:off x="39756" y="3197704"/>
              <a:ext cx="101379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5917AD-9CF5-4A5F-8D6A-411BE558F8B6}"/>
                </a:ext>
              </a:extLst>
            </p:cNvPr>
            <p:cNvSpPr txBox="1"/>
            <p:nvPr/>
          </p:nvSpPr>
          <p:spPr>
            <a:xfrm>
              <a:off x="79129" y="3321742"/>
              <a:ext cx="1398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Electron Beam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2"/>
            <a:ext cx="10515600" cy="70905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appratus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33B7-6214-4A74-B024-15B2F32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1D33-4824-4F34-8F0B-AB66C5DB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150BD-66EF-4995-A593-42144AA7B9A6}"/>
              </a:ext>
            </a:extLst>
          </p:cNvPr>
          <p:cNvSpPr/>
          <p:nvPr/>
        </p:nvSpPr>
        <p:spPr>
          <a:xfrm>
            <a:off x="10529979" y="1557754"/>
            <a:ext cx="247859" cy="2389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7B4A-6917-48FC-AF13-77F2CC6374A5}"/>
              </a:ext>
            </a:extLst>
          </p:cNvPr>
          <p:cNvSpPr/>
          <p:nvPr/>
        </p:nvSpPr>
        <p:spPr>
          <a:xfrm>
            <a:off x="1123831" y="1386173"/>
            <a:ext cx="6618438" cy="33556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DEE101-4A90-4525-B7D2-CC5E69332D5B}"/>
              </a:ext>
            </a:extLst>
          </p:cNvPr>
          <p:cNvCxnSpPr>
            <a:cxnSpLocks/>
          </p:cNvCxnSpPr>
          <p:nvPr/>
        </p:nvCxnSpPr>
        <p:spPr>
          <a:xfrm>
            <a:off x="7742269" y="1386173"/>
            <a:ext cx="2787710" cy="171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67647A-C0C8-474B-B09B-70E7B31DF48D}"/>
              </a:ext>
            </a:extLst>
          </p:cNvPr>
          <p:cNvCxnSpPr>
            <a:cxnSpLocks/>
          </p:cNvCxnSpPr>
          <p:nvPr/>
        </p:nvCxnSpPr>
        <p:spPr>
          <a:xfrm flipH="1">
            <a:off x="7742269" y="3947201"/>
            <a:ext cx="2787710" cy="794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68BE2B-B519-4A20-8BAC-6754B4462E54}"/>
              </a:ext>
            </a:extLst>
          </p:cNvPr>
          <p:cNvSpPr txBox="1"/>
          <p:nvPr/>
        </p:nvSpPr>
        <p:spPr>
          <a:xfrm>
            <a:off x="544103" y="823118"/>
            <a:ext cx="4419905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494C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Electron Multiplier (GEM)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0846D-A4AE-4AD8-A2C6-F4A71E14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96" y="1678166"/>
            <a:ext cx="3456600" cy="2821195"/>
          </a:xfrm>
          <a:prstGeom prst="rect">
            <a:avLst/>
          </a:prstGeom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0C5F287D-C0F7-44D6-B8E5-FABC6FA9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56" y="1668514"/>
            <a:ext cx="2678785" cy="28211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6B7F44-0E77-48F6-99E6-2960AB825F62}"/>
              </a:ext>
            </a:extLst>
          </p:cNvPr>
          <p:cNvSpPr/>
          <p:nvPr/>
        </p:nvSpPr>
        <p:spPr>
          <a:xfrm>
            <a:off x="962040" y="4912552"/>
            <a:ext cx="68235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Two large area GEM chambers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Small overlap region in the middle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Excellent position resolution (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72 µm</a:t>
            </a: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66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97B5D3-B418-4252-B6EF-4A73055B1EE8}"/>
              </a:ext>
            </a:extLst>
          </p:cNvPr>
          <p:cNvGrpSpPr/>
          <p:nvPr/>
        </p:nvGrpSpPr>
        <p:grpSpPr>
          <a:xfrm>
            <a:off x="365761" y="1082446"/>
            <a:ext cx="11826239" cy="5254660"/>
            <a:chOff x="5706" y="1068666"/>
            <a:chExt cx="9108558" cy="40620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790C32-D548-4AEA-BD99-3F88D003C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52" r="7854"/>
            <a:stretch/>
          </p:blipFill>
          <p:spPr>
            <a:xfrm>
              <a:off x="5706" y="1068666"/>
              <a:ext cx="9108558" cy="406200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31B572-C2E9-40C7-86A9-286EEBCC09F7}"/>
                </a:ext>
              </a:extLst>
            </p:cNvPr>
            <p:cNvCxnSpPr>
              <a:cxnSpLocks/>
            </p:cNvCxnSpPr>
            <p:nvPr/>
          </p:nvCxnSpPr>
          <p:spPr>
            <a:xfrm>
              <a:off x="39756" y="3197704"/>
              <a:ext cx="101379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5917AD-9CF5-4A5F-8D6A-411BE558F8B6}"/>
                </a:ext>
              </a:extLst>
            </p:cNvPr>
            <p:cNvSpPr txBox="1"/>
            <p:nvPr/>
          </p:nvSpPr>
          <p:spPr>
            <a:xfrm>
              <a:off x="79129" y="3321742"/>
              <a:ext cx="1398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Electron Beam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26" y="179618"/>
            <a:ext cx="10515600" cy="8835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appratus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33B7-6214-4A74-B024-15B2F32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1D33-4824-4F34-8F0B-AB66C5DB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150BD-66EF-4995-A593-42144AA7B9A6}"/>
              </a:ext>
            </a:extLst>
          </p:cNvPr>
          <p:cNvSpPr/>
          <p:nvPr/>
        </p:nvSpPr>
        <p:spPr>
          <a:xfrm>
            <a:off x="10220260" y="2197889"/>
            <a:ext cx="710925" cy="2727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7B4A-6917-48FC-AF13-77F2CC6374A5}"/>
              </a:ext>
            </a:extLst>
          </p:cNvPr>
          <p:cNvSpPr/>
          <p:nvPr/>
        </p:nvSpPr>
        <p:spPr>
          <a:xfrm>
            <a:off x="243998" y="1957995"/>
            <a:ext cx="8922006" cy="38303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DEE101-4A90-4525-B7D2-CC5E69332D5B}"/>
              </a:ext>
            </a:extLst>
          </p:cNvPr>
          <p:cNvCxnSpPr>
            <a:cxnSpLocks/>
          </p:cNvCxnSpPr>
          <p:nvPr/>
        </p:nvCxnSpPr>
        <p:spPr>
          <a:xfrm>
            <a:off x="8878224" y="1957995"/>
            <a:ext cx="1421106" cy="259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67647A-C0C8-474B-B09B-70E7B31DF48D}"/>
              </a:ext>
            </a:extLst>
          </p:cNvPr>
          <p:cNvCxnSpPr>
            <a:cxnSpLocks/>
          </p:cNvCxnSpPr>
          <p:nvPr/>
        </p:nvCxnSpPr>
        <p:spPr>
          <a:xfrm>
            <a:off x="10251393" y="4587336"/>
            <a:ext cx="47671" cy="786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68BE2B-B519-4A20-8BAC-6754B4462E54}"/>
              </a:ext>
            </a:extLst>
          </p:cNvPr>
          <p:cNvSpPr txBox="1"/>
          <p:nvPr/>
        </p:nvSpPr>
        <p:spPr>
          <a:xfrm>
            <a:off x="441465" y="1103736"/>
            <a:ext cx="4412717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494C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Calorimeter </a:t>
            </a: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HyCal</a:t>
            </a: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8EBCDB-CD12-4F7A-A417-6430B2077B99}"/>
              </a:ext>
            </a:extLst>
          </p:cNvPr>
          <p:cNvSpPr/>
          <p:nvPr/>
        </p:nvSpPr>
        <p:spPr>
          <a:xfrm>
            <a:off x="365761" y="2229206"/>
            <a:ext cx="50594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Hybrid EM calorimeter (</a:t>
            </a:r>
            <a:r>
              <a:rPr lang="en-US" sz="2600" dirty="0" err="1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HyCal</a:t>
            </a: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)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High resolution and efficiency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5.8 m from the target</a:t>
            </a:r>
          </a:p>
          <a:p>
            <a:pPr marL="770819" lvl="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Inner 1156 PbWO</a:t>
            </a:r>
            <a:r>
              <a:rPr lang="en-US" sz="2600" baseline="-250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modules</a:t>
            </a:r>
          </a:p>
          <a:p>
            <a:pPr marL="770819" lvl="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Outer 576 lead-glass modules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Scattering angle coverage:  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      ~ 0.6˚ to 7.5˚</a:t>
            </a:r>
          </a:p>
          <a:p>
            <a:pPr marL="342891" indent="-342891"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Full azimuthal angle coverage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E5472A-4575-4C1B-A922-DBCEBBC8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83" y="2046753"/>
            <a:ext cx="3710191" cy="36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5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6" y="23706"/>
            <a:ext cx="10515600" cy="67291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DC36-9461-455D-957C-32F0558C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80" y="582931"/>
            <a:ext cx="11807220" cy="2118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 successfully extracted the radius with precision from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subpercent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measurement.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setup, three additions: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BBD9A-FF95-44E5-A826-1C720FA5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69" y="2274529"/>
            <a:ext cx="10914331" cy="44469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F96F0-77D6-43DE-8C43-E76D2DDB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91997D-EA08-4F35-9CB0-209CABBE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B3B2D6E-1906-40AA-BF6F-53DFA63D6281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H="1" flipV="1">
            <a:off x="1159983" y="1856006"/>
            <a:ext cx="2766558" cy="2834328"/>
          </a:xfrm>
          <a:prstGeom prst="bentConnector4">
            <a:avLst>
              <a:gd name="adj1" fmla="val -8263"/>
              <a:gd name="adj2" fmla="val 9968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AFE8DDB-1B48-4989-ACC7-974961966C40}"/>
              </a:ext>
            </a:extLst>
          </p:cNvPr>
          <p:cNvCxnSpPr>
            <a:cxnSpLocks/>
          </p:cNvCxnSpPr>
          <p:nvPr/>
        </p:nvCxnSpPr>
        <p:spPr>
          <a:xfrm>
            <a:off x="7454948" y="2257842"/>
            <a:ext cx="2311303" cy="590966"/>
          </a:xfrm>
          <a:prstGeom prst="bentConnector3">
            <a:avLst>
              <a:gd name="adj1" fmla="val 1007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9C5408-E30A-41B8-93C6-A712F41E87BC}"/>
              </a:ext>
            </a:extLst>
          </p:cNvPr>
          <p:cNvSpPr/>
          <p:nvPr/>
        </p:nvSpPr>
        <p:spPr>
          <a:xfrm>
            <a:off x="1159983" y="1255841"/>
            <a:ext cx="9684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 detector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scattered electron tracking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recoil detector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reaction elasticity (new)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 counters for timing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veto counters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BBA725-B5FA-4102-8AED-1C59D61E7525}"/>
              </a:ext>
            </a:extLst>
          </p:cNvPr>
          <p:cNvCxnSpPr/>
          <p:nvPr/>
        </p:nvCxnSpPr>
        <p:spPr>
          <a:xfrm flipH="1">
            <a:off x="8153400" y="1645905"/>
            <a:ext cx="700144" cy="1116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8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C2EF1-DF74-459B-AD38-FCD9BCF9C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75"/>
          <a:stretch/>
        </p:blipFill>
        <p:spPr>
          <a:xfrm>
            <a:off x="126148" y="73827"/>
            <a:ext cx="11672047" cy="5737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03278C-2A0E-4694-85BB-674F932B6E79}"/>
              </a:ext>
            </a:extLst>
          </p:cNvPr>
          <p:cNvSpPr/>
          <p:nvPr/>
        </p:nvSpPr>
        <p:spPr>
          <a:xfrm>
            <a:off x="1471459" y="1046989"/>
            <a:ext cx="3687475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GEM detector: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new GEM is located at 40 cm distance upstream from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GEM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Half material (0.25%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vs. 0.5%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E1922-90D3-467C-8C94-7F47BABF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CF4C2-B419-4EFB-8D02-A97E4F86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7091B-E5C5-4487-8DCD-115748AA9618}"/>
              </a:ext>
            </a:extLst>
          </p:cNvPr>
          <p:cNvSpPr txBox="1"/>
          <p:nvPr/>
        </p:nvSpPr>
        <p:spPr>
          <a:xfrm>
            <a:off x="5266511" y="73828"/>
            <a:ext cx="69566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GEM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598D3-9E7B-403B-925B-A3449EFC9F3D}"/>
              </a:ext>
            </a:extLst>
          </p:cNvPr>
          <p:cNvSpPr txBox="1"/>
          <p:nvPr/>
        </p:nvSpPr>
        <p:spPr>
          <a:xfrm>
            <a:off x="8153400" y="73827"/>
            <a:ext cx="69566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PRad</a:t>
            </a:r>
            <a:r>
              <a:rPr lang="en-US" dirty="0"/>
              <a:t> GEM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FB46F-621D-48F8-B7F9-E59AB36904E9}"/>
              </a:ext>
            </a:extLst>
          </p:cNvPr>
          <p:cNvSpPr/>
          <p:nvPr/>
        </p:nvSpPr>
        <p:spPr>
          <a:xfrm>
            <a:off x="870218" y="5257014"/>
            <a:ext cx="10183906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Will provide tracking for the scattered electrons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Better control of beam line background from the upstream collimator, especially at very small angles (electron scattering angle less than 1 deg)</a:t>
            </a:r>
          </a:p>
        </p:txBody>
      </p:sp>
    </p:spTree>
    <p:extLst>
      <p:ext uri="{BB962C8B-B14F-4D97-AF65-F5344CB8AC3E}">
        <p14:creationId xmlns:p14="http://schemas.microsoft.com/office/powerpoint/2010/main" val="231648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9590-FF60-4E41-8212-04E677F6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3" y="72889"/>
            <a:ext cx="11215255" cy="71454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improvement after adding the second 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C910-65DA-4692-A04E-4E545DEF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87" y="750029"/>
            <a:ext cx="11613626" cy="1467715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GEM efficiency calibrated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precision limited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finite resolution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precision greatly improved if calibrated by a second GEM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Moller method applicable for full angular range with high precision GEM efficiency measurement.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A5AD9-B759-41E6-95F8-A7FAD0A4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206EBF-A7A4-4618-AD22-246FD701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BA83F4-0426-43C4-A61E-F80A737AC8FE}"/>
              </a:ext>
            </a:extLst>
          </p:cNvPr>
          <p:cNvGrpSpPr/>
          <p:nvPr/>
        </p:nvGrpSpPr>
        <p:grpSpPr>
          <a:xfrm>
            <a:off x="344532" y="2722823"/>
            <a:ext cx="3919906" cy="3019779"/>
            <a:chOff x="443923" y="2467835"/>
            <a:chExt cx="3919906" cy="30197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97938F-9F0B-4B0B-9859-3056964A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923" y="2467835"/>
              <a:ext cx="3919906" cy="30197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AACFAB-4DD9-4C31-AA86-F5F761EF5FAB}"/>
                </a:ext>
              </a:extLst>
            </p:cNvPr>
            <p:cNvSpPr/>
            <p:nvPr/>
          </p:nvSpPr>
          <p:spPr>
            <a:xfrm>
              <a:off x="947920" y="2550624"/>
              <a:ext cx="29624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Spacers (width:~1.5 mm)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9ACA91-5FAD-4B83-925C-F1FBFF83EA85}"/>
                </a:ext>
              </a:extLst>
            </p:cNvPr>
            <p:cNvCxnSpPr/>
            <p:nvPr/>
          </p:nvCxnSpPr>
          <p:spPr>
            <a:xfrm>
              <a:off x="1919538" y="3112853"/>
              <a:ext cx="484338" cy="699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2C2B3E-E383-417B-B85F-CDC0AD596B18}"/>
                </a:ext>
              </a:extLst>
            </p:cNvPr>
            <p:cNvCxnSpPr>
              <a:cxnSpLocks/>
            </p:cNvCxnSpPr>
            <p:nvPr/>
          </p:nvCxnSpPr>
          <p:spPr>
            <a:xfrm>
              <a:off x="1769165" y="3132731"/>
              <a:ext cx="0" cy="1099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5C1710-A6F8-484D-92EE-8D39AB06E403}"/>
              </a:ext>
            </a:extLst>
          </p:cNvPr>
          <p:cNvGrpSpPr/>
          <p:nvPr/>
        </p:nvGrpSpPr>
        <p:grpSpPr>
          <a:xfrm>
            <a:off x="4361891" y="2121787"/>
            <a:ext cx="7628229" cy="4234563"/>
            <a:chOff x="4487755" y="2255865"/>
            <a:chExt cx="7628229" cy="423456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CB75A30-FC00-4CCA-82DD-E14E48309C97}"/>
                </a:ext>
              </a:extLst>
            </p:cNvPr>
            <p:cNvGrpSpPr/>
            <p:nvPr/>
          </p:nvGrpSpPr>
          <p:grpSpPr>
            <a:xfrm>
              <a:off x="5478756" y="3723581"/>
              <a:ext cx="5466134" cy="972957"/>
              <a:chOff x="5589680" y="3784389"/>
              <a:chExt cx="5466134" cy="97295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03AA671-D93D-4973-9BED-E4DF535CA6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4256" t="37810" r="10180" b="39773"/>
              <a:stretch/>
            </p:blipFill>
            <p:spPr>
              <a:xfrm>
                <a:off x="5767530" y="3784389"/>
                <a:ext cx="4941413" cy="884992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0462C0-C6E1-439B-AEA6-932831B433B3}"/>
                  </a:ext>
                </a:extLst>
              </p:cNvPr>
              <p:cNvSpPr/>
              <p:nvPr/>
            </p:nvSpPr>
            <p:spPr>
              <a:xfrm>
                <a:off x="5589680" y="4426458"/>
                <a:ext cx="417928" cy="330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77E117F-FEBC-4E67-BA90-8B1C009C130D}"/>
                  </a:ext>
                </a:extLst>
              </p:cNvPr>
              <p:cNvSpPr/>
              <p:nvPr/>
            </p:nvSpPr>
            <p:spPr>
              <a:xfrm>
                <a:off x="10637886" y="4157580"/>
                <a:ext cx="417928" cy="330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B25FF7-184F-4F15-BE6D-AB61039E6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57974" y="2255865"/>
              <a:ext cx="6837064" cy="403967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AADA24-5CC4-4E0C-B428-288107FE17FB}"/>
                </a:ext>
              </a:extLst>
            </p:cNvPr>
            <p:cNvSpPr/>
            <p:nvPr/>
          </p:nvSpPr>
          <p:spPr>
            <a:xfrm>
              <a:off x="5803638" y="2463997"/>
              <a:ext cx="53501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Uncertainty of GEM efficiency correction</a:t>
              </a:r>
              <a:endParaRPr lang="en-US" sz="22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D4A97-8AC0-4CB8-8FA4-4B3F13F4ED2A}"/>
                </a:ext>
              </a:extLst>
            </p:cNvPr>
            <p:cNvSpPr txBox="1"/>
            <p:nvPr/>
          </p:nvSpPr>
          <p:spPr>
            <a:xfrm>
              <a:off x="6221864" y="5060120"/>
              <a:ext cx="577402" cy="698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5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/>
                <a:t> </a:t>
              </a:r>
            </a:p>
            <a:p>
              <a:pPr marL="285750" indent="-285750">
                <a:lnSpc>
                  <a:spcPct val="5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5970C5-BB67-4855-8CA5-135F9F383E8A}"/>
                </a:ext>
              </a:extLst>
            </p:cNvPr>
            <p:cNvSpPr txBox="1"/>
            <p:nvPr/>
          </p:nvSpPr>
          <p:spPr>
            <a:xfrm>
              <a:off x="9038475" y="6121096"/>
              <a:ext cx="3077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Electron scattering angle (deg)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1264CD-B96D-4ECB-A345-79193A8C1C88}"/>
                </a:ext>
              </a:extLst>
            </p:cNvPr>
            <p:cNvSpPr txBox="1"/>
            <p:nvPr/>
          </p:nvSpPr>
          <p:spPr>
            <a:xfrm rot="16200000">
              <a:off x="3763069" y="3362515"/>
              <a:ext cx="1818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Fluctuation Ratio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DC0CD7-D70F-46C0-8116-E19390FCE536}"/>
                </a:ext>
              </a:extLst>
            </p:cNvPr>
            <p:cNvCxnSpPr/>
            <p:nvPr/>
          </p:nvCxnSpPr>
          <p:spPr>
            <a:xfrm>
              <a:off x="5344303" y="4219069"/>
              <a:ext cx="602213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947290-74E4-4CF4-BC22-91EC89068540}"/>
                </a:ext>
              </a:extLst>
            </p:cNvPr>
            <p:cNvSpPr/>
            <p:nvPr/>
          </p:nvSpPr>
          <p:spPr>
            <a:xfrm>
              <a:off x="6451536" y="4928779"/>
              <a:ext cx="50275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Calibrated by </a:t>
              </a:r>
              <a:r>
                <a:rPr lang="en-US" sz="2000" b="1" dirty="0" err="1"/>
                <a:t>HyCal</a:t>
              </a:r>
              <a:r>
                <a:rPr lang="en-US" sz="2000" b="1" dirty="0"/>
                <a:t> </a:t>
              </a:r>
              <a:r>
                <a:rPr lang="en-US" altLang="zh-CN" sz="2000" b="1" dirty="0"/>
                <a:t>from </a:t>
              </a:r>
              <a:r>
                <a:rPr lang="en-US" altLang="zh-CN" sz="2000" b="1" dirty="0" err="1"/>
                <a:t>PRad</a:t>
              </a:r>
              <a:r>
                <a:rPr lang="en-US" altLang="zh-CN" sz="2000" b="1" dirty="0"/>
                <a:t> data</a:t>
              </a:r>
              <a:endParaRPr lang="en-US" sz="2000" b="1" dirty="0"/>
            </a:p>
            <a:p>
              <a:r>
                <a:rPr lang="en-US" sz="2000" b="1" dirty="0">
                  <a:solidFill>
                    <a:srgbClr val="FF0000"/>
                  </a:solidFill>
                </a:rPr>
                <a:t>Calibrated by second GEM from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7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81D3-7D97-4A91-80D0-34372CC0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98" y="0"/>
            <a:ext cx="10515600" cy="7708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 Scintillators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E167-250F-445C-9D9C-13C57031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86" y="1812549"/>
            <a:ext cx="11856028" cy="7708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time-of-flight difference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recoil detector and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Calorimeter for particle identification between deuteron and proton from the deuteron inelastic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0CF28-CC95-4E75-B51C-13E65F52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4" r="12219"/>
          <a:stretch/>
        </p:blipFill>
        <p:spPr>
          <a:xfrm>
            <a:off x="3700327" y="2641873"/>
            <a:ext cx="4114800" cy="3410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FBC8-5FDC-4FC4-84A1-EB1A24C0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5" y="2576731"/>
            <a:ext cx="3485478" cy="35188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FAFB9-F158-4B2C-BA18-E18A8505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8298" y="6381474"/>
            <a:ext cx="2743200" cy="365125"/>
          </a:xfrm>
        </p:spPr>
        <p:txBody>
          <a:bodyPr/>
          <a:lstStyle/>
          <a:p>
            <a:fld id="{D3BC2B07-8586-4298-BBD3-D6AF799A6E61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14BC44-CE67-4FC2-9A1A-5EFCF6F5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71894-EFD6-45AE-A806-89FE596EC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51" y="2948375"/>
            <a:ext cx="4334149" cy="278623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44623A-7751-46B6-AEE5-FC13A6236D88}"/>
              </a:ext>
            </a:extLst>
          </p:cNvPr>
          <p:cNvSpPr txBox="1">
            <a:spLocks/>
          </p:cNvSpPr>
          <p:nvPr/>
        </p:nvSpPr>
        <p:spPr>
          <a:xfrm>
            <a:off x="439311" y="630414"/>
            <a:ext cx="11313376" cy="946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background for the e-d elastic scattering is the e-d inelastic breakup process: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e+p+n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18072-C766-4D6A-89FA-E031CD561151}"/>
              </a:ext>
            </a:extLst>
          </p:cNvPr>
          <p:cNvSpPr txBox="1"/>
          <p:nvPr/>
        </p:nvSpPr>
        <p:spPr>
          <a:xfrm>
            <a:off x="5874286" y="5525678"/>
            <a:ext cx="69566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PRad</a:t>
            </a:r>
            <a:r>
              <a:rPr lang="en-US" sz="1600" dirty="0"/>
              <a:t> GEM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C35CE-578D-47EA-B79B-9579D37A15F5}"/>
              </a:ext>
            </a:extLst>
          </p:cNvPr>
          <p:cNvSpPr txBox="1"/>
          <p:nvPr/>
        </p:nvSpPr>
        <p:spPr>
          <a:xfrm>
            <a:off x="3690769" y="2819020"/>
            <a:ext cx="69566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New GEM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3DAE7-5DAC-4994-92BF-610360FD6999}"/>
              </a:ext>
            </a:extLst>
          </p:cNvPr>
          <p:cNvSpPr txBox="1"/>
          <p:nvPr/>
        </p:nvSpPr>
        <p:spPr>
          <a:xfrm>
            <a:off x="5982518" y="2609821"/>
            <a:ext cx="695661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HyCal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29DE33-8EF3-400E-8026-2BF8C38D0D8C}"/>
              </a:ext>
            </a:extLst>
          </p:cNvPr>
          <p:cNvSpPr txBox="1"/>
          <p:nvPr/>
        </p:nvSpPr>
        <p:spPr>
          <a:xfrm>
            <a:off x="4450827" y="2515239"/>
            <a:ext cx="89520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Veto Counter</a:t>
            </a:r>
          </a:p>
        </p:txBody>
      </p:sp>
    </p:spTree>
    <p:extLst>
      <p:ext uri="{BB962C8B-B14F-4D97-AF65-F5344CB8AC3E}">
        <p14:creationId xmlns:p14="http://schemas.microsoft.com/office/powerpoint/2010/main" val="14016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3" y="28757"/>
            <a:ext cx="10515600" cy="7921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Si-strip Cylindrical Recoil Detector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3246F-A5BA-4F6D-B7F0-6D1A28662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7148" y="0"/>
            <a:ext cx="5649434" cy="3917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CDF8E-E342-4B4A-A360-2038394CE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726" y="4040252"/>
            <a:ext cx="5580279" cy="23312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0B7C8A-8767-417E-8D69-98E11077BEA5}"/>
              </a:ext>
            </a:extLst>
          </p:cNvPr>
          <p:cNvSpPr txBox="1">
            <a:spLocks/>
          </p:cNvSpPr>
          <p:nvPr/>
        </p:nvSpPr>
        <p:spPr>
          <a:xfrm>
            <a:off x="365953" y="802786"/>
            <a:ext cx="6707910" cy="18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recoil particles, provide two major information: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Azimuthal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8B0BF9-417E-40DE-B308-95D5F7404514}"/>
                  </a:ext>
                </a:extLst>
              </p:cNvPr>
              <p:cNvSpPr/>
              <p:nvPr/>
            </p:nvSpPr>
            <p:spPr>
              <a:xfrm>
                <a:off x="365953" y="2609091"/>
                <a:ext cx="6963018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CLAS12 Barrel Silicon Tracker(SVT)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 of 20 panels of twin, single sided Si-strip detectors (42x52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thicknesses (to be optimized):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200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(inner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300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(outer layer)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sided polygon arrangement with around 13 cm radius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 strips on each sensor: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angular resolution 5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mrad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(phi) 20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mrad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(theta)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Inactive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𝑆𝑖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 can be as thin as 0.5 um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8B0BF9-417E-40DE-B308-95D5F7404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53" y="2609091"/>
                <a:ext cx="6963018" cy="3539430"/>
              </a:xfrm>
              <a:prstGeom prst="rect">
                <a:avLst/>
              </a:prstGeom>
              <a:blipFill>
                <a:blip r:embed="rId5"/>
                <a:stretch>
                  <a:fillRect l="-1313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3DF95F-01EE-493F-B6A1-1AA0A8BB73A8}"/>
              </a:ext>
            </a:extLst>
          </p:cNvPr>
          <p:cNvSpPr/>
          <p:nvPr/>
        </p:nvSpPr>
        <p:spPr>
          <a:xfrm>
            <a:off x="8226137" y="4040252"/>
            <a:ext cx="2978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Narrow"/>
              </a:rPr>
              <a:t>Single pair of Si-strip detectors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7B078-18D0-496B-8DBE-FE294988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61E003-00E9-4557-85F2-CCDFF56A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SESAPS Nov, 2019</a:t>
            </a:r>
          </a:p>
        </p:txBody>
      </p:sp>
    </p:spTree>
    <p:extLst>
      <p:ext uri="{BB962C8B-B14F-4D97-AF65-F5344CB8AC3E}">
        <p14:creationId xmlns:p14="http://schemas.microsoft.com/office/powerpoint/2010/main" val="334888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14E4E7-D3A8-4765-B39F-AA4CB623F3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871" y="12815"/>
                <a:ext cx="6374074" cy="70219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Kinematics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Coverage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14E4E7-D3A8-4765-B39F-AA4CB623F3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871" y="12815"/>
                <a:ext cx="6374074" cy="702197"/>
              </a:xfrm>
              <a:blipFill>
                <a:blip r:embed="rId3"/>
                <a:stretch>
                  <a:fillRect t="-13043" b="-2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BEDEF-E310-4E64-96A5-66F6A29A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B0FC6-B833-4654-8B05-9BB40202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310A8-C550-4684-9C8A-BB66800E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36" y="2508059"/>
            <a:ext cx="5896264" cy="3687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A65CF0-C4C9-48D5-989B-F6E1CA9617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9672" y="-49282"/>
            <a:ext cx="4718107" cy="3079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A1D653-68CA-4984-860F-A8EBED2FAA34}"/>
              </a:ext>
            </a:extLst>
          </p:cNvPr>
          <p:cNvSpPr/>
          <p:nvPr/>
        </p:nvSpPr>
        <p:spPr>
          <a:xfrm>
            <a:off x="245125" y="612984"/>
            <a:ext cx="662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GEANT4 simulation code has been developed, including all detectors.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FF92D-95AD-40A2-881E-F5D280961DA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9672" y="2810924"/>
            <a:ext cx="4747413" cy="3079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81249E-2BB2-4658-B5EF-C45721438899}"/>
                  </a:ext>
                </a:extLst>
              </p:cNvPr>
              <p:cNvSpPr/>
              <p:nvPr/>
            </p:nvSpPr>
            <p:spPr>
              <a:xfrm>
                <a:off x="6639672" y="5707915"/>
                <a:ext cx="53587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1.1 GeV: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&gt;1.1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detected,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GeV</m:t>
                            </m:r>
                            <m: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p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81249E-2BB2-4658-B5EF-C45721438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72" y="5707915"/>
                <a:ext cx="5358783" cy="830997"/>
              </a:xfrm>
              <a:prstGeom prst="rect">
                <a:avLst/>
              </a:prstGeom>
              <a:blipFill>
                <a:blip r:embed="rId7"/>
                <a:stretch>
                  <a:fillRect l="-170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EEA4CE-73F9-4517-A355-F6F7497321E9}"/>
                  </a:ext>
                </a:extLst>
              </p:cNvPr>
              <p:cNvSpPr/>
              <p:nvPr/>
            </p:nvSpPr>
            <p:spPr>
              <a:xfrm>
                <a:off x="565376" y="1443981"/>
                <a:ext cx="553062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1.1GeV and 2.2 GeV beam energies, deuterons will recoil at large polar angles: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°−89°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EEA4CE-73F9-4517-A355-F6F749732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76" y="1443981"/>
                <a:ext cx="5530624" cy="1200329"/>
              </a:xfrm>
              <a:prstGeom prst="rect">
                <a:avLst/>
              </a:prstGeom>
              <a:blipFill>
                <a:blip r:embed="rId8"/>
                <a:stretch>
                  <a:fillRect l="-1544" t="-4061" r="-132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2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B735-C056-4CCC-AAC0-8E518F63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B8B8C-EBFC-4DCE-AE60-5D7A2CDCB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2" y="2051194"/>
            <a:ext cx="10114722" cy="337066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the deuteron charge radius puzzle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apparatus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and PID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ncertainty estimation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3EF05-6C6F-45C2-8D44-0DF5289B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F680F-F75B-4D6A-802A-2FE18B70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</p:spTree>
    <p:extLst>
      <p:ext uri="{BB962C8B-B14F-4D97-AF65-F5344CB8AC3E}">
        <p14:creationId xmlns:p14="http://schemas.microsoft.com/office/powerpoint/2010/main" val="378354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C816-3AAD-4F45-AF25-E0E8C056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0"/>
            <a:ext cx="10515600" cy="7534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 for recoil particles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FB1A4-32E9-4079-B6BF-7B127A4C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67" y="1017564"/>
            <a:ext cx="4985157" cy="2955647"/>
          </a:xfrm>
        </p:spPr>
        <p:txBody>
          <a:bodyPr>
            <a:no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select the deuterons from the proton background, we will use the following information:</a:t>
            </a:r>
          </a:p>
          <a:p>
            <a:pPr marL="457200" indent="-457200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Deuteron breakup threshold</a:t>
            </a:r>
          </a:p>
          <a:p>
            <a:pPr marL="457200" indent="-457200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deposition in the Recoil Detector</a:t>
            </a:r>
          </a:p>
          <a:p>
            <a:pPr marL="457200" indent="-457200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flight and co-planarity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E347C-EE1B-4A22-8E6F-B79E73B9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BD5B7-2942-4B80-8E44-169E69C7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7592CC-A398-4AB6-B760-2011A96790D6}"/>
              </a:ext>
            </a:extLst>
          </p:cNvPr>
          <p:cNvGrpSpPr/>
          <p:nvPr/>
        </p:nvGrpSpPr>
        <p:grpSpPr>
          <a:xfrm>
            <a:off x="4914900" y="603128"/>
            <a:ext cx="6954188" cy="4322163"/>
            <a:chOff x="7824777" y="2646903"/>
            <a:chExt cx="4211510" cy="26522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2EF281-2C0B-410A-851F-9A7A17F81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24777" y="2646903"/>
              <a:ext cx="4211510" cy="2652215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539BB0D-4EBD-45FF-8900-FC7B1C180CB5}"/>
                </a:ext>
              </a:extLst>
            </p:cNvPr>
            <p:cNvCxnSpPr>
              <a:cxnSpLocks/>
            </p:cNvCxnSpPr>
            <p:nvPr/>
          </p:nvCxnSpPr>
          <p:spPr>
            <a:xfrm>
              <a:off x="8376618" y="4624148"/>
              <a:ext cx="3539267" cy="0"/>
            </a:xfrm>
            <a:prstGeom prst="line">
              <a:avLst/>
            </a:prstGeom>
            <a:ln w="19050">
              <a:solidFill>
                <a:srgbClr val="494CB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FDD1CE-BF31-42BA-8B40-5BE6F552AC05}"/>
                </a:ext>
              </a:extLst>
            </p:cNvPr>
            <p:cNvCxnSpPr>
              <a:cxnSpLocks/>
            </p:cNvCxnSpPr>
            <p:nvPr/>
          </p:nvCxnSpPr>
          <p:spPr>
            <a:xfrm>
              <a:off x="9591588" y="4624148"/>
              <a:ext cx="0" cy="322327"/>
            </a:xfrm>
            <a:prstGeom prst="line">
              <a:avLst/>
            </a:prstGeom>
            <a:ln w="19050">
              <a:solidFill>
                <a:srgbClr val="494CB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E0CEF6A-EEA0-4A22-B901-2F04A1FC767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189" y="4624148"/>
              <a:ext cx="0" cy="322327"/>
            </a:xfrm>
            <a:prstGeom prst="line">
              <a:avLst/>
            </a:prstGeom>
            <a:ln w="19050">
              <a:solidFill>
                <a:srgbClr val="494CB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4FAD12-3AAA-4224-9C54-73C6F8101387}"/>
                  </a:ext>
                </a:extLst>
              </p:cNvPr>
              <p:cNvSpPr/>
              <p:nvPr/>
            </p:nvSpPr>
            <p:spPr>
              <a:xfrm>
                <a:off x="908742" y="5063688"/>
                <a:ext cx="10374516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Eγ* &lt; 2.2 MeV </a:t>
                </a:r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(deuteron electro-disintegration threshold)</a:t>
                </a:r>
              </a:p>
              <a:p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e-d elastic event can be detected without using the recoil detector, when: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&lt;2.4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2.2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𝐺𝑒</m:t>
                        </m:r>
                        <m:r>
                          <m:rPr>
                            <m:sty m:val="p"/>
                          </m:rPr>
                          <a:rPr lang="en-US" altLang="zh-CN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&lt;4.8°(1.1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4FAD12-3AAA-4224-9C54-73C6F8101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42" y="5063688"/>
                <a:ext cx="10374516" cy="1292662"/>
              </a:xfrm>
              <a:prstGeom prst="rect">
                <a:avLst/>
              </a:prstGeom>
              <a:blipFill>
                <a:blip r:embed="rId4"/>
                <a:stretch>
                  <a:fillRect l="-1058" t="-4717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138D53-D398-4F54-8568-775E3F22CB03}"/>
              </a:ext>
            </a:extLst>
          </p:cNvPr>
          <p:cNvCxnSpPr>
            <a:cxnSpLocks/>
          </p:cNvCxnSpPr>
          <p:nvPr/>
        </p:nvCxnSpPr>
        <p:spPr>
          <a:xfrm flipV="1">
            <a:off x="5081115" y="4477953"/>
            <a:ext cx="1148790" cy="6340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E347C-EE1B-4A22-8E6F-B79E73B9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BD5B7-2942-4B80-8E44-169E69C7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A459E7-DBA8-40A3-9F28-8F5342D1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943" y="1315316"/>
            <a:ext cx="6623614" cy="43857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AD5E28-0F21-44CA-97A7-0228044CBEFE}"/>
              </a:ext>
            </a:extLst>
          </p:cNvPr>
          <p:cNvSpPr/>
          <p:nvPr/>
        </p:nvSpPr>
        <p:spPr>
          <a:xfrm>
            <a:off x="518856" y="5616534"/>
            <a:ext cx="11565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2.2 GeV, a 2D cut alone 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first layer vs. total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Si-strip detectors is very effective for PID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B015D7-A194-48F6-9054-518260A7E152}"/>
              </a:ext>
            </a:extLst>
          </p:cNvPr>
          <p:cNvSpPr/>
          <p:nvPr/>
        </p:nvSpPr>
        <p:spPr>
          <a:xfrm>
            <a:off x="518856" y="1407924"/>
            <a:ext cx="23310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ΔE</a:t>
            </a:r>
            <a:endParaRPr lang="en-US" sz="2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657CD-915C-49B9-A713-2BD6E8A588EF}"/>
              </a:ext>
            </a:extLst>
          </p:cNvPr>
          <p:cNvSpPr/>
          <p:nvPr/>
        </p:nvSpPr>
        <p:spPr>
          <a:xfrm>
            <a:off x="397564" y="576927"/>
            <a:ext cx="1139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simulation of deuteron electro-disintegration process, including Fermi-motion and realistic models is developed. (QUEEG Monte Carlo event generator for CLAS6)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97BC3D-8C9A-4569-8358-865D33C2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0"/>
            <a:ext cx="10515600" cy="7534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 for recoil particles </a:t>
            </a:r>
          </a:p>
        </p:txBody>
      </p:sp>
    </p:spTree>
    <p:extLst>
      <p:ext uri="{BB962C8B-B14F-4D97-AF65-F5344CB8AC3E}">
        <p14:creationId xmlns:p14="http://schemas.microsoft.com/office/powerpoint/2010/main" val="27858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E347C-EE1B-4A22-8E6F-B79E73B9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BD5B7-2942-4B80-8E44-169E69C7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EC41D-7D40-41A9-A4FC-E9A4BB40502C}"/>
              </a:ext>
            </a:extLst>
          </p:cNvPr>
          <p:cNvSpPr/>
          <p:nvPr/>
        </p:nvSpPr>
        <p:spPr>
          <a:xfrm>
            <a:off x="279539" y="558240"/>
            <a:ext cx="115292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time-of-flight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vs. co-planarity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Δφ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A48E1-5B06-46C9-87CC-5644E4744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8" y="1114253"/>
            <a:ext cx="6209295" cy="4060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59BE5E-2E43-4010-B149-A717D7708B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4140" y="1005219"/>
            <a:ext cx="6191993" cy="4175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D28594-DC09-43E1-A356-2645510F468F}"/>
                  </a:ext>
                </a:extLst>
              </p:cNvPr>
              <p:cNvSpPr/>
              <p:nvPr/>
            </p:nvSpPr>
            <p:spPr>
              <a:xfrm>
                <a:off x="279539" y="5165242"/>
                <a:ext cx="118719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1.1 GeV beam energy, the time-of-flight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vs. co-planarity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Δφ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between scattered electron and recoil deuteron can be used to separate the deuteron signal from the proton background in most of the angular range, except for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D28594-DC09-43E1-A356-2645510F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9" y="5165242"/>
                <a:ext cx="11871940" cy="1200329"/>
              </a:xfrm>
              <a:prstGeom prst="rect">
                <a:avLst/>
              </a:prstGeom>
              <a:blipFill>
                <a:blip r:embed="rId4"/>
                <a:stretch>
                  <a:fillRect l="-82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EEE98A0-11E8-4A02-AD57-6F10CF218A3B}"/>
              </a:ext>
            </a:extLst>
          </p:cNvPr>
          <p:cNvSpPr txBox="1">
            <a:spLocks/>
          </p:cNvSpPr>
          <p:nvPr/>
        </p:nvSpPr>
        <p:spPr>
          <a:xfrm>
            <a:off x="838200" y="-810"/>
            <a:ext cx="10515600" cy="75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 for recoil particles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CC18C-254B-444C-913D-289B209B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060" y="1321056"/>
            <a:ext cx="7531778" cy="52674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E347C-EE1B-4A22-8E6F-B79E73B9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BD5B7-2942-4B80-8E44-169E69C7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EC41D-7D40-41A9-A4FC-E9A4BB40502C}"/>
              </a:ext>
            </a:extLst>
          </p:cNvPr>
          <p:cNvSpPr/>
          <p:nvPr/>
        </p:nvSpPr>
        <p:spPr>
          <a:xfrm>
            <a:off x="352312" y="893867"/>
            <a:ext cx="115546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time-of-flight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vs. co-planarity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Δφ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between scattered electron and recoil deuteron: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75EE06-DCB5-4436-BD0E-BA1AA47F235E}"/>
                  </a:ext>
                </a:extLst>
              </p:cNvPr>
              <p:cNvSpPr/>
              <p:nvPr/>
            </p:nvSpPr>
            <p:spPr>
              <a:xfrm>
                <a:off x="521058" y="2213608"/>
                <a:ext cx="419079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1.1 GeV beam energy: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Applying [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Δφ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[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/dx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ΔE] cuts removes the proton background for most angles.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the background level is ≤ 0.2%.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75EE06-DCB5-4436-BD0E-BA1AA47F2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8" y="2213608"/>
                <a:ext cx="4190792" cy="3416320"/>
              </a:xfrm>
              <a:prstGeom prst="rect">
                <a:avLst/>
              </a:prstGeom>
              <a:blipFill>
                <a:blip r:embed="rId3"/>
                <a:stretch>
                  <a:fillRect l="-2180" t="-142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EE755AA-B27D-4FA9-A266-100545B0F41B}"/>
              </a:ext>
            </a:extLst>
          </p:cNvPr>
          <p:cNvSpPr txBox="1">
            <a:spLocks/>
          </p:cNvSpPr>
          <p:nvPr/>
        </p:nvSpPr>
        <p:spPr>
          <a:xfrm>
            <a:off x="838200" y="153913"/>
            <a:ext cx="10515600" cy="753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 for recoil particles </a:t>
            </a:r>
          </a:p>
        </p:txBody>
      </p:sp>
    </p:spTree>
    <p:extLst>
      <p:ext uri="{BB962C8B-B14F-4D97-AF65-F5344CB8AC3E}">
        <p14:creationId xmlns:p14="http://schemas.microsoft.com/office/powerpoint/2010/main" val="365786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C870-D585-4FC7-A2CD-6FDBB63B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31"/>
            <a:ext cx="10515600" cy="7102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Moller event selection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9E39F-548D-4D93-88CF-0FB1D071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4B83-5F33-4758-B71E-1C8295EC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2609A0-C670-4B30-A9C2-566B066F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1" y="909292"/>
            <a:ext cx="11520055" cy="440539"/>
          </a:xfrm>
        </p:spPr>
        <p:txBody>
          <a:bodyPr>
            <a:no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Moller event selection method is the same: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9ED51-78CA-4BF4-A407-FC562900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" y="1441069"/>
            <a:ext cx="6177426" cy="3975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3617AE-D4CD-429C-AAD8-A3639D484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63" y="1387282"/>
            <a:ext cx="6150537" cy="40834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DABAF1-47BB-4B4F-A7CE-9788A5268BA1}"/>
              </a:ext>
            </a:extLst>
          </p:cNvPr>
          <p:cNvSpPr/>
          <p:nvPr/>
        </p:nvSpPr>
        <p:spPr>
          <a:xfrm>
            <a:off x="1339075" y="5493596"/>
            <a:ext cx="9709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e-d elastic process and 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Møller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can be separated by a 2D cut.  </a:t>
            </a:r>
          </a:p>
        </p:txBody>
      </p:sp>
    </p:spTree>
    <p:extLst>
      <p:ext uri="{BB962C8B-B14F-4D97-AF65-F5344CB8AC3E}">
        <p14:creationId xmlns:p14="http://schemas.microsoft.com/office/powerpoint/2010/main" val="245510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9F472-58A1-457F-8DF1-CADB08AC43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2" y="1579831"/>
            <a:ext cx="6206082" cy="39866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D5A19-ADC8-4CCE-9F98-1670240B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9868-F9FB-4590-B302-F432B40E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20CDD-88EF-4000-ACB8-1D534501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9719" y="1491956"/>
            <a:ext cx="6341833" cy="4085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9BBE95-5E2F-4B84-9279-FFA26D20F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2048" y="862992"/>
                <a:ext cx="3428045" cy="1969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 scattering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9BBE95-5E2F-4B84-9279-FFA26D20F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48" y="862992"/>
                <a:ext cx="3428045" cy="196968"/>
              </a:xfrm>
              <a:prstGeom prst="rect">
                <a:avLst/>
              </a:prstGeom>
              <a:blipFill>
                <a:blip r:embed="rId5"/>
                <a:stretch>
                  <a:fillRect t="-50000" r="-1068" b="-2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7EA87D-F23A-412E-8423-AEDFA4D1BDF9}"/>
                  </a:ext>
                </a:extLst>
              </p:cNvPr>
              <p:cNvSpPr txBox="1"/>
              <p:nvPr/>
            </p:nvSpPr>
            <p:spPr>
              <a:xfrm>
                <a:off x="6851872" y="1280723"/>
                <a:ext cx="420999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𝐸𝑙𝑎𝑠𝑡𝑖𝑐𝑖𝑡𝑦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7EA87D-F23A-412E-8423-AEDFA4D1B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72" y="1280723"/>
                <a:ext cx="420999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862C764-0763-4B02-A252-B847CA8ACB3F}"/>
              </a:ext>
            </a:extLst>
          </p:cNvPr>
          <p:cNvSpPr txBox="1">
            <a:spLocks/>
          </p:cNvSpPr>
          <p:nvPr/>
        </p:nvSpPr>
        <p:spPr>
          <a:xfrm>
            <a:off x="680534" y="136525"/>
            <a:ext cx="10515600" cy="727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Moller event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5CC83DA-EBC8-4BDC-8354-D078BAA31D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6116" y="850117"/>
                <a:ext cx="3030609" cy="314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co-planarity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5CC83DA-EBC8-4BDC-8354-D078BAA31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16" y="850117"/>
                <a:ext cx="3030609" cy="314670"/>
              </a:xfrm>
              <a:prstGeom prst="rect">
                <a:avLst/>
              </a:prstGeom>
              <a:blipFill>
                <a:blip r:embed="rId7"/>
                <a:stretch>
                  <a:fillRect t="-28846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97F006-CF4B-406F-BFD0-54BF8FD548FE}"/>
                  </a:ext>
                </a:extLst>
              </p:cNvPr>
              <p:cNvSpPr/>
              <p:nvPr/>
            </p:nvSpPr>
            <p:spPr>
              <a:xfrm>
                <a:off x="2090076" y="1175515"/>
                <a:ext cx="232268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97F006-CF4B-406F-BFD0-54BF8FD54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6" y="1175515"/>
                <a:ext cx="23226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7DBE60B-C344-4785-A67D-35ED507944C7}"/>
              </a:ext>
            </a:extLst>
          </p:cNvPr>
          <p:cNvSpPr/>
          <p:nvPr/>
        </p:nvSpPr>
        <p:spPr>
          <a:xfrm>
            <a:off x="228712" y="5489536"/>
            <a:ext cx="5867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GEMs can provide an excellent resolution in the co-planarity.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C450C9-F434-4D05-88F1-06E534A65006}"/>
              </a:ext>
            </a:extLst>
          </p:cNvPr>
          <p:cNvSpPr/>
          <p:nvPr/>
        </p:nvSpPr>
        <p:spPr>
          <a:xfrm>
            <a:off x="6329194" y="5489536"/>
            <a:ext cx="5867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Hycal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provide a high resolution to select the elastic events. </a:t>
            </a:r>
          </a:p>
        </p:txBody>
      </p:sp>
    </p:spTree>
    <p:extLst>
      <p:ext uri="{BB962C8B-B14F-4D97-AF65-F5344CB8AC3E}">
        <p14:creationId xmlns:p14="http://schemas.microsoft.com/office/powerpoint/2010/main" val="742119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C37419-2D58-4FF8-B9D0-EA30D70953C2}"/>
              </a:ext>
            </a:extLst>
          </p:cNvPr>
          <p:cNvSpPr/>
          <p:nvPr/>
        </p:nvSpPr>
        <p:spPr>
          <a:xfrm>
            <a:off x="6789493" y="1344439"/>
            <a:ext cx="4710432" cy="2409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C8F04-A7E5-4BB3-B8E8-75493B06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66" y="7433"/>
            <a:ext cx="10515600" cy="7559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Deuteron Charge Radius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8A9425-FFF8-422D-9A06-005AEE5E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4E58-4A23-4E31-815A-F67B221D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C65CEC-98E5-49E5-B2AF-36C6505886DF}"/>
                  </a:ext>
                </a:extLst>
              </p:cNvPr>
              <p:cNvSpPr/>
              <p:nvPr/>
            </p:nvSpPr>
            <p:spPr>
              <a:xfrm>
                <a:off x="459767" y="5283540"/>
                <a:ext cx="1151813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different deuteron parameterizations models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MC simulations with radiative corrections.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Rational(1,1) to do the fitting.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9C65CEC-98E5-49E5-B2AF-36C650588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7" y="5283540"/>
                <a:ext cx="11518134" cy="1200329"/>
              </a:xfrm>
              <a:prstGeom prst="rect">
                <a:avLst/>
              </a:prstGeom>
              <a:blipFill>
                <a:blip r:embed="rId2"/>
                <a:stretch>
                  <a:fillRect l="-68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C1C550-411C-4889-8D60-6A5B2DDFB2C9}"/>
                  </a:ext>
                </a:extLst>
              </p:cNvPr>
              <p:cNvSpPr/>
              <p:nvPr/>
            </p:nvSpPr>
            <p:spPr>
              <a:xfrm>
                <a:off x="6784605" y="1975713"/>
                <a:ext cx="4551518" cy="932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𝑟𝑎𝑡𝑖𝑜𝑛𝑎𝑙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_1_1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C1C550-411C-4889-8D60-6A5B2DDFB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605" y="1975713"/>
                <a:ext cx="4551518" cy="932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9A7D9B-9C93-4CDC-90C6-03F70C3A22C3}"/>
                  </a:ext>
                </a:extLst>
              </p:cNvPr>
              <p:cNvSpPr/>
              <p:nvPr/>
            </p:nvSpPr>
            <p:spPr>
              <a:xfrm>
                <a:off x="6847622" y="2774564"/>
                <a:ext cx="261155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9A7D9B-9C93-4CDC-90C6-03F70C3A2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22" y="2774564"/>
                <a:ext cx="2611556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5F5C58-5004-4A62-B17C-C14C7FEF8F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398" y="464739"/>
            <a:ext cx="6550530" cy="4895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0F71DD-8197-4C64-B559-C6C775F7D40A}"/>
                  </a:ext>
                </a:extLst>
              </p:cNvPr>
              <p:cNvSpPr/>
              <p:nvPr/>
            </p:nvSpPr>
            <p:spPr>
              <a:xfrm>
                <a:off x="3045808" y="1609366"/>
                <a:ext cx="31730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𝑆𝑖𝑚𝑢𝑙𝑎𝑡𝑖𝑜𝑛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=2.094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0F71DD-8197-4C64-B559-C6C775F7D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08" y="1609366"/>
                <a:ext cx="31730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5E65A-7954-453E-9648-F069633A15B6}"/>
                  </a:ext>
                </a:extLst>
              </p:cNvPr>
              <p:cNvSpPr/>
              <p:nvPr/>
            </p:nvSpPr>
            <p:spPr>
              <a:xfrm>
                <a:off x="3146005" y="2015890"/>
                <a:ext cx="307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0.0023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5E65A-7954-453E-9648-F069633A1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05" y="2015890"/>
                <a:ext cx="307282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71EBF7C-8D3D-4CBE-A2B0-A8BD20F846A9}"/>
              </a:ext>
            </a:extLst>
          </p:cNvPr>
          <p:cNvSpPr/>
          <p:nvPr/>
        </p:nvSpPr>
        <p:spPr>
          <a:xfrm>
            <a:off x="7105296" y="1519811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Rational(1,1) function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994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1435-3F36-4C0E-B8D9-9268C2F1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277"/>
            <a:ext cx="10515600" cy="6460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uncertainties from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D275-A081-4FD0-8A4B-BAC63F41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38" y="101122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Event selection (elasticity cuts, co-planarity cuts…)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Radiative correction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Detector efficiencies (GEM,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Recoil Detector…)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Beam-line background (Halo hitting collimator, residual gas…)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calibration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Detector position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Beam energy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Inelastic contributions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Assumed magnetic and quadrupole form factors during the GC extraction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The choice of the fitter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Detector acceptance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59E6D-33C9-4188-9976-8F50B62B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141D9-3620-486B-8346-0A9FE358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</p:spTree>
    <p:extLst>
      <p:ext uri="{BB962C8B-B14F-4D97-AF65-F5344CB8AC3E}">
        <p14:creationId xmlns:p14="http://schemas.microsoft.com/office/powerpoint/2010/main" val="116996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43A21E-F809-4152-8B21-7CD6A6F59B90}"/>
              </a:ext>
            </a:extLst>
          </p:cNvPr>
          <p:cNvSpPr txBox="1">
            <a:spLocks/>
          </p:cNvSpPr>
          <p:nvPr/>
        </p:nvSpPr>
        <p:spPr>
          <a:xfrm>
            <a:off x="1450962" y="76550"/>
            <a:ext cx="9290073" cy="7924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budget of the radius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D429-487D-4B2A-8713-34C03EE23EE3}"/>
              </a:ext>
            </a:extLst>
          </p:cNvPr>
          <p:cNvSpPr/>
          <p:nvPr/>
        </p:nvSpPr>
        <p:spPr>
          <a:xfrm>
            <a:off x="1370065" y="5621476"/>
            <a:ext cx="945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uncertainty in this proposed experiment is expected to be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531E4-3135-4BA9-BDEF-A79BAB1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BC2B07-8586-4298-BBD3-D6AF799A6E61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A20B-B943-4FD5-9080-0FD7072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SESAPS Nov,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B0C14-468B-4673-9E9E-91C7CE0B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48" y="1088453"/>
            <a:ext cx="10514035" cy="435936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2EE801-BC79-4ABC-9D46-685577CDB8DC}"/>
              </a:ext>
            </a:extLst>
          </p:cNvPr>
          <p:cNvCxnSpPr>
            <a:cxnSpLocks/>
          </p:cNvCxnSpPr>
          <p:nvPr/>
        </p:nvCxnSpPr>
        <p:spPr>
          <a:xfrm>
            <a:off x="5605183" y="4391004"/>
            <a:ext cx="249487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2E9778-9688-426C-AB0A-D2149798FEC5}"/>
              </a:ext>
            </a:extLst>
          </p:cNvPr>
          <p:cNvCxnSpPr>
            <a:cxnSpLocks/>
          </p:cNvCxnSpPr>
          <p:nvPr/>
        </p:nvCxnSpPr>
        <p:spPr>
          <a:xfrm flipV="1">
            <a:off x="5755341" y="4480308"/>
            <a:ext cx="941181" cy="1141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2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C12B-0BA6-4EED-A4AE-8AB8CDD9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01"/>
            <a:ext cx="10515600" cy="6371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4EC64-2E94-4427-9886-10EB7866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4C1D1-3CB7-4BFD-9D55-AAEC93F8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38A4FE-5484-443E-8E74-968DFFE24F90}"/>
                  </a:ext>
                </a:extLst>
              </p:cNvPr>
              <p:cNvSpPr/>
              <p:nvPr/>
            </p:nvSpPr>
            <p:spPr>
              <a:xfrm>
                <a:off x="681707" y="755341"/>
                <a:ext cx="11023003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propose a new experiment for the deuteron charge radius measurement with a high accuracy to address the </a:t>
                </a:r>
                <a:r>
                  <a:rPr lang="en-US" sz="2400" i="1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“deuteron radius puzzle”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nuclear physics.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based on the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experiment for the proton charge radius measurement: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magnetic-spectrometer-free calorimetric experiment;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windowless deuterium/hydrogen gas flow target to reduce background;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cylindrical recoil detector for reaction elasticity;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GEM detector for scattered electron tracking.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will allow: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cross sections in one kinematical settings for a large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2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−5×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2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𝐺𝑒𝑉</m:t>
                            </m:r>
                            <m:r>
                              <a:rPr lang="en-US" sz="22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2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 detection of </a:t>
                </a:r>
                <a:r>
                  <a:rPr lang="en-US" sz="2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:r>
                  <a:rPr lang="en-US" sz="2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Moller scattering process;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e-d cross section to </a:t>
                </a:r>
                <a:r>
                  <a:rPr lang="en-US" sz="2200" dirty="0" err="1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subprecent</a:t>
                </a:r>
                <a:r>
                  <a:rPr lang="en-US" sz="22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D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D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D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uncertainty : 0.25% (preliminary)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D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indicates: backgrounds well understood, proposed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can be achieved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38A4FE-5484-443E-8E74-968DFFE24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07" y="755341"/>
                <a:ext cx="11023003" cy="5509200"/>
              </a:xfrm>
              <a:prstGeom prst="rect">
                <a:avLst/>
              </a:prstGeom>
              <a:blipFill>
                <a:blip r:embed="rId2"/>
                <a:stretch>
                  <a:fillRect l="-774" t="-885" r="-1493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C00E-84E4-4298-A4BC-9BAF21BB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8" y="696909"/>
            <a:ext cx="10515600" cy="98068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91866-DCA8-419E-9C4F-EC723BC9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6ED5-77D4-46FC-A71E-A58F6FCA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97E460-6B9E-4D12-975E-0D24A56FFBF0}"/>
              </a:ext>
            </a:extLst>
          </p:cNvPr>
          <p:cNvSpPr txBox="1">
            <a:spLocks/>
          </p:cNvSpPr>
          <p:nvPr/>
        </p:nvSpPr>
        <p:spPr>
          <a:xfrm>
            <a:off x="838200" y="2150929"/>
            <a:ext cx="10515600" cy="3029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Deuteron: the simplest nuclear system in nature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the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Charge Radius Puzzle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also a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“Deuteron Charge Radius Puzzle”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third observation in addition to the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muon g-2 factor and the (ii) proton radius puzzle which is related to a possible violation of electron-muon universality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5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BDED-F7C4-4788-A6FF-06B684BC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833"/>
            <a:ext cx="10515600" cy="896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E3E3B-B54A-4C69-9157-44402421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65B59-6A61-4510-8331-8EBF469C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3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551F-4866-4843-A14E-FBC1A43B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46"/>
            <a:ext cx="10515600" cy="66760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Moller Selection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6E0B1-6F1F-4A02-9307-BC4F6B00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867" y="5120639"/>
                <a:ext cx="11540265" cy="1235711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Single-arm Moller method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one Moller e- is in the same Q2 range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Double-arm Moller method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require the two Moller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be detected at the same time, the angular coverage is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acceptance of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HyCal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6E0B1-6F1F-4A02-9307-BC4F6B00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867" y="5120639"/>
                <a:ext cx="11540265" cy="1235711"/>
              </a:xfrm>
              <a:blipFill>
                <a:blip r:embed="rId2"/>
                <a:stretch>
                  <a:fillRect l="-686" t="-6897" b="-8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F59F9-F15F-4A04-8264-AEF72DB5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3BCE7-075F-4A17-9945-69994BA0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64528-0489-4DAB-84EF-D466B977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10" y="720068"/>
            <a:ext cx="4622796" cy="4444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24B3A-FA15-48E8-ACC6-1DA75FAE40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737455"/>
            <a:ext cx="4871468" cy="45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6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329B-9CF6-448A-AD35-9F7FC16F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 of the Recoil Detector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C1EA0-1511-445A-89EC-A3F5AAAD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72426-503C-478D-A591-9499DD67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48337-76BF-4411-88A4-B54CD5DB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655" y="919779"/>
            <a:ext cx="6028647" cy="374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D368157-644C-4735-B408-F499D31DD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866" y="4894729"/>
                <a:ext cx="11540265" cy="12357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kinematics of e-p is very similar to the e-d elastic process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detection efficiency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𝑒𝑑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geometrical acceptance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𝑔𝑒𝑜𝑚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𝑒𝑑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recoil detector will be measured during special runs with hydrogen gas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D368157-644C-4735-B408-F499D31DD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866" y="4894729"/>
                <a:ext cx="11540265" cy="1235711"/>
              </a:xfrm>
              <a:blipFill>
                <a:blip r:embed="rId3"/>
                <a:stretch>
                  <a:fillRect l="-686" t="-9852" r="-1109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A794ABC-0E2B-41B4-8081-D4259710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51" y="900953"/>
            <a:ext cx="5915548" cy="37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C7C3-EB53-444A-AE36-F1A65F79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55"/>
            <a:ext cx="10515600" cy="6390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6F759-5CE6-4F48-BD4B-D82D70DAA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26" y="1815003"/>
            <a:ext cx="8974795" cy="3721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2986C8-BBF7-4DA0-B7C8-1A5ED9C6963B}"/>
              </a:ext>
            </a:extLst>
          </p:cNvPr>
          <p:cNvSpPr/>
          <p:nvPr/>
        </p:nvSpPr>
        <p:spPr>
          <a:xfrm>
            <a:off x="2489499" y="5117428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433FF"/>
                </a:solidFill>
                <a:latin typeface="ArialMT"/>
              </a:rPr>
              <a:t>R. Pohl 2017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A5B5-D952-4A32-983C-88C3CE5A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F31BFF-865B-4F10-BE2A-1EB7E2BC8DCD}"/>
              </a:ext>
            </a:extLst>
          </p:cNvPr>
          <p:cNvSpPr txBox="1">
            <a:spLocks/>
          </p:cNvSpPr>
          <p:nvPr/>
        </p:nvSpPr>
        <p:spPr>
          <a:xfrm>
            <a:off x="285410" y="5748611"/>
            <a:ext cx="11621179" cy="524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Calls for new independent experiments with highest possible accuracy!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784B60B-04AE-41D1-8FA6-FD4626BD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B497EC-E4C9-49F9-82C8-8D1D33B27BB0}"/>
              </a:ext>
            </a:extLst>
          </p:cNvPr>
          <p:cNvSpPr txBox="1">
            <a:spLocks/>
          </p:cNvSpPr>
          <p:nvPr/>
        </p:nvSpPr>
        <p:spPr>
          <a:xfrm>
            <a:off x="573424" y="569454"/>
            <a:ext cx="10780376" cy="96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major methods:</a:t>
            </a:r>
          </a:p>
          <a:p>
            <a:pPr marL="457200" indent="-457200"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spectroscopy; 2. Isotope shift; 3. Electron scattering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DFCE7B-7F78-44E6-A840-C114CAF683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8004" y="169906"/>
                <a:ext cx="10995991" cy="53685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 </a:t>
                </a:r>
                <a:r>
                  <a:rPr lang="en-US" sz="36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e-d scattering 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Experiments 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DFCE7B-7F78-44E6-A840-C114CAF68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8004" y="169906"/>
                <a:ext cx="10995991" cy="536858"/>
              </a:xfrm>
              <a:blipFill>
                <a:blip r:embed="rId2"/>
                <a:stretch>
                  <a:fillRect l="-55" t="-32955" r="-111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B031C-8E7E-4A49-A5D3-9FF0BD359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554" y="1381954"/>
                <a:ext cx="6039679" cy="3143722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nb-NO" sz="1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R.W. Berard et al. Phys. Rev. Lett. B47,355 </a:t>
                </a:r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nb-NO" sz="1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1973):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cooled H2 and D2 gas to measured ratio of </a:t>
                </a:r>
                <a:r>
                  <a:rPr lang="en-US" sz="1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ed/ep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dirty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altLang="zh-CN" sz="16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−5×</m:t>
                          </m:r>
                          <m:sSup>
                            <m:sSup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zh-CN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1600" dirty="0">
                    <a:solidFill>
                      <a:srgbClr val="494CB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G.G. Simon et al. </a:t>
                </a:r>
                <a:r>
                  <a:rPr lang="en-US" sz="1600" dirty="0" err="1">
                    <a:solidFill>
                      <a:srgbClr val="494CB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</a:t>
                </a:r>
                <a:r>
                  <a:rPr lang="en-US" sz="1600" dirty="0">
                    <a:solidFill>
                      <a:srgbClr val="494CB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Phys. A364, 285 (1981):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gas and liquid targets: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dirty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altLang="zh-CN" sz="16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1600" dirty="0">
                    <a:solidFill>
                      <a:srgbClr val="9D49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Platchkov, et al. Nucl. Phys. A510, 740, (1990):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LH2 and LD2 targets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dirty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altLang="zh-CN" sz="16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Mainz experiment: Initial State Radiation(ISR):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dirty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altLang="zh-CN" sz="16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sSup>
                        <m:sSupPr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B031C-8E7E-4A49-A5D3-9FF0BD359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554" y="1381954"/>
                <a:ext cx="6039679" cy="3143722"/>
              </a:xfrm>
              <a:blipFill>
                <a:blip r:embed="rId3"/>
                <a:stretch>
                  <a:fillRect l="-505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E968-2CCF-4995-AEB9-625BDE4E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3A89C-69D9-4ED2-838B-7EC42189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149" y="1082696"/>
            <a:ext cx="5959576" cy="4066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F858A8-6681-460C-A81A-389D359EC2DE}"/>
              </a:ext>
            </a:extLst>
          </p:cNvPr>
          <p:cNvSpPr/>
          <p:nvPr/>
        </p:nvSpPr>
        <p:spPr>
          <a:xfrm>
            <a:off x="323203" y="3075371"/>
            <a:ext cx="141985" cy="139368"/>
          </a:xfrm>
          <a:prstGeom prst="rect">
            <a:avLst/>
          </a:prstGeom>
          <a:solidFill>
            <a:srgbClr val="9D4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268CB-14EA-4179-9F76-9869D1C3ACC2}"/>
              </a:ext>
            </a:extLst>
          </p:cNvPr>
          <p:cNvSpPr/>
          <p:nvPr/>
        </p:nvSpPr>
        <p:spPr>
          <a:xfrm rot="2751044">
            <a:off x="300380" y="1461938"/>
            <a:ext cx="123116" cy="120847"/>
          </a:xfrm>
          <a:prstGeom prst="rect">
            <a:avLst/>
          </a:prstGeom>
          <a:solidFill>
            <a:srgbClr val="9AA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7A71D9-32C6-46C4-9CC6-3FAC6BC8CF0E}"/>
              </a:ext>
            </a:extLst>
          </p:cNvPr>
          <p:cNvSpPr/>
          <p:nvPr/>
        </p:nvSpPr>
        <p:spPr>
          <a:xfrm>
            <a:off x="292675" y="2251773"/>
            <a:ext cx="172513" cy="172513"/>
          </a:xfrm>
          <a:prstGeom prst="ellipse">
            <a:avLst/>
          </a:prstGeom>
          <a:solidFill>
            <a:srgbClr val="494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51A022-B74F-4F15-A07E-6A41B21C0E24}"/>
              </a:ext>
            </a:extLst>
          </p:cNvPr>
          <p:cNvSpPr/>
          <p:nvPr/>
        </p:nvSpPr>
        <p:spPr>
          <a:xfrm>
            <a:off x="227554" y="7175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experiments had been used for the modern extraction of deuteron charge radius from 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scattering: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EA172-FEAC-4B9B-8C85-439E62FE88CA}"/>
              </a:ext>
            </a:extLst>
          </p:cNvPr>
          <p:cNvSpPr/>
          <p:nvPr/>
        </p:nvSpPr>
        <p:spPr>
          <a:xfrm>
            <a:off x="305077" y="438773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experiments used: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spectrometer method;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targets;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 </a:t>
            </a:r>
            <a:r>
              <a:rPr lang="en-US" sz="2400" i="1" dirty="0">
                <a:solidFill>
                  <a:srgbClr val="D70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i="1" dirty="0">
                <a:solidFill>
                  <a:srgbClr val="D70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018BF-E624-4CF2-919F-A41B8AA7A4DF}"/>
              </a:ext>
            </a:extLst>
          </p:cNvPr>
          <p:cNvSpPr/>
          <p:nvPr/>
        </p:nvSpPr>
        <p:spPr>
          <a:xfrm>
            <a:off x="113777" y="5959017"/>
            <a:ext cx="1196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new independent method to measure </a:t>
            </a:r>
            <a:r>
              <a:rPr lang="en-US" sz="2400" i="1" dirty="0">
                <a:solidFill>
                  <a:srgbClr val="D70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i="1" dirty="0">
                <a:solidFill>
                  <a:srgbClr val="D70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rgbClr val="D70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cross sections with high accuracy.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7B5905-129E-4CF9-A3A7-1B27D6EF30B6}"/>
              </a:ext>
            </a:extLst>
          </p:cNvPr>
          <p:cNvSpPr/>
          <p:nvPr/>
        </p:nvSpPr>
        <p:spPr>
          <a:xfrm>
            <a:off x="8555952" y="5152772"/>
            <a:ext cx="3384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Narrow"/>
              </a:rPr>
              <a:t>I. Sick and D. Trautmann, NPA 637, 559 (1998)</a:t>
            </a:r>
            <a:endParaRPr 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6A6BBC-3756-4B15-8A23-1A73B5085448}"/>
              </a:ext>
            </a:extLst>
          </p:cNvPr>
          <p:cNvCxnSpPr>
            <a:cxnSpLocks/>
          </p:cNvCxnSpPr>
          <p:nvPr/>
        </p:nvCxnSpPr>
        <p:spPr>
          <a:xfrm flipV="1">
            <a:off x="6359712" y="4266351"/>
            <a:ext cx="1170641" cy="1680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D7B462-CB36-4F9B-B4E0-C1DDFE34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DEE2C-E709-40E1-804E-2998D09940A8}"/>
              </a:ext>
            </a:extLst>
          </p:cNvPr>
          <p:cNvGrpSpPr/>
          <p:nvPr/>
        </p:nvGrpSpPr>
        <p:grpSpPr>
          <a:xfrm>
            <a:off x="7276519" y="3685213"/>
            <a:ext cx="3926673" cy="300083"/>
            <a:chOff x="7276519" y="3642181"/>
            <a:chExt cx="3926673" cy="3000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0F52DA-31BC-41E5-A6C0-AB5E22CD3093}"/>
                </a:ext>
              </a:extLst>
            </p:cNvPr>
            <p:cNvSpPr txBox="1"/>
            <p:nvPr/>
          </p:nvSpPr>
          <p:spPr>
            <a:xfrm>
              <a:off x="7276519" y="3642181"/>
              <a:ext cx="3926673" cy="23019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91DBDF-BCE4-426B-9B03-F1E7C400FA25}"/>
                </a:ext>
              </a:extLst>
            </p:cNvPr>
            <p:cNvSpPr/>
            <p:nvPr/>
          </p:nvSpPr>
          <p:spPr>
            <a:xfrm>
              <a:off x="8854172" y="3712073"/>
              <a:ext cx="771365" cy="230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Mainz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79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0C9B-ACE6-4780-B363-DA76E864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136525"/>
            <a:ext cx="11983278" cy="61571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highlight of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471CE-4200-49A6-AF6E-57AEA8ED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SESAPS Nov,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B0915-7A79-406B-83BE-B2929B4F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E635E1-9B19-4EBE-8C17-A67157BB9633}"/>
                  </a:ext>
                </a:extLst>
              </p:cNvPr>
              <p:cNvSpPr/>
              <p:nvPr/>
            </p:nvSpPr>
            <p:spPr>
              <a:xfrm>
                <a:off x="556183" y="876636"/>
                <a:ext cx="11320259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:r>
                  <a:rPr lang="en-US" sz="2400" i="1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400" i="1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i="1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 cross sections at very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range: </a:t>
                </a:r>
              </a:p>
              <a:p>
                <a:pPr algn="ctr"/>
                <a:r>
                  <a:rPr 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𝐺𝑒𝑉</m:t>
                            </m:r>
                            <m:r>
                              <a:rPr lang="en-US" sz="2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beam energies, E = 1.1 and 2.2 GeV to increase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 and control systematics.</a:t>
                </a:r>
              </a:p>
              <a:p>
                <a:endParaRPr lang="en-US" sz="2400" dirty="0">
                  <a:solidFill>
                    <a:srgbClr val="C1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method based on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three additions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magnetic-spectrometer-free </a:t>
                </a:r>
                <a:r>
                  <a:rPr lang="en-US" sz="22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calorimetric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windowless</a:t>
                </a:r>
                <a:r>
                  <a:rPr lang="de-DE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deuterium/hydrogen gas flow target to reduce background;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GEM detector for scattered electron tracking (</a:t>
                </a:r>
                <a:r>
                  <a:rPr lang="en-US" sz="2200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de-DE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cylindrical recoil detector for reaction elasticity (</a:t>
                </a:r>
                <a:r>
                  <a:rPr lang="en-US" sz="2200" dirty="0">
                    <a:solidFill>
                      <a:srgbClr val="D7009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Veto counters for timing (</a:t>
                </a:r>
                <a:r>
                  <a:rPr lang="en-US" sz="2200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PrimEx</a:t>
                </a:r>
                <a:r>
                  <a:rPr lang="en-US" sz="22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veto counters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C1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will allow: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cross sections in one kinematical settings for a large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 detection of </a:t>
                </a:r>
                <a:r>
                  <a:rPr lang="en-US" sz="2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:r>
                  <a:rPr lang="en-US" sz="2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Moller scattering process;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</a:t>
                </a:r>
                <a:r>
                  <a:rPr lang="en-US" altLang="zh-C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e-d cross section to </a:t>
                </a:r>
                <a:r>
                  <a:rPr lang="en-US" sz="2200" dirty="0" err="1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subprecent</a:t>
                </a:r>
                <a:r>
                  <a:rPr lang="en-US" sz="22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E635E1-9B19-4EBE-8C17-A67157BB9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3" y="876636"/>
                <a:ext cx="11320259" cy="5355312"/>
              </a:xfrm>
              <a:prstGeom prst="rect">
                <a:avLst/>
              </a:prstGeom>
              <a:blipFill>
                <a:blip r:embed="rId2"/>
                <a:stretch>
                  <a:fillRect l="-700" t="-911" r="-539" b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50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6C3EDF0-78D0-42D5-8691-694012D419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730" y="2013131"/>
                <a:ext cx="8392637" cy="10507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is for elastic scattering from point-like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spinless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particle. A and B are structure functions related to the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deuteron charge(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Cd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electric quadrupole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)and magnetic dipole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form factors: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6C3EDF0-78D0-42D5-8691-694012D41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0" y="2013131"/>
                <a:ext cx="8392637" cy="1050709"/>
              </a:xfrm>
              <a:prstGeom prst="rect">
                <a:avLst/>
              </a:prstGeom>
              <a:blipFill>
                <a:blip r:embed="rId2"/>
                <a:stretch>
                  <a:fillRect l="-1089" t="-8092" b="-16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7B59FF9-3204-47A6-A8FF-A76503E6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764" y="1149527"/>
            <a:ext cx="3084029" cy="3097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7F8E6-9561-4FB7-B27B-0DF41F5F7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59" t="13720" r="63040"/>
          <a:stretch/>
        </p:blipFill>
        <p:spPr>
          <a:xfrm>
            <a:off x="766379" y="1888807"/>
            <a:ext cx="656080" cy="60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702BC-27DA-4FEE-9790-F89869C8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04" y="101356"/>
            <a:ext cx="11757992" cy="6625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extraction of Deuteron Charge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1F3B-5B83-443C-8A11-CAABE2B3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0" y="763916"/>
            <a:ext cx="11110433" cy="48902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Born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approximation, the cross section for e-d elastic scattering: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B075B-8568-41F3-A2DD-9825DB7AA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20"/>
          <a:stretch/>
        </p:blipFill>
        <p:spPr>
          <a:xfrm>
            <a:off x="962777" y="1052784"/>
            <a:ext cx="5965795" cy="102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4D3AF-7DD3-4D6B-A128-13558AE057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777" y="2968236"/>
            <a:ext cx="7402627" cy="1531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6C437-D2A4-4154-B394-85AC9E9DA933}"/>
                  </a:ext>
                </a:extLst>
              </p:cNvPr>
              <p:cNvSpPr txBox="1"/>
              <p:nvPr/>
            </p:nvSpPr>
            <p:spPr>
              <a:xfrm>
                <a:off x="1094419" y="5227118"/>
                <a:ext cx="3479671" cy="9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B6C437-D2A4-4154-B394-85AC9E9D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19" y="5227118"/>
                <a:ext cx="3479671" cy="921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E226F35-D23A-44D1-B25A-0FED9E400E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743" y="4489376"/>
                <a:ext cx="11110433" cy="78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rms charge radius can be obtained from the slope of the charge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Cd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E226F35-D23A-44D1-B25A-0FED9E400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43" y="4489376"/>
                <a:ext cx="11110433" cy="782000"/>
              </a:xfrm>
              <a:prstGeom prst="rect">
                <a:avLst/>
              </a:prstGeom>
              <a:blipFill>
                <a:blip r:embed="rId7"/>
                <a:stretch>
                  <a:fillRect l="-713" t="-10853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DB9B1-10EF-47EF-87D9-95972FB6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7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D9BC2CA-571B-4A29-8126-8A4AA35A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</p:spTree>
    <p:extLst>
      <p:ext uri="{BB962C8B-B14F-4D97-AF65-F5344CB8AC3E}">
        <p14:creationId xmlns:p14="http://schemas.microsoft.com/office/powerpoint/2010/main" val="29885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EE18C1-6A0F-4726-B407-BD079DBC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2" y="1369146"/>
            <a:ext cx="5534064" cy="105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BF8A0-D806-4D6D-815D-DAB3A6DF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413" y="98738"/>
            <a:ext cx="9998084" cy="73413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ed Elastic Scattering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81E5-AB7C-48D8-AE16-FFFE0634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89" y="773971"/>
            <a:ext cx="10682511" cy="64048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systematic uncertainty, the ed cross section will be normalized to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Møller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7C86B-D0F3-49B6-B81D-BBF318C47C58}"/>
              </a:ext>
            </a:extLst>
          </p:cNvPr>
          <p:cNvSpPr/>
          <p:nvPr/>
        </p:nvSpPr>
        <p:spPr>
          <a:xfrm>
            <a:off x="141988" y="4082503"/>
            <a:ext cx="6205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1: bin by bin method – taking ed/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counts from the same ang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 bin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11CA-D215-4909-9833-E7DEC080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29282-F167-42AC-9A2D-BE5BF171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F03F3-7D72-47CC-A7FF-DC7B4738248C}"/>
              </a:ext>
            </a:extLst>
          </p:cNvPr>
          <p:cNvSpPr/>
          <p:nvPr/>
        </p:nvSpPr>
        <p:spPr>
          <a:xfrm>
            <a:off x="6266184" y="4084991"/>
            <a:ext cx="581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2: integrated Moller method – integrate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Møller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fixed angular range and use it as common normalization for all angular bins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8AA2F8-51C8-44FB-98CF-AF5650551645}"/>
              </a:ext>
            </a:extLst>
          </p:cNvPr>
          <p:cNvSpPr/>
          <p:nvPr/>
        </p:nvSpPr>
        <p:spPr>
          <a:xfrm>
            <a:off x="832624" y="3604389"/>
            <a:ext cx="603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cancelled by taking ed/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104D5-2927-444F-B524-FF1259924209}"/>
              </a:ext>
            </a:extLst>
          </p:cNvPr>
          <p:cNvSpPr/>
          <p:nvPr/>
        </p:nvSpPr>
        <p:spPr>
          <a:xfrm>
            <a:off x="5925817" y="55949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Moller uncertainty only affects normalization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correction for GEM efficiency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5E59E-F99A-459B-9B66-BBAE4481E7A6}"/>
              </a:ext>
            </a:extLst>
          </p:cNvPr>
          <p:cNvSpPr/>
          <p:nvPr/>
        </p:nvSpPr>
        <p:spPr>
          <a:xfrm>
            <a:off x="-297528" y="4869715"/>
            <a:ext cx="7003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 part of the efficiency and acceptance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introduce Q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dependent uncertainty from Moller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converge due to double arm Moller acceptance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F6BE2D-F579-4BC7-8088-22F4325F9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16" y="1449668"/>
            <a:ext cx="5077181" cy="1106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FFAFDC-7617-4496-846E-4BC66F46E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26" y="2714132"/>
            <a:ext cx="8317348" cy="102743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8C9922BF-F87E-4E53-A434-D49B2D13F601}"/>
              </a:ext>
            </a:extLst>
          </p:cNvPr>
          <p:cNvSpPr/>
          <p:nvPr/>
        </p:nvSpPr>
        <p:spPr>
          <a:xfrm rot="5400000">
            <a:off x="5757121" y="2504764"/>
            <a:ext cx="468614" cy="32690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DC442-3C29-4038-B6B4-DAD3ABBA0BD8}"/>
              </a:ext>
            </a:extLst>
          </p:cNvPr>
          <p:cNvCxnSpPr/>
          <p:nvPr/>
        </p:nvCxnSpPr>
        <p:spPr>
          <a:xfrm flipH="1">
            <a:off x="6043581" y="1629473"/>
            <a:ext cx="222603" cy="6687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0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FDCB-4FAB-4618-8731-E2991E01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56"/>
            <a:ext cx="10515600" cy="7574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appratus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DC36-9461-455D-957C-32F0558C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67" y="930581"/>
            <a:ext cx="11589026" cy="15843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90C32-D548-4AEA-BD99-3F88D003C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" r="6559"/>
          <a:stretch/>
        </p:blipFill>
        <p:spPr>
          <a:xfrm>
            <a:off x="0" y="780034"/>
            <a:ext cx="12192000" cy="53590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33B7-6214-4A74-B024-15B2F32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2B07-8586-4298-BBD3-D6AF799A6E61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1D33-4824-4F34-8F0B-AB66C5DB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SESAPS Nov, 2019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E127ED-0291-4036-A053-AA46F143A5CF}"/>
              </a:ext>
            </a:extLst>
          </p:cNvPr>
          <p:cNvCxnSpPr>
            <a:cxnSpLocks/>
          </p:cNvCxnSpPr>
          <p:nvPr/>
        </p:nvCxnSpPr>
        <p:spPr>
          <a:xfrm>
            <a:off x="119269" y="3619524"/>
            <a:ext cx="118275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6DB58F-0037-4E0E-BDB1-8E59C6B991FB}"/>
              </a:ext>
            </a:extLst>
          </p:cNvPr>
          <p:cNvSpPr txBox="1"/>
          <p:nvPr/>
        </p:nvSpPr>
        <p:spPr>
          <a:xfrm>
            <a:off x="0" y="3656142"/>
            <a:ext cx="15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 Beam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C3204-97CF-47E2-81F6-1E7BF8CEDAFF}"/>
              </a:ext>
            </a:extLst>
          </p:cNvPr>
          <p:cNvSpPr txBox="1"/>
          <p:nvPr/>
        </p:nvSpPr>
        <p:spPr>
          <a:xfrm>
            <a:off x="498983" y="1303354"/>
            <a:ext cx="2098651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/>
              <a:t>@</a:t>
            </a:r>
            <a:r>
              <a:rPr lang="en-US" sz="3000" dirty="0" err="1"/>
              <a:t>HallB</a:t>
            </a:r>
            <a:r>
              <a:rPr lang="en-US" sz="3000" dirty="0"/>
              <a:t> </a:t>
            </a:r>
            <a:r>
              <a:rPr lang="en-US" sz="3000" dirty="0" err="1"/>
              <a:t>JLab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9175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7688</TotalTime>
  <Words>2257</Words>
  <Application>Microsoft Office PowerPoint</Application>
  <PresentationFormat>Widescreen</PresentationFormat>
  <Paragraphs>307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ArialMT</vt:lpstr>
      <vt:lpstr>ArialNarrow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Office Theme</vt:lpstr>
      <vt:lpstr>The Proposed Deuteron Charge Radius Experiment (DRad) at Jefferson Lab </vt:lpstr>
      <vt:lpstr>Outline</vt:lpstr>
      <vt:lpstr>Introduction</vt:lpstr>
      <vt:lpstr>Introduction</vt:lpstr>
      <vt:lpstr>Previous e-d scattering Experiments at Low Q^2 Range</vt:lpstr>
      <vt:lpstr>The highlight of DRad experiment setup</vt:lpstr>
      <vt:lpstr>The extraction of Deuteron Charge Radius</vt:lpstr>
      <vt:lpstr>Extraction of ed Elastic Scattering Cross Section</vt:lpstr>
      <vt:lpstr>PRad experimental appratus</vt:lpstr>
      <vt:lpstr>PRad experimental appratus</vt:lpstr>
      <vt:lpstr>PRad experimental appratus</vt:lpstr>
      <vt:lpstr>PRad experimental appratus</vt:lpstr>
      <vt:lpstr>PRad experimental appratus</vt:lpstr>
      <vt:lpstr>Proposed DRad experiment setup</vt:lpstr>
      <vt:lpstr>PowerPoint Presentation</vt:lpstr>
      <vt:lpstr>The improvement after adding the second GEM</vt:lpstr>
      <vt:lpstr>Veto Scintillators</vt:lpstr>
      <vt:lpstr>Si-strip Cylindrical Recoil Detector</vt:lpstr>
      <vt:lpstr>Kinematics and Q^2 Coverage</vt:lpstr>
      <vt:lpstr>PID for recoil particles </vt:lpstr>
      <vt:lpstr>PID for recoil particles </vt:lpstr>
      <vt:lpstr>PowerPoint Presentation</vt:lpstr>
      <vt:lpstr>PowerPoint Presentation</vt:lpstr>
      <vt:lpstr>Moller event selection</vt:lpstr>
      <vt:lpstr>PowerPoint Presentation</vt:lpstr>
      <vt:lpstr>Extraction of Deuteron Charge Radius</vt:lpstr>
      <vt:lpstr>Systematic uncertainties from </vt:lpstr>
      <vt:lpstr>PowerPoint Presentation</vt:lpstr>
      <vt:lpstr>Summary</vt:lpstr>
      <vt:lpstr>PowerPoint Presentation</vt:lpstr>
      <vt:lpstr>Moller Selection Method</vt:lpstr>
      <vt:lpstr>Calibration of the Recoil Detector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Deuterium Charge Radius Experiment (DRad) at Jefferson Lab </dc:title>
  <dc:creator>周 璟怡</dc:creator>
  <cp:lastModifiedBy>周 璟怡</cp:lastModifiedBy>
  <cp:revision>541</cp:revision>
  <dcterms:created xsi:type="dcterms:W3CDTF">2019-10-20T03:04:19Z</dcterms:created>
  <dcterms:modified xsi:type="dcterms:W3CDTF">2019-11-03T01:25:56Z</dcterms:modified>
</cp:coreProperties>
</file>