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20" r:id="rId2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60093"/>
    <a:srgbClr val="333399"/>
    <a:srgbClr val="669900"/>
    <a:srgbClr val="CC0099"/>
    <a:srgbClr val="990099"/>
    <a:srgbClr val="CC00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962"/>
    <p:restoredTop sz="97094" autoAdjust="0"/>
  </p:normalViewPr>
  <p:slideViewPr>
    <p:cSldViewPr>
      <p:cViewPr varScale="1">
        <p:scale>
          <a:sx n="119" d="100"/>
          <a:sy n="119" d="100"/>
        </p:scale>
        <p:origin x="44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837F4D1-E0A6-2646-9503-6FE7FFE78C2A}" type="datetimeFigureOut">
              <a:rPr lang="en-US"/>
              <a:pPr>
                <a:defRPr/>
              </a:pPr>
              <a:t>10/7/22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01ED88B-DECC-CC4D-A965-B74D4A095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44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>
              <a:buClrTx/>
              <a:buFontTx/>
              <a:buNone/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buClrTx/>
              <a:buFontTx/>
              <a:buNone/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03725"/>
            <a:ext cx="559752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>
              <a:buClrTx/>
              <a:buFontTx/>
              <a:buNone/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2DB69E7-5A1A-C647-9EBB-3D585CE95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281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PRad result:       Rp = 0.831  ± 0.007 (stat.) ± 0.012 (syst.) fm   (±1.67%)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A4D69-396E-2F4E-A04F-AE164EE98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89294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PRad result:       Rp = 0.831  ± 0.007 (stat.) ± 0.012 (syst.) fm   (±1.67%)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5C1F-39F8-1D4A-93DC-CB84D0241D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3149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PRad result:       Rp = 0.831  ± 0.007 (stat.) ± 0.012 (syst.) fm   (±1.67%)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77716-589D-FB49-B7F1-E67B0A63C2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277953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PRad result:       Rp = 0.831  ± 0.007 (stat.) ± 0.012 (syst.) fm   (±1.67%)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AD328-5145-194E-A04C-3EB5450C7D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964112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PRad result:       Rp = 0.831  ± 0.007 (stat.) ± 0.012 (syst.) fm   (±1.67%)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F242A-D363-214B-B7BD-6EF54A1C6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594147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PRad result:       Rp = 0.831  ± 0.007 (stat.) ± 0.012 (syst.) fm   (±1.67%)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7B851-792D-594E-B694-769FE61ABC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229216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PRad result:       Rp = 0.831  ± 0.007 (stat.) ± 0.012 (syst.) fm   (±1.67%)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0BF83-3A6E-F24F-8348-F4A1C3772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05854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PRad result:       Rp = 0.831  ± 0.007 (stat.) ± 0.012 (syst.) fm   (±1.67%)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5F237-E358-1146-999E-2137AC91E9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04557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PRad result:       Rp = 0.831  ± 0.007 (stat.) ± 0.012 (syst.) fm   (±1.67%)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3B742-E8DD-4D4E-B229-B0A88ED484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488251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PRad result:       Rp = 0.831  ± 0.007 (stat.) ± 0.012 (syst.) fm   (±1.67%)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C52D8-7B90-194F-8B54-3745FA63AB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39591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PRad result:       Rp = 0.831  ± 0.007 (stat.) ± 0.012 (syst.) fm   (±1.67%)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087B5-88BA-CF40-8B9A-8883402A2E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4924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PRad result:       Rp = 0.831  ± 0.007 (stat.) ± 0.012 (syst.) fm   (±1.67%)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89927-9EF0-8F48-9A7E-7C3230643D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59407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PRad result:       Rp = 0.831  ± 0.007 (stat.) ± 0.012 (syst.) fm   (±1.67%)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FEE32-22B7-CE47-8B11-DAA78DD70C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39521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PRad result:       Rp = 0.831  ± 0.007 (stat.) ± 0.012 (syst.) fm   (±1.67%)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8E102-3CD9-964A-85A0-3BA935646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52794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PRad result:       Rp = 0.831  ± 0.007 (stat.) ± 0.012 (syst.) fm   (±1.67%)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0084B-A39F-994C-926E-805E0EE5E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26362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PRad result:       Rp = 0.831  ± 0.007 (stat.) ± 0.012 (syst.) fm   (±1.67%)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C5B06-606B-684D-ADB4-23D85BAAB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411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4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PRad result:       Rp = 0.831  ± 0.007 (stat.) ± 0.012 (syst.) fm   (±1.67%)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defRPr sz="14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23C82E7-ECDC-0B45-8B39-A35507CA8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FD487EA6-E2C0-5442-91AA-EB280AD76216}" type="slidenum">
              <a:rPr lang="en-US" sz="1000" smtClean="0">
                <a:latin typeface="Arial Narrow"/>
                <a:ea typeface="Helvetica" charset="0"/>
                <a:cs typeface="Arial Narrow"/>
              </a:rPr>
              <a:t>1</a:t>
            </a:fld>
            <a:endParaRPr lang="en-US" sz="1000" dirty="0">
              <a:latin typeface="Arial Narrow"/>
              <a:ea typeface="Helvetica" charset="0"/>
              <a:cs typeface="Arial Narrow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22985" y="1"/>
            <a:ext cx="6292215" cy="494098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Arial Narrow"/>
                <a:ea typeface="Helvetica" charset="0"/>
                <a:cs typeface="Arial Narrow"/>
              </a:rPr>
              <a:t>               Slide for Group Discussion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7">
                <a:extLst>
                  <a:ext uri="{FF2B5EF4-FFF2-40B4-BE49-F238E27FC236}">
                    <a16:creationId xmlns:a16="http://schemas.microsoft.com/office/drawing/2014/main" id="{730A061B-31F5-A36F-DE45-44904867699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09664730"/>
                  </p:ext>
                </p:extLst>
              </p:nvPr>
            </p:nvGraphicFramePr>
            <p:xfrm>
              <a:off x="1524000" y="1143000"/>
              <a:ext cx="6781800" cy="553244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95450">
                      <a:extLst>
                        <a:ext uri="{9D8B030D-6E8A-4147-A177-3AD203B41FA5}">
                          <a16:colId xmlns:a16="http://schemas.microsoft.com/office/drawing/2014/main" val="1237271131"/>
                        </a:ext>
                      </a:extLst>
                    </a:gridCol>
                    <a:gridCol w="1695450">
                      <a:extLst>
                        <a:ext uri="{9D8B030D-6E8A-4147-A177-3AD203B41FA5}">
                          <a16:colId xmlns:a16="http://schemas.microsoft.com/office/drawing/2014/main" val="555110353"/>
                        </a:ext>
                      </a:extLst>
                    </a:gridCol>
                    <a:gridCol w="1695450">
                      <a:extLst>
                        <a:ext uri="{9D8B030D-6E8A-4147-A177-3AD203B41FA5}">
                          <a16:colId xmlns:a16="http://schemas.microsoft.com/office/drawing/2014/main" val="1841873856"/>
                        </a:ext>
                      </a:extLst>
                    </a:gridCol>
                    <a:gridCol w="1695450">
                      <a:extLst>
                        <a:ext uri="{9D8B030D-6E8A-4147-A177-3AD203B41FA5}">
                          <a16:colId xmlns:a16="http://schemas.microsoft.com/office/drawing/2014/main" val="3708470304"/>
                        </a:ext>
                      </a:extLst>
                    </a:gridCol>
                  </a:tblGrid>
                  <a:tr h="94302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X17 Search</a:t>
                          </a:r>
                        </a:p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(E12-21-003)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>
                              <a:solidFill>
                                <a:schemeClr val="tx1"/>
                              </a:solidFill>
                            </a:rPr>
                            <a:t>PRad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-II</a:t>
                          </a:r>
                        </a:p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(E12-20-004)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𝝅</m:t>
                                </m:r>
                                <m:r>
                                  <a:rPr lang="en-US" b="1" i="1" baseline="300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𝑻𝑭𝑭</m:t>
                                </m:r>
                              </m:oMath>
                            </m:oMathPara>
                          </a14:m>
                          <a:endParaRPr lang="en-US" b="1" dirty="0">
                            <a:solidFill>
                              <a:schemeClr val="tx1"/>
                            </a:solidFill>
                            <a:ea typeface="Cambria Math" panose="02040503050406030204" pitchFamily="18" charset="0"/>
                          </a:endParaRPr>
                        </a:p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(E12-22-006)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28578128"/>
                      </a:ext>
                    </a:extLst>
                  </a:tr>
                  <a:tr h="382451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Target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10-4 R.L Ta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H2 gas flow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baseline="30000" dirty="0"/>
                            <a:t>28</a:t>
                          </a:r>
                          <a:r>
                            <a:rPr lang="en-US" dirty="0"/>
                            <a:t>Si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12493075"/>
                      </a:ext>
                    </a:extLst>
                  </a:tr>
                  <a:tr h="382451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Beam Ener.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 and 3 GeV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0.7, 1.4, 2.1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~ 11 GeV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4212887"/>
                      </a:ext>
                    </a:extLst>
                  </a:tr>
                  <a:tr h="382451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PAC Days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831004"/>
                      </a:ext>
                    </a:extLst>
                  </a:tr>
                  <a:tr h="382451"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Targ</a:t>
                          </a:r>
                          <a:r>
                            <a:rPr lang="en-US" dirty="0"/>
                            <a:t>. </a:t>
                          </a:r>
                          <a:r>
                            <a:rPr lang="en-US" dirty="0" err="1"/>
                            <a:t>distan</a:t>
                          </a:r>
                          <a:r>
                            <a:rPr lang="en-US" dirty="0"/>
                            <a:t>.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~7m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~5m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~7m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7048160"/>
                      </a:ext>
                    </a:extLst>
                  </a:tr>
                  <a:tr h="382451"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Calorim</a:t>
                          </a:r>
                          <a:r>
                            <a:rPr lang="en-US" dirty="0"/>
                            <a:t>.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PbWO4 only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Full PbWO</a:t>
                          </a:r>
                          <a:r>
                            <a:rPr lang="en-US" baseline="-250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Full </a:t>
                          </a:r>
                          <a:r>
                            <a:rPr lang="en-US" dirty="0" err="1">
                              <a:solidFill>
                                <a:srgbClr val="C00000"/>
                              </a:solidFill>
                            </a:rPr>
                            <a:t>HyCal</a:t>
                          </a:r>
                          <a:endParaRPr lang="en-US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03432861"/>
                      </a:ext>
                    </a:extLst>
                  </a:tr>
                  <a:tr h="382451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GEMs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2 pl. small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 pl. large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pl. large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31419325"/>
                      </a:ext>
                    </a:extLst>
                  </a:tr>
                  <a:tr h="382451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Vac. Window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1mm, small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2mm large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2mm large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6731569"/>
                      </a:ext>
                    </a:extLst>
                  </a:tr>
                  <a:tr h="382451"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Sc. Rating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A-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68741136"/>
                      </a:ext>
                    </a:extLst>
                  </a:tr>
                  <a:tr h="38245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9772083"/>
                      </a:ext>
                    </a:extLst>
                  </a:tr>
                  <a:tr h="38245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90062758"/>
                      </a:ext>
                    </a:extLst>
                  </a:tr>
                  <a:tr h="38245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6305826"/>
                      </a:ext>
                    </a:extLst>
                  </a:tr>
                  <a:tr h="38245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2754296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7">
                <a:extLst>
                  <a:ext uri="{FF2B5EF4-FFF2-40B4-BE49-F238E27FC236}">
                    <a16:creationId xmlns:a16="http://schemas.microsoft.com/office/drawing/2014/main" id="{730A061B-31F5-A36F-DE45-44904867699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09664730"/>
                  </p:ext>
                </p:extLst>
              </p:nvPr>
            </p:nvGraphicFramePr>
            <p:xfrm>
              <a:off x="1524000" y="1143000"/>
              <a:ext cx="6781800" cy="553244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95450">
                      <a:extLst>
                        <a:ext uri="{9D8B030D-6E8A-4147-A177-3AD203B41FA5}">
                          <a16:colId xmlns:a16="http://schemas.microsoft.com/office/drawing/2014/main" val="1237271131"/>
                        </a:ext>
                      </a:extLst>
                    </a:gridCol>
                    <a:gridCol w="1695450">
                      <a:extLst>
                        <a:ext uri="{9D8B030D-6E8A-4147-A177-3AD203B41FA5}">
                          <a16:colId xmlns:a16="http://schemas.microsoft.com/office/drawing/2014/main" val="555110353"/>
                        </a:ext>
                      </a:extLst>
                    </a:gridCol>
                    <a:gridCol w="1695450">
                      <a:extLst>
                        <a:ext uri="{9D8B030D-6E8A-4147-A177-3AD203B41FA5}">
                          <a16:colId xmlns:a16="http://schemas.microsoft.com/office/drawing/2014/main" val="1841873856"/>
                        </a:ext>
                      </a:extLst>
                    </a:gridCol>
                    <a:gridCol w="1695450">
                      <a:extLst>
                        <a:ext uri="{9D8B030D-6E8A-4147-A177-3AD203B41FA5}">
                          <a16:colId xmlns:a16="http://schemas.microsoft.com/office/drawing/2014/main" val="3708470304"/>
                        </a:ext>
                      </a:extLst>
                    </a:gridCol>
                  </a:tblGrid>
                  <a:tr h="94302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X17 Search</a:t>
                          </a:r>
                        </a:p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(E12-21-003)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>
                              <a:solidFill>
                                <a:schemeClr val="tx1"/>
                              </a:solidFill>
                            </a:rPr>
                            <a:t>PRad</a:t>
                          </a:r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-II</a:t>
                          </a:r>
                        </a:p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(E12-20-004)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2256" t="-4054" r="-2256" b="-4918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28578128"/>
                      </a:ext>
                    </a:extLst>
                  </a:tr>
                  <a:tr h="382451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Target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10-4 R.L Ta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H2 gas flow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baseline="30000" dirty="0"/>
                            <a:t>28</a:t>
                          </a:r>
                          <a:r>
                            <a:rPr lang="en-US" dirty="0"/>
                            <a:t>Si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12493075"/>
                      </a:ext>
                    </a:extLst>
                  </a:tr>
                  <a:tr h="382451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Beam Ener.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 and 3 GeV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0.7, 1.4, 2.1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~ 11 GeV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4212887"/>
                      </a:ext>
                    </a:extLst>
                  </a:tr>
                  <a:tr h="382451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PAC Days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831004"/>
                      </a:ext>
                    </a:extLst>
                  </a:tr>
                  <a:tr h="382451"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Targ</a:t>
                          </a:r>
                          <a:r>
                            <a:rPr lang="en-US" dirty="0"/>
                            <a:t>. </a:t>
                          </a:r>
                          <a:r>
                            <a:rPr lang="en-US" dirty="0" err="1"/>
                            <a:t>distan</a:t>
                          </a:r>
                          <a:r>
                            <a:rPr lang="en-US" dirty="0"/>
                            <a:t>.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~7m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~5m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~7m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7048160"/>
                      </a:ext>
                    </a:extLst>
                  </a:tr>
                  <a:tr h="382451"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Calorim</a:t>
                          </a:r>
                          <a:r>
                            <a:rPr lang="en-US" dirty="0"/>
                            <a:t>.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PbWO4 only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Full PbWO</a:t>
                          </a:r>
                          <a:r>
                            <a:rPr lang="en-US" baseline="-250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Full </a:t>
                          </a:r>
                          <a:r>
                            <a:rPr lang="en-US" dirty="0" err="1">
                              <a:solidFill>
                                <a:srgbClr val="C00000"/>
                              </a:solidFill>
                            </a:rPr>
                            <a:t>HyCal</a:t>
                          </a:r>
                          <a:endParaRPr lang="en-US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03432861"/>
                      </a:ext>
                    </a:extLst>
                  </a:tr>
                  <a:tr h="382451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GEMs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2 pl. small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 pl. large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pl. large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31419325"/>
                      </a:ext>
                    </a:extLst>
                  </a:tr>
                  <a:tr h="382451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Vac. Window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1mm, small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2mm large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2mm large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6731569"/>
                      </a:ext>
                    </a:extLst>
                  </a:tr>
                  <a:tr h="382451"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Sc. Rating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A-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68741136"/>
                      </a:ext>
                    </a:extLst>
                  </a:tr>
                  <a:tr h="38245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9772083"/>
                      </a:ext>
                    </a:extLst>
                  </a:tr>
                  <a:tr h="38245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90062758"/>
                      </a:ext>
                    </a:extLst>
                  </a:tr>
                  <a:tr h="38245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6305826"/>
                      </a:ext>
                    </a:extLst>
                  </a:tr>
                  <a:tr h="38245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2754296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61740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91440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FF"/>
          </a:buClr>
          <a:buSzTx/>
          <a:buFont typeface="Wingdings" pitchFamily="2" charset="2"/>
          <a:buChar char="Ø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91440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FF"/>
          </a:buClr>
          <a:buSzTx/>
          <a:buFont typeface="Wingdings" pitchFamily="2" charset="2"/>
          <a:buChar char="Ø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135317</TotalTime>
  <Words>96</Words>
  <Application>Microsoft Macintosh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Cambria Math</vt:lpstr>
      <vt:lpstr>Comic Sans MS</vt:lpstr>
      <vt:lpstr>Default Design</vt:lpstr>
      <vt:lpstr>               Slide for Group Discussion</vt:lpstr>
    </vt:vector>
  </TitlesOfParts>
  <Company>North Carolina A&amp;T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PrimEx Project at Jefferson Lab (a short overview)</dc:title>
  <dc:creator>Ashot Gasparian</dc:creator>
  <cp:lastModifiedBy>Ashot Gasparian</cp:lastModifiedBy>
  <cp:revision>2378</cp:revision>
  <cp:lastPrinted>2020-05-21T02:21:54Z</cp:lastPrinted>
  <dcterms:created xsi:type="dcterms:W3CDTF">2004-03-21T19:39:59Z</dcterms:created>
  <dcterms:modified xsi:type="dcterms:W3CDTF">2022-10-07T14:52:50Z</dcterms:modified>
</cp:coreProperties>
</file>