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84" r:id="rId2"/>
    <p:sldId id="732" r:id="rId3"/>
    <p:sldId id="761" r:id="rId4"/>
    <p:sldId id="742" r:id="rId5"/>
    <p:sldId id="765" r:id="rId6"/>
    <p:sldId id="634" r:id="rId7"/>
    <p:sldId id="766" r:id="rId8"/>
    <p:sldId id="747" r:id="rId9"/>
    <p:sldId id="777" r:id="rId10"/>
    <p:sldId id="760" r:id="rId11"/>
    <p:sldId id="755" r:id="rId12"/>
    <p:sldId id="633" r:id="rId13"/>
    <p:sldId id="658" r:id="rId14"/>
    <p:sldId id="661" r:id="rId15"/>
    <p:sldId id="652" r:id="rId16"/>
    <p:sldId id="722" r:id="rId17"/>
    <p:sldId id="717" r:id="rId18"/>
    <p:sldId id="758" r:id="rId19"/>
    <p:sldId id="762" r:id="rId20"/>
    <p:sldId id="772" r:id="rId21"/>
    <p:sldId id="770" r:id="rId22"/>
    <p:sldId id="751" r:id="rId23"/>
    <p:sldId id="768" r:id="rId24"/>
    <p:sldId id="767" r:id="rId25"/>
    <p:sldId id="773" r:id="rId26"/>
    <p:sldId id="774" r:id="rId27"/>
    <p:sldId id="775" r:id="rId28"/>
    <p:sldId id="778" r:id="rId29"/>
    <p:sldId id="600" r:id="rId30"/>
    <p:sldId id="622" r:id="rId31"/>
    <p:sldId id="704" r:id="rId32"/>
    <p:sldId id="769" r:id="rId33"/>
    <p:sldId id="727" r:id="rId34"/>
    <p:sldId id="656" r:id="rId35"/>
    <p:sldId id="666" r:id="rId36"/>
    <p:sldId id="659" r:id="rId37"/>
    <p:sldId id="725" r:id="rId38"/>
    <p:sldId id="660" r:id="rId39"/>
    <p:sldId id="647" r:id="rId40"/>
    <p:sldId id="650" r:id="rId41"/>
    <p:sldId id="763" r:id="rId42"/>
    <p:sldId id="776" r:id="rId43"/>
    <p:sldId id="626" r:id="rId44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333399"/>
    <a:srgbClr val="669900"/>
    <a:srgbClr val="CC0099"/>
    <a:srgbClr val="990099"/>
    <a:srgbClr val="CC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7094" autoAdjust="0"/>
  </p:normalViewPr>
  <p:slideViewPr>
    <p:cSldViewPr>
      <p:cViewPr>
        <p:scale>
          <a:sx n="109" d="100"/>
          <a:sy n="109" d="100"/>
        </p:scale>
        <p:origin x="1720" y="4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37F4D1-E0A6-2646-9503-6FE7FFE78C2A}" type="datetimeFigureOut">
              <a:rPr lang="en-US"/>
              <a:pPr>
                <a:defRPr/>
              </a:pPr>
              <a:t>6/28/23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1ED88B-DECC-CC4D-A965-B74D4A095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4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DB69E7-5A1A-C647-9EBB-3D585CE95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28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FEB3F60-5944-264A-83E7-E1A2945FFCD9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04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44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329A2FE-134A-564F-B7ED-539B4F43F8D2}" type="slidenum">
              <a:rPr lang="en-US" sz="1200">
                <a:latin typeface="Arial" charset="0"/>
              </a:rPr>
              <a:pPr eaLnBrk="1" hangingPunct="1"/>
              <a:t>12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6CB0-51FE-DB41-8E7F-C9098A8D86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9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18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08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846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5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65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24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97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25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9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6B7A8FC-AAA7-5C4F-9BEA-A6AFCBC8C460}" type="slidenum">
              <a:rPr lang="en-US" sz="1200">
                <a:latin typeface="Arial" charset="0"/>
              </a:rPr>
              <a:pPr eaLnBrk="1" hangingPunct="1"/>
              <a:t>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06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39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27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122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11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D558C84-07D3-5848-9F3F-26FE8C3E1F36}" type="slidenum">
              <a:rPr lang="en-US" sz="1200">
                <a:latin typeface="Arial" charset="0"/>
              </a:rPr>
              <a:pPr eaLnBrk="1" hangingPunct="1"/>
              <a:t>29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1493E9B-5C49-F244-8155-E5275C784CD7}" type="slidenum">
              <a:rPr lang="en-US" sz="1200">
                <a:latin typeface="Arial" charset="0"/>
              </a:rPr>
              <a:pPr eaLnBrk="1" hangingPunct="1"/>
              <a:t>30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1493E9B-5C49-F244-8155-E5275C784CD7}" type="slidenum">
              <a:rPr lang="en-US" sz="1200">
                <a:latin typeface="Arial" charset="0"/>
              </a:rPr>
              <a:pPr eaLnBrk="1" hangingPunct="1"/>
              <a:t>32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11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41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212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42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90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43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DCC4343-2BBA-DF4D-BA0A-1CD6BA94B6D8}" type="slidenum">
              <a:rPr lang="en-US" sz="1200">
                <a:latin typeface="Arial" charset="0"/>
              </a:rPr>
              <a:pPr eaLnBrk="1" hangingPunct="1"/>
              <a:t>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46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4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9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5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27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08F0823-914B-2F4F-AA5F-5DC8E168D8BD}" type="slidenum">
              <a:rPr lang="en-US" sz="1200">
                <a:latin typeface="Arial" charset="0"/>
              </a:rPr>
              <a:pPr eaLnBrk="1" hangingPunct="1"/>
              <a:t>6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08F0823-914B-2F4F-AA5F-5DC8E168D8BD}" type="slidenum">
              <a:rPr lang="en-US" sz="1200">
                <a:latin typeface="Arial" charset="0"/>
              </a:rPr>
              <a:pPr eaLnBrk="1" hangingPunct="1"/>
              <a:t>7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920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01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9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0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A4D69-396E-2F4E-A04F-AE164EE98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8929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5C1F-39F8-1D4A-93DC-CB84D0241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3149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77716-589D-FB49-B7F1-E67B0A63C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795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D328-5145-194E-A04C-3EB5450C7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6411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F242A-D363-214B-B7BD-6EF54A1C6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9414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7B851-792D-594E-B694-769FE61AB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292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0BF83-3A6E-F24F-8348-F4A1C3772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0585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5F237-E358-1146-999E-2137AC91E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4557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0AA75-58F3-9740-9E99-426E077BF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3B742-E8DD-4D4E-B229-B0A88ED4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8825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52D8-7B90-194F-8B54-3745FA63A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3959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087B5-88BA-CF40-8B9A-8883402A2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4924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89927-9EF0-8F48-9A7E-7C3230643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940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EE32-22B7-CE47-8B11-DAA78DD70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3952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E102-3CD9-964A-85A0-3BA935646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279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0084B-A39F-994C-926E-805E0EE5E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2636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C5B06-606B-684D-ADB4-23D85BAAB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119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pren2023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3C82E7-ECDC-0B45-8B39-A35507CA8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 txBox="1">
            <a:spLocks noChangeArrowheads="1"/>
          </p:cNvSpPr>
          <p:nvPr/>
        </p:nvSpPr>
        <p:spPr bwMode="auto">
          <a:xfrm>
            <a:off x="685800" y="381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FF"/>
                </a:solidFill>
                <a:latin typeface="Arial Narrow" charset="0"/>
              </a:rPr>
              <a:t>The </a:t>
            </a:r>
            <a:r>
              <a:rPr lang="en-US" sz="2800" dirty="0" err="1">
                <a:solidFill>
                  <a:srgbClr val="0000FF"/>
                </a:solidFill>
                <a:latin typeface="Arial Narrow" charset="0"/>
              </a:rPr>
              <a:t>PRad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</a:rPr>
              <a:t> Experiments at Jefferson Lab</a:t>
            </a:r>
          </a:p>
          <a:p>
            <a:pPr algn="ctr" eaLnBrk="1" hangingPunct="1"/>
            <a:r>
              <a:rPr lang="en-US" sz="1600" dirty="0">
                <a:solidFill>
                  <a:srgbClr val="0000FF"/>
                </a:solidFill>
                <a:latin typeface="Arial Narrow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Arial Narrow" charset="0"/>
              </a:rPr>
              <a:t>PRad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</a:rPr>
              <a:t>, </a:t>
            </a:r>
            <a:r>
              <a:rPr lang="en-US" sz="1600" dirty="0" err="1">
                <a:solidFill>
                  <a:srgbClr val="0000FF"/>
                </a:solidFill>
                <a:latin typeface="Arial Narrow" charset="0"/>
              </a:rPr>
              <a:t>PRad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</a:rPr>
              <a:t>-II, </a:t>
            </a:r>
            <a:r>
              <a:rPr lang="en-US" sz="1600" dirty="0" err="1">
                <a:solidFill>
                  <a:srgbClr val="0000FF"/>
                </a:solidFill>
                <a:latin typeface="Arial Narrow" charset="0"/>
              </a:rPr>
              <a:t>DRad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</a:rPr>
              <a:t>, and more)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676400"/>
            <a:ext cx="4267200" cy="1219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en-US" sz="1600" dirty="0">
                <a:latin typeface="Arial Narrow" charset="0"/>
              </a:rPr>
              <a:t>A. Gasparian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1200" dirty="0">
                <a:latin typeface="Arial Narrow" charset="0"/>
              </a:rPr>
              <a:t>NC A&amp;T State University, NC USA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1200" dirty="0">
              <a:latin typeface="Arial Narrow" charset="0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1600" dirty="0">
                <a:latin typeface="Arial Narrow" charset="0"/>
              </a:rPr>
              <a:t>for the </a:t>
            </a:r>
            <a:r>
              <a:rPr lang="en-US" sz="1600" dirty="0" err="1">
                <a:latin typeface="Arial Narrow" charset="0"/>
              </a:rPr>
              <a:t>PRad</a:t>
            </a:r>
            <a:r>
              <a:rPr lang="en-US" sz="1600" dirty="0">
                <a:latin typeface="Arial Narrow" charset="0"/>
              </a:rPr>
              <a:t> collaboration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447800" y="3276600"/>
            <a:ext cx="480060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		</a:t>
            </a:r>
            <a:r>
              <a:rPr lang="en-US" sz="1800" dirty="0">
                <a:latin typeface="Arial Narrow" charset="0"/>
              </a:rPr>
              <a:t>Outline</a:t>
            </a:r>
          </a:p>
          <a:p>
            <a:pPr marL="457200" lvl="1" indent="0" eaLnBrk="1" hangingPunct="1">
              <a:buClr>
                <a:srgbClr val="CC3300"/>
              </a:buClr>
            </a:pPr>
            <a:endParaRPr lang="en-US" altLang="ja-JP" sz="1600" dirty="0">
              <a:latin typeface="Arial Narrow" charset="0"/>
              <a:sym typeface="Symbol" charset="0"/>
            </a:endParaRP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altLang="ja-JP" sz="1600" dirty="0">
                <a:latin typeface="Arial Narrow" charset="0"/>
                <a:sym typeface="Symbol" charset="0"/>
              </a:rPr>
              <a:t>the </a:t>
            </a:r>
            <a:r>
              <a:rPr lang="en-US" altLang="ja-JP" sz="1600" dirty="0" err="1">
                <a:latin typeface="Arial Narrow" charset="0"/>
                <a:sym typeface="Symbol" charset="0"/>
              </a:rPr>
              <a:t>PRad</a:t>
            </a:r>
            <a:r>
              <a:rPr lang="en-US" altLang="ja-JP" sz="1600" dirty="0">
                <a:latin typeface="Arial Narrow" charset="0"/>
                <a:sym typeface="Symbol" charset="0"/>
              </a:rPr>
              <a:t> approach for new ep-experiments 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 err="1">
                <a:latin typeface="Arial Narrow" charset="0"/>
                <a:sym typeface="Symbol" charset="0"/>
              </a:rPr>
              <a:t>PRad</a:t>
            </a:r>
            <a:r>
              <a:rPr lang="en-US" sz="1600" dirty="0">
                <a:latin typeface="Arial Narrow" charset="0"/>
                <a:sym typeface="Symbol" charset="0"/>
              </a:rPr>
              <a:t> experiment and the results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new approved experiment, </a:t>
            </a:r>
            <a:r>
              <a:rPr lang="en-US" sz="1600" dirty="0" err="1">
                <a:latin typeface="Arial Narrow" charset="0"/>
                <a:sym typeface="Symbol" charset="0"/>
              </a:rPr>
              <a:t>PRad</a:t>
            </a:r>
            <a:r>
              <a:rPr lang="en-US" sz="1600" dirty="0">
                <a:latin typeface="Arial Narrow" charset="0"/>
                <a:sym typeface="Symbol" charset="0"/>
              </a:rPr>
              <a:t>-II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new proposal, </a:t>
            </a:r>
            <a:r>
              <a:rPr lang="en-US" sz="1600" dirty="0" err="1">
                <a:latin typeface="Arial Narrow" charset="0"/>
                <a:sym typeface="Symbol" charset="0"/>
              </a:rPr>
              <a:t>DRad</a:t>
            </a:r>
            <a:endParaRPr lang="en-US" sz="1600" dirty="0">
              <a:latin typeface="Arial Narrow" charset="0"/>
              <a:sym typeface="Symbol" charset="0"/>
            </a:endParaRP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Summary and outlook</a:t>
            </a:r>
          </a:p>
        </p:txBody>
      </p:sp>
      <p:pic>
        <p:nvPicPr>
          <p:cNvPr id="21508" name="Picture 4" descr="PRad_Le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200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5EBD1-1C44-5741-84D7-084BBDEF0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886200"/>
            <a:ext cx="1960605" cy="25908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10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 Timeline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EC62B38-7239-FA4D-A551-4D86D6999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7543800" cy="55092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Initial proposal development:			2011-12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Approved by </a:t>
            </a:r>
            <a:r>
              <a:rPr lang="en-US" sz="1600" dirty="0" err="1">
                <a:latin typeface="Arial Narrow" charset="0"/>
                <a:sym typeface="Symbol" charset="0"/>
              </a:rPr>
              <a:t>JLab</a:t>
            </a:r>
            <a:r>
              <a:rPr lang="en-US" sz="1600" dirty="0">
                <a:latin typeface="Arial Narrow" charset="0"/>
                <a:sym typeface="Symbol" charset="0"/>
              </a:rPr>
              <a:t> PAC39:			2012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Funding proposal for windowless H</a:t>
            </a:r>
            <a:r>
              <a:rPr lang="en-US" sz="1600" baseline="-25000" dirty="0">
                <a:latin typeface="Arial Narrow" charset="0"/>
                <a:sym typeface="Symbol" charset="0"/>
              </a:rPr>
              <a:t>2</a:t>
            </a:r>
            <a:r>
              <a:rPr lang="en-US" sz="1600" dirty="0">
                <a:latin typeface="Arial Narrow" charset="0"/>
                <a:sym typeface="Symbol" charset="0"/>
              </a:rPr>
              <a:t> gas flow		2012 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      target (NSF MRI </a:t>
            </a:r>
            <a:r>
              <a:rPr lang="en-US" sz="1600" dirty="0">
                <a:latin typeface="Arial Narrow" charset="0"/>
              </a:rPr>
              <a:t>#PHY-1229153)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Development, construction of the target:		2012 – 15</a:t>
            </a:r>
          </a:p>
          <a:p>
            <a:pPr>
              <a:buClr>
                <a:srgbClr val="FF0066"/>
              </a:buClr>
              <a:buSzPct val="120000"/>
              <a:buFont typeface="Wingdings" charset="0"/>
              <a:buChar char="ü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Funding proposals for the GEM detectors:		2013 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      (DOE awards)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Development, construction of the GEM detectors:	2013-15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Beam line installation, commissioning,		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data taking in Hall B at </a:t>
            </a:r>
            <a:r>
              <a:rPr lang="en-US" sz="16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JLab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:			January /June 2016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endParaRPr lang="en-US" sz="1600" dirty="0">
              <a:solidFill>
                <a:srgbClr val="D60093"/>
              </a:solidFill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Data analysis				2016 – 2019</a:t>
            </a: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endParaRPr lang="en-US" sz="1600" dirty="0">
              <a:solidFill>
                <a:srgbClr val="0000FF"/>
              </a:solidFill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Preliminary results 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released			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Summer 2018 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(Mainz workshop)</a:t>
            </a: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Publication in	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			November, 2019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    Nature, 575, 145–150 (2019)</a:t>
            </a:r>
            <a:endParaRPr lang="en-US" sz="1600" dirty="0">
              <a:solidFill>
                <a:srgbClr val="D60093"/>
              </a:solidFill>
              <a:latin typeface="Arial Narrow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62947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11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 Performed in Hall B at Jefferson Lab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8" name="Picture 1" descr="Screen Shot 2016-06-23 at 6.48.46 AM.png">
            <a:extLst>
              <a:ext uri="{FF2B5EF4-FFF2-40B4-BE49-F238E27FC236}">
                <a16:creationId xmlns:a16="http://schemas.microsoft.com/office/drawing/2014/main" id="{E162988B-0D17-2C4F-82F8-D6672F56A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0" y="1085850"/>
            <a:ext cx="4342717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389CE3-F1CC-7C4A-9C4E-0C395109A5F6}"/>
              </a:ext>
            </a:extLst>
          </p:cNvPr>
          <p:cNvCxnSpPr>
            <a:cxnSpLocks/>
          </p:cNvCxnSpPr>
          <p:nvPr/>
        </p:nvCxnSpPr>
        <p:spPr>
          <a:xfrm flipV="1">
            <a:off x="6172200" y="3581400"/>
            <a:ext cx="1447800" cy="1295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:a16="http://schemas.microsoft.com/office/drawing/2014/main" id="{D61D7B67-6B36-B842-A82E-98B8CC860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112" y="4876800"/>
            <a:ext cx="2683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was performed in Hall B at </a:t>
            </a:r>
            <a:r>
              <a:rPr lang="en-US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JLab</a:t>
            </a:r>
            <a:endParaRPr lang="en-US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Clr>
                <a:srgbClr val="FF0066"/>
              </a:buClr>
              <a:buSzPct val="100000"/>
              <a:defRPr/>
            </a:pP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1400" dirty="0">
                <a:latin typeface="Arial Narrow" charset="0"/>
                <a:sym typeface="Symbol" charset="0"/>
              </a:rPr>
              <a:t>January – June of 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A1C13-F2F6-0642-B3FC-47E2F13F2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9" y="1111897"/>
            <a:ext cx="4175351" cy="30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4522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393F895-E134-8542-BDBE-6619714C8603}" type="slidenum">
              <a:rPr lang="en-US" sz="1000">
                <a:latin typeface="Arial Narrow" charset="0"/>
              </a:rPr>
              <a:pPr eaLnBrk="1" hangingPunct="1"/>
              <a:t>12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41989" name="Text Placeholder 6"/>
          <p:cNvSpPr>
            <a:spLocks noGrp="1"/>
          </p:cNvSpPr>
          <p:nvPr>
            <p:ph type="body" sz="half" idx="2"/>
          </p:nvPr>
        </p:nvSpPr>
        <p:spPr>
          <a:xfrm>
            <a:off x="280988" y="685800"/>
            <a:ext cx="4062412" cy="1524000"/>
          </a:xfrm>
        </p:spPr>
        <p:txBody>
          <a:bodyPr/>
          <a:lstStyle/>
          <a:p>
            <a:pPr>
              <a:buClr>
                <a:srgbClr val="C00000"/>
              </a:buClr>
              <a:buSzPct val="120000"/>
              <a:buFont typeface="Wingdings" charset="0"/>
              <a:buChar char="§"/>
            </a:pPr>
            <a:r>
              <a:rPr lang="en-US" sz="1800" dirty="0">
                <a:latin typeface="Arial Narrow" charset="0"/>
              </a:rPr>
              <a:t>Main detector elements: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windowless H</a:t>
            </a:r>
            <a:r>
              <a:rPr lang="en-US" sz="1400" baseline="-25000" dirty="0">
                <a:latin typeface="Arial Narrow" charset="0"/>
              </a:rPr>
              <a:t>2</a:t>
            </a:r>
            <a:r>
              <a:rPr lang="en-US" sz="1400" dirty="0">
                <a:latin typeface="Arial Narrow" charset="0"/>
              </a:rPr>
              <a:t> gas flow target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 err="1">
                <a:latin typeface="Arial Narrow" charset="0"/>
              </a:rPr>
              <a:t>PrimEx</a:t>
            </a:r>
            <a:r>
              <a:rPr lang="en-US" sz="1400" dirty="0">
                <a:latin typeface="Arial Narrow" charset="0"/>
              </a:rPr>
              <a:t>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calorimeter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vacuum box with one thin window at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end 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X,Y – GEM detectors on front of </a:t>
            </a:r>
            <a:r>
              <a:rPr lang="en-US" sz="1400" dirty="0" err="1">
                <a:latin typeface="Arial Narrow" charset="0"/>
              </a:rPr>
              <a:t>HyCal</a:t>
            </a:r>
            <a:endParaRPr lang="en-US" sz="1400" dirty="0">
              <a:latin typeface="Arial Narrow" charset="0"/>
            </a:endParaRPr>
          </a:p>
        </p:txBody>
      </p:sp>
      <p:sp>
        <p:nvSpPr>
          <p:cNvPr id="41990" name="Text Placeholder 6"/>
          <p:cNvSpPr txBox="1">
            <a:spLocks/>
          </p:cNvSpPr>
          <p:nvPr/>
        </p:nvSpPr>
        <p:spPr bwMode="auto">
          <a:xfrm>
            <a:off x="4648200" y="685800"/>
            <a:ext cx="42370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00000"/>
              </a:buClr>
              <a:buSzPct val="120000"/>
              <a:buFont typeface="Wingdings" charset="0"/>
              <a:buChar char="§"/>
            </a:pPr>
            <a:r>
              <a:rPr lang="en-US" sz="1800" dirty="0">
                <a:latin typeface="Arial Narrow" charset="0"/>
              </a:rPr>
              <a:t>Beam line equipment: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standard beam line elements (0.1 – 50 </a:t>
            </a:r>
            <a:r>
              <a:rPr lang="en-US" sz="1400" dirty="0" err="1">
                <a:latin typeface="Arial Narrow" charset="0"/>
              </a:rPr>
              <a:t>nA</a:t>
            </a:r>
            <a:r>
              <a:rPr lang="en-US" sz="1400" dirty="0">
                <a:latin typeface="Arial Narrow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photon tagger for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calibration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collimator box (6.4 mm collimator for photon beam, 12.7 mm for e</a:t>
            </a:r>
            <a:r>
              <a:rPr lang="en-US" sz="1400" baseline="30000" dirty="0">
                <a:latin typeface="Arial Narrow" charset="0"/>
              </a:rPr>
              <a:t>-</a:t>
            </a:r>
            <a:r>
              <a:rPr lang="en-US" sz="1400" dirty="0">
                <a:latin typeface="Arial Narrow" charset="0"/>
              </a:rPr>
              <a:t> beam halo “</a:t>
            </a:r>
            <a:r>
              <a:rPr lang="en-US" altLang="ja-JP" sz="1400" dirty="0">
                <a:latin typeface="Arial Narrow" charset="0"/>
              </a:rPr>
              <a:t>cleanup</a:t>
            </a:r>
            <a:r>
              <a:rPr lang="en-US" sz="1400" dirty="0">
                <a:latin typeface="Arial Narrow" charset="0"/>
              </a:rPr>
              <a:t>”</a:t>
            </a:r>
            <a:r>
              <a:rPr lang="en-US" altLang="ja-JP" sz="1400" dirty="0">
                <a:latin typeface="Arial Narrow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Harp 2H00 l</a:t>
            </a:r>
          </a:p>
          <a:p>
            <a:pPr>
              <a:spcBef>
                <a:spcPct val="20000"/>
              </a:spcBef>
              <a:buClr>
                <a:srgbClr val="C00000"/>
              </a:buClr>
              <a:buSzPct val="120000"/>
              <a:buFont typeface="Wingdings" charset="0"/>
              <a:buChar char="§"/>
            </a:pPr>
            <a:endParaRPr lang="en-US" sz="1600" dirty="0">
              <a:latin typeface="Arial Narrow" charset="0"/>
            </a:endParaRPr>
          </a:p>
        </p:txBody>
      </p:sp>
      <p:sp>
        <p:nvSpPr>
          <p:cNvPr id="4199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Experimental Setup in Hall B at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JLab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(schematics)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200" y="39624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3" name="TextBox 15"/>
          <p:cNvSpPr txBox="1">
            <a:spLocks noChangeArrowheads="1"/>
          </p:cNvSpPr>
          <p:nvPr/>
        </p:nvSpPr>
        <p:spPr bwMode="auto">
          <a:xfrm>
            <a:off x="0" y="3657600"/>
            <a:ext cx="682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Narrow" charset="0"/>
                <a:cs typeface="Arial Narrow" charset="0"/>
              </a:rPr>
              <a:t>e - beam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153F2-7A04-8844-803F-A245A169B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45" y="2971800"/>
            <a:ext cx="7868356" cy="25908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64233" y="685800"/>
            <a:ext cx="7893967" cy="4112491"/>
            <a:chOff x="300335" y="587300"/>
            <a:chExt cx="7893967" cy="3084368"/>
          </a:xfrm>
        </p:grpSpPr>
        <p:grpSp>
          <p:nvGrpSpPr>
            <p:cNvPr id="26" name="Group 25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2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27" name="Straight Arrow Connector 26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 Narrow"/>
                  <a:ea typeface="Helvetica" charset="0"/>
                  <a:cs typeface="Arial Narrow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-76200"/>
            <a:ext cx="7098030" cy="60959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Windowless Hydrogen Gas Flow Target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73030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13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2998089" y="2057400"/>
            <a:ext cx="1357884" cy="1508760"/>
          </a:xfrm>
          <a:prstGeom prst="frame">
            <a:avLst>
              <a:gd name="adj1" fmla="val 17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55974" y="1234440"/>
            <a:ext cx="195453" cy="822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71686" y="685800"/>
            <a:ext cx="7505498" cy="5715000"/>
            <a:chOff x="-34058" y="747290"/>
            <a:chExt cx="8339462" cy="4762500"/>
          </a:xfrm>
        </p:grpSpPr>
        <p:sp>
          <p:nvSpPr>
            <p:cNvPr id="8" name="Rectangle 7"/>
            <p:cNvSpPr/>
            <p:nvPr/>
          </p:nvSpPr>
          <p:spPr>
            <a:xfrm>
              <a:off x="4697730" y="1028700"/>
              <a:ext cx="3607674" cy="4481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rgbClr val="00B0F0">
                  <a:alpha val="40000"/>
                </a:srgb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705561" y="1098202"/>
              <a:ext cx="3402907" cy="2158965"/>
              <a:chOff x="-133181" y="2558231"/>
              <a:chExt cx="4343382" cy="2989729"/>
            </a:xfrm>
          </p:grpSpPr>
          <p:pic>
            <p:nvPicPr>
              <p:cNvPr id="15" name="image24.jpg" descr="Target_side_v2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898" y="2558231"/>
                <a:ext cx="3986303" cy="2989729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-133181" y="4371153"/>
                <a:ext cx="1684205" cy="555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64" b="1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Electron Beam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178098" y="5097572"/>
                <a:ext cx="724829" cy="907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4"/>
              </a:p>
            </p:txBody>
          </p:sp>
        </p:grpSp>
        <p:pic>
          <p:nvPicPr>
            <p:cNvPr id="19" name="image23.png" descr="Screen Shot 2016-08-09 at 10.19.26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058" y="747290"/>
              <a:ext cx="2357342" cy="1556901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6200" y="1828800"/>
            <a:ext cx="46319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1524000"/>
            <a:ext cx="902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e-beam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238CCB-A6AC-4121-A478-947488115862}"/>
              </a:ext>
            </a:extLst>
          </p:cNvPr>
          <p:cNvSpPr/>
          <p:nvPr/>
        </p:nvSpPr>
        <p:spPr>
          <a:xfrm>
            <a:off x="2971800" y="4191000"/>
            <a:ext cx="5791200" cy="1815882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tl" rotWithShape="0">
              <a:prstClr val="black">
                <a:alpha val="70000"/>
              </a:prstClr>
            </a:outerShdw>
            <a:softEdge rad="76200"/>
          </a:effectLst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Arial Narrow"/>
              <a:cs typeface="Arial Narrow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8 cm diam. X 4 cm long target cell</a:t>
            </a: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2 mm holes open at front and back of </a:t>
            </a:r>
            <a:r>
              <a:rPr lang="en-US" sz="1400" dirty="0" err="1">
                <a:latin typeface="Arial Narrow"/>
                <a:cs typeface="Arial Narrow"/>
              </a:rPr>
              <a:t>kapton</a:t>
            </a:r>
            <a:r>
              <a:rPr lang="en-US" sz="1400" dirty="0">
                <a:latin typeface="Arial Narrow"/>
                <a:cs typeface="Arial Narrow"/>
              </a:rPr>
              <a:t> foils for the beam passage</a:t>
            </a: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areal density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: 1.8x10</a:t>
            </a:r>
            <a:r>
              <a:rPr lang="en-US" sz="1400" baseline="30000" dirty="0">
                <a:solidFill>
                  <a:srgbClr val="FF0000"/>
                </a:solidFill>
                <a:latin typeface="Arial Narrow"/>
                <a:cs typeface="Arial Narrow"/>
              </a:rPr>
              <a:t>+18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H atoms/cm</a:t>
            </a:r>
            <a:r>
              <a:rPr lang="en-US" sz="1400" baseline="30000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endParaRPr lang="en-US" sz="1400" baseline="300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cell pressure: 471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 chamber pressure: 2.34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r>
              <a:rPr lang="en-US" sz="1400" dirty="0">
                <a:latin typeface="Arial Narrow"/>
                <a:cs typeface="Arial Narrow"/>
              </a:rPr>
              <a:t>:      cell vs. chamber pressures: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200:1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vacuum tank pressure 0.3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r>
              <a:rPr lang="en-US" sz="1400" dirty="0">
                <a:latin typeface="Arial Narrow"/>
                <a:cs typeface="Arial Narrow"/>
              </a:rPr>
              <a:t>: cell vs. vacuum tank pressures: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1000:1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at temperature: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19.5 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93635-2887-7549-A551-5233CF199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7" y="3995416"/>
            <a:ext cx="1778873" cy="2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79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9433" y="783067"/>
            <a:ext cx="7893967" cy="4112491"/>
            <a:chOff x="300335" y="587300"/>
            <a:chExt cx="7893967" cy="3084368"/>
          </a:xfrm>
        </p:grpSpPr>
        <p:grpSp>
          <p:nvGrpSpPr>
            <p:cNvPr id="15" name="Group 14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6" name="Straight Arrow Connector 15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</a:t>
            </a:r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HyCal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El. Mag. Calorimeter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14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3380" y="1143001"/>
            <a:ext cx="593602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sp>
        <p:nvSpPr>
          <p:cNvPr id="8" name="Frame 7"/>
          <p:cNvSpPr/>
          <p:nvPr/>
        </p:nvSpPr>
        <p:spPr>
          <a:xfrm>
            <a:off x="7148490" y="1849242"/>
            <a:ext cx="424263" cy="2082329"/>
          </a:xfrm>
          <a:prstGeom prst="frame">
            <a:avLst>
              <a:gd name="adj1" fmla="val 7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2115" y="1295400"/>
            <a:ext cx="248527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hybrid EM calorimeter (</a:t>
            </a:r>
            <a:r>
              <a:rPr lang="en-US" sz="14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HyCal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)</a:t>
            </a:r>
          </a:p>
          <a:p>
            <a:pPr marL="606704" lvl="1" indent="-285750"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inner 1156 PbWO</a:t>
            </a:r>
            <a:r>
              <a:rPr lang="en-US" sz="1400" baseline="-25000" dirty="0">
                <a:latin typeface="Arial Narrow"/>
                <a:ea typeface="Helvetica" charset="0"/>
                <a:cs typeface="Arial Narrow"/>
              </a:rPr>
              <a:t>4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 modules.</a:t>
            </a:r>
          </a:p>
          <a:p>
            <a:pPr marL="606704" lvl="1" indent="-285750"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outer 576 lead glass modules.</a:t>
            </a:r>
          </a:p>
          <a:p>
            <a:pPr marL="578129" lvl="1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5.8 m from the target.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scattering angle coverage:  </a:t>
            </a:r>
            <a:r>
              <a:rPr lang="en-US" sz="14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~ 0.6˚ to 7.5˚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solidFill>
                <a:srgbClr val="FF0000"/>
              </a:solidFill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full azimuthal angle coverage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solidFill>
                <a:srgbClr val="FF0000"/>
              </a:solidFill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high resolution and efficiency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da-DK" sz="1400" dirty="0">
                <a:latin typeface="Arial Narrow"/>
                <a:cs typeface="Arial Narrow"/>
              </a:rPr>
              <a:t>2.5% at 1 </a:t>
            </a:r>
            <a:r>
              <a:rPr lang="da-DK" sz="1400" dirty="0" err="1">
                <a:latin typeface="Arial Narrow"/>
                <a:cs typeface="Arial Narrow"/>
              </a:rPr>
              <a:t>GeV</a:t>
            </a:r>
            <a:r>
              <a:rPr lang="da-DK" sz="1400" dirty="0">
                <a:latin typeface="Arial Narrow"/>
                <a:cs typeface="Arial Narrow"/>
              </a:rPr>
              <a:t> for </a:t>
            </a:r>
            <a:r>
              <a:rPr lang="da-DK" sz="1400" dirty="0" err="1">
                <a:latin typeface="Arial Narrow"/>
                <a:cs typeface="Arial Narrow"/>
              </a:rPr>
              <a:t>crystal</a:t>
            </a:r>
            <a:r>
              <a:rPr lang="da-DK" sz="1400" dirty="0">
                <a:latin typeface="Arial Narrow"/>
                <a:cs typeface="Arial Narrow"/>
              </a:rPr>
              <a:t> part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da-DK" sz="1400" dirty="0">
                <a:latin typeface="Arial Narrow"/>
                <a:cs typeface="Arial Narrow"/>
              </a:rPr>
              <a:t>6.1% at 1 </a:t>
            </a:r>
            <a:r>
              <a:rPr lang="da-DK" sz="1400" dirty="0" err="1">
                <a:latin typeface="Arial Narrow"/>
                <a:cs typeface="Arial Narrow"/>
              </a:rPr>
              <a:t>GeV</a:t>
            </a:r>
            <a:r>
              <a:rPr lang="da-DK" sz="1400" dirty="0">
                <a:latin typeface="Arial Narrow"/>
                <a:cs typeface="Arial Narrow"/>
              </a:rPr>
              <a:t> for </a:t>
            </a:r>
            <a:r>
              <a:rPr lang="da-DK" sz="1400" dirty="0" err="1">
                <a:latin typeface="Arial Narrow"/>
                <a:cs typeface="Arial Narrow"/>
              </a:rPr>
              <a:t>lead</a:t>
            </a:r>
            <a:r>
              <a:rPr lang="da-DK" sz="1400" dirty="0">
                <a:latin typeface="Arial Narrow"/>
                <a:cs typeface="Arial Narrow"/>
              </a:rPr>
              <a:t> </a:t>
            </a:r>
            <a:r>
              <a:rPr lang="da-DK" sz="1400" dirty="0" err="1">
                <a:latin typeface="Arial Narrow"/>
                <a:cs typeface="Arial Narrow"/>
              </a:rPr>
              <a:t>glass</a:t>
            </a:r>
            <a:r>
              <a:rPr lang="da-DK" sz="1400" dirty="0">
                <a:latin typeface="Arial Narrow"/>
                <a:cs typeface="Arial Narrow"/>
              </a:rPr>
              <a:t> part</a:t>
            </a:r>
          </a:p>
          <a:p>
            <a:pPr marL="714375" lvl="1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energy calibration done with tagged photons</a:t>
            </a:r>
          </a:p>
        </p:txBody>
      </p:sp>
      <p:sp>
        <p:nvSpPr>
          <p:cNvPr id="17" name="Bent Arrow 16"/>
          <p:cNvSpPr/>
          <p:nvPr/>
        </p:nvSpPr>
        <p:spPr>
          <a:xfrm rot="10800000">
            <a:off x="6557387" y="3895341"/>
            <a:ext cx="821117" cy="1292728"/>
          </a:xfrm>
          <a:prstGeom prst="bentArrow">
            <a:avLst>
              <a:gd name="adj1" fmla="val 3885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pic>
        <p:nvPicPr>
          <p:cNvPr id="12" name="image.jpg"/>
          <p:cNvPicPr>
            <a:picLocks/>
          </p:cNvPicPr>
          <p:nvPr/>
        </p:nvPicPr>
        <p:blipFill>
          <a:blip r:embed="rId3"/>
          <a:srcRect l="1028" t="261" r="3081" b="791"/>
          <a:stretch>
            <a:fillRect/>
          </a:stretch>
        </p:blipFill>
        <p:spPr>
          <a:xfrm>
            <a:off x="457200" y="685800"/>
            <a:ext cx="3369962" cy="3429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0" y="0"/>
                </a:moveTo>
                <a:cubicBezTo>
                  <a:pt x="622" y="0"/>
                  <a:pt x="0" y="726"/>
                  <a:pt x="0" y="1621"/>
                </a:cubicBezTo>
                <a:lnTo>
                  <a:pt x="0" y="19979"/>
                </a:lnTo>
                <a:cubicBezTo>
                  <a:pt x="0" y="20874"/>
                  <a:pt x="622" y="21600"/>
                  <a:pt x="1390" y="21600"/>
                </a:cubicBezTo>
                <a:lnTo>
                  <a:pt x="20208" y="21600"/>
                </a:lnTo>
                <a:cubicBezTo>
                  <a:pt x="20975" y="21600"/>
                  <a:pt x="21600" y="20874"/>
                  <a:pt x="21600" y="19979"/>
                </a:cubicBezTo>
                <a:lnTo>
                  <a:pt x="21600" y="1621"/>
                </a:lnTo>
                <a:cubicBezTo>
                  <a:pt x="21600" y="726"/>
                  <a:pt x="20975" y="0"/>
                  <a:pt x="20208" y="0"/>
                </a:cubicBezTo>
                <a:lnTo>
                  <a:pt x="1390" y="0"/>
                </a:lnTo>
                <a:close/>
              </a:path>
            </a:pathLst>
          </a:cu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3" name="Picture 13" descr="PrimEx_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0"/>
            <a:ext cx="1905000" cy="126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9723" y="2209800"/>
            <a:ext cx="90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e-beam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290444" y="2438400"/>
            <a:ext cx="1443356" cy="152400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369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8ACB5D-CE32-3447-A751-4A2209E1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6615" y="1542415"/>
            <a:ext cx="3359785" cy="46805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15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</a:t>
            </a:r>
            <a:r>
              <a:rPr lang="en-US" sz="2400" i="1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ep-inelastic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Contribution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93003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Using Christy 2018 empirical fit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*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to study inelastic ep contribution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Good agreement between data and simulation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Negligible for the PbWO</a:t>
            </a:r>
            <a:r>
              <a:rPr lang="en-US" sz="1600" baseline="-250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4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region (&lt;3.5</a:t>
            </a:r>
            <a:r>
              <a:rPr lang="en-US" sz="1600" baseline="300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o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) 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Less than 0.2%(2.0%) for 1.1GeV(2.2GeV) in the Lead glass region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ABB1F6-5884-5E4F-B4DD-567FAD0E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0000" y="1549400"/>
            <a:ext cx="3359785" cy="4680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E2446-26B7-D545-B38D-6CF5AD5B670D}"/>
              </a:ext>
            </a:extLst>
          </p:cNvPr>
          <p:cNvSpPr txBox="1"/>
          <p:nvPr/>
        </p:nvSpPr>
        <p:spPr>
          <a:xfrm>
            <a:off x="228601" y="5715001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Arial Narrow"/>
                <a:cs typeface="Arial Narrow"/>
              </a:rPr>
              <a:t>* </a:t>
            </a:r>
            <a:r>
              <a:rPr lang="en-US" sz="1000" dirty="0">
                <a:latin typeface="Arial Narrow"/>
                <a:cs typeface="Arial Narrow"/>
              </a:rPr>
              <a:t> M. E. Christy and P. E. </a:t>
            </a:r>
            <a:r>
              <a:rPr lang="en-US" sz="1000" dirty="0" err="1">
                <a:latin typeface="Arial Narrow"/>
                <a:cs typeface="Arial Narrow"/>
              </a:rPr>
              <a:t>Bosted</a:t>
            </a:r>
            <a:r>
              <a:rPr lang="en-US" sz="1000" dirty="0">
                <a:latin typeface="Arial Narrow"/>
                <a:cs typeface="Arial Narrow"/>
              </a:rPr>
              <a:t>, PRC 81, 055213 (2010)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E1153-ACEF-CC4E-8BF0-D4BA29C79AA4}"/>
              </a:ext>
            </a:extLst>
          </p:cNvPr>
          <p:cNvSpPr txBox="1"/>
          <p:nvPr/>
        </p:nvSpPr>
        <p:spPr>
          <a:xfrm>
            <a:off x="918942" y="3302901"/>
            <a:ext cx="253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PbWO</a:t>
            </a:r>
            <a:r>
              <a:rPr lang="en-US" sz="1400" baseline="-25000" dirty="0">
                <a:latin typeface="Arial Narrow"/>
                <a:cs typeface="Arial Narrow"/>
              </a:rPr>
              <a:t>4</a:t>
            </a:r>
            <a:r>
              <a:rPr lang="en-US" sz="1400" dirty="0">
                <a:latin typeface="Arial Narrow"/>
                <a:cs typeface="Arial Narrow"/>
              </a:rPr>
              <a:t> region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883FE-D568-B446-8972-9EDD02E877A0}"/>
              </a:ext>
            </a:extLst>
          </p:cNvPr>
          <p:cNvSpPr txBox="1"/>
          <p:nvPr/>
        </p:nvSpPr>
        <p:spPr>
          <a:xfrm>
            <a:off x="5082363" y="3273623"/>
            <a:ext cx="1394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Lead glass region</a:t>
            </a:r>
          </a:p>
        </p:txBody>
      </p:sp>
    </p:spTree>
    <p:extLst>
      <p:ext uri="{BB962C8B-B14F-4D97-AF65-F5344CB8AC3E}">
        <p14:creationId xmlns:p14="http://schemas.microsoft.com/office/powerpoint/2010/main" val="1519095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E33AFD-524C-2A4E-970F-2C013812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6567" y="1788034"/>
            <a:ext cx="3361182" cy="45095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16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11331"/>
            <a:ext cx="7098030" cy="59826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Extracted 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→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Elastic Differential Cross Sections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847" y="722293"/>
            <a:ext cx="7596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Extracted differential cross sections vs. </a:t>
            </a: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Q</a:t>
            </a:r>
            <a:r>
              <a:rPr lang="en-US" sz="1600" i="1" baseline="30000" dirty="0"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, with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1.1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2.2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GeV data.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Statistical uncertainty: </a:t>
            </a:r>
            <a:r>
              <a:rPr lang="en-US" sz="1600" dirty="0">
                <a:solidFill>
                  <a:srgbClr val="0832FD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~0.2%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for 1.1 </a:t>
            </a:r>
            <a:r>
              <a:rPr lang="en-US" sz="1600" dirty="0" err="1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and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~0.15% for 2.2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per point.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Systematic uncertainties: 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0.3% - 0.5%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for 1.1 </a:t>
            </a:r>
            <a:r>
              <a:rPr lang="en-US" sz="1600" dirty="0" err="1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and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0.3 </a:t>
            </a:r>
            <a:r>
              <a:rPr lang="mr-IN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–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1.1% for 2.2 GeV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per point.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068AC4-5FC1-8244-9161-8FEA0433A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33594" y="1790446"/>
            <a:ext cx="3386328" cy="4509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DB742E-3992-E742-9CBC-8F2BDAC785E5}"/>
              </a:ext>
            </a:extLst>
          </p:cNvPr>
          <p:cNvSpPr txBox="1"/>
          <p:nvPr/>
        </p:nvSpPr>
        <p:spPr>
          <a:xfrm>
            <a:off x="2133600" y="2667000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Arial Narrow"/>
                <a:cs typeface="Arial Narrow"/>
              </a:rPr>
              <a:t>33 data points from 1.1 GeV data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78BDB-D546-1D42-8E12-519BDC2A1BF1}"/>
              </a:ext>
            </a:extLst>
          </p:cNvPr>
          <p:cNvSpPr txBox="1"/>
          <p:nvPr/>
        </p:nvSpPr>
        <p:spPr>
          <a:xfrm>
            <a:off x="6629400" y="26670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B18F4"/>
                </a:solidFill>
                <a:latin typeface="Arial Narrow"/>
                <a:cs typeface="Arial Narrow"/>
              </a:rPr>
              <a:t>38 data points from 2.2 GeV data set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14270-1D85-474F-8DF9-2C4316D71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429000"/>
            <a:ext cx="21336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11A85-345A-D249-A8A7-45F56E917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429000"/>
            <a:ext cx="2133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5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465C00-E09C-AB4E-A14A-444D0973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0560" y="1556766"/>
            <a:ext cx="3411474" cy="4752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17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5800" y="87531"/>
            <a:ext cx="7663815" cy="598269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Extracted Charge Form Factor (fit to extract the Proton Radius)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9650" y="5849035"/>
            <a:ext cx="61622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 final result:       </a:t>
            </a: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fm</a:t>
            </a:r>
            <a:endParaRPr lang="en-US" b="1" kern="0" dirty="0">
              <a:solidFill>
                <a:srgbClr val="C00000"/>
              </a:solidFill>
              <a:latin typeface="Arial Narrow" pitchFamily="34" charset="0"/>
              <a:sym typeface="Symbol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015C8F-50E9-F44A-847B-64B69F81A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13960" y="1556766"/>
            <a:ext cx="3411474" cy="4752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F2B658-7CFD-E547-A798-22A2C2502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85801"/>
            <a:ext cx="5715000" cy="1314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E87D2-82FF-A545-A855-8730D50F9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581400"/>
            <a:ext cx="21336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824DA5-A360-6047-BAFB-A002DEB2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667000"/>
            <a:ext cx="2133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A09A0-E057-914B-86D5-C18E9A99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62200"/>
            <a:ext cx="7772400" cy="10058399"/>
          </a:xfrm>
          <a:prstGeom prst="rect">
            <a:avLst/>
          </a:prstGeom>
        </p:spPr>
      </p:pic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18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Proton Radius Puzzle before the </a:t>
            </a:r>
            <a:r>
              <a:rPr lang="en-US" sz="2400" dirty="0" err="1">
                <a:solidFill>
                  <a:srgbClr val="D60093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 Publication</a:t>
            </a:r>
            <a:endParaRPr lang="en-US" sz="2400" dirty="0">
              <a:solidFill>
                <a:srgbClr val="D60093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696361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Muonic hydrogen (CREMA coll. 2013, PSI):		0.8409 ± 0.0004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(2S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4P, 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Garching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, PSI):		0.8335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0.0095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(1S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3S, LKB, Paris):		0.877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0.013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Regular H-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spectr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. (2S</a:t>
            </a:r>
            <a:r>
              <a:rPr lang="en-US" sz="1600" baseline="-250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1/2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2P</a:t>
            </a:r>
            <a:r>
              <a:rPr lang="nb-NO" sz="1600" baseline="-25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1/2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, York 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Un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. Canada)	0.833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0.010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endParaRPr lang="en-US" sz="16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326475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AAE9D1-606A-4D4C-9343-44D237D4C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8029" y="-1101969"/>
            <a:ext cx="3886201" cy="80713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19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87531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The </a:t>
            </a:r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Final Result on the Radius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7736" y="5181600"/>
            <a:ext cx="61622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final result:      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fm</a:t>
            </a:r>
            <a:endParaRPr lang="en-US" b="1" kern="0" dirty="0">
              <a:solidFill>
                <a:srgbClr val="0000FF"/>
              </a:solidFill>
              <a:latin typeface="Arial Narrow" pitchFamily="34" charset="0"/>
              <a:sym typeface="Symbol" pitchFamily="18" charset="2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0E6050-3253-9441-A9EB-8B0D208941EC}"/>
              </a:ext>
            </a:extLst>
          </p:cNvPr>
          <p:cNvCxnSpPr>
            <a:cxnSpLocks/>
          </p:cNvCxnSpPr>
          <p:nvPr/>
        </p:nvCxnSpPr>
        <p:spPr>
          <a:xfrm flipV="1">
            <a:off x="2590800" y="3657600"/>
            <a:ext cx="762000" cy="144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3AD537B-A571-414C-AE65-8D64C90CD346}"/>
              </a:ext>
            </a:extLst>
          </p:cNvPr>
          <p:cNvSpPr/>
          <p:nvPr/>
        </p:nvSpPr>
        <p:spPr>
          <a:xfrm>
            <a:off x="1447800" y="5629668"/>
            <a:ext cx="302999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sz="1400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published in:</a:t>
            </a:r>
            <a:r>
              <a:rPr lang="en-US" sz="1400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Nature 575, 145–150 (2019)</a:t>
            </a:r>
            <a:r>
              <a:rPr lang="en-US" sz="1400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6615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3E26AA3-6FA0-C640-8AD4-865AF60CD82B}" type="slidenum">
              <a:rPr lang="en-US" sz="1000">
                <a:latin typeface="Arial Narrow" charset="0"/>
              </a:rPr>
              <a:pPr eaLnBrk="1" hangingPunct="1"/>
              <a:t>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Proton Charge Radius</a:t>
            </a:r>
            <a:r>
              <a:rPr lang="en-US" altLang="en-US" sz="2400" dirty="0">
                <a:solidFill>
                  <a:srgbClr val="C0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en-US" sz="2400" dirty="0">
              <a:solidFill>
                <a:srgbClr val="C00000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A3473547-82A4-574F-94FF-5BBBB9A4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6425"/>
            <a:ext cx="48768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One of the most fundamental quantities in physics: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6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atomic physics: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</a:pPr>
            <a:r>
              <a:rPr lang="en-US" sz="1500" dirty="0">
                <a:latin typeface="Arial Narrow" charset="0"/>
              </a:rPr>
              <a:t>precision atomic spectroscopy (QED, Lamb shifts, </a:t>
            </a:r>
            <a:r>
              <a:rPr lang="en-US" sz="1500" dirty="0">
                <a:solidFill>
                  <a:srgbClr val="FF0000"/>
                </a:solidFill>
                <a:latin typeface="Arial Narrow" charset="0"/>
              </a:rPr>
              <a:t>Rydberg constant R</a:t>
            </a:r>
            <a:r>
              <a:rPr lang="en-US" sz="1500" baseline="-25000" dirty="0">
                <a:solidFill>
                  <a:srgbClr val="FF0000"/>
                </a:solidFill>
                <a:latin typeface="Arial Narrow" charset="0"/>
              </a:rPr>
              <a:t>∞</a:t>
            </a:r>
            <a:r>
              <a:rPr lang="en-US" sz="1500" dirty="0">
                <a:latin typeface="Arial Narrow" charset="0"/>
              </a:rPr>
              <a:t>);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</a:pPr>
            <a:r>
              <a:rPr lang="en-US" sz="1500" dirty="0" err="1">
                <a:solidFill>
                  <a:srgbClr val="D60093"/>
                </a:solidFill>
                <a:latin typeface="Arial Narrow" charset="0"/>
              </a:rPr>
              <a:t>r</a:t>
            </a:r>
            <a:r>
              <a:rPr lang="en-US" sz="1500" baseline="-25000" dirty="0" err="1">
                <a:solidFill>
                  <a:srgbClr val="D60093"/>
                </a:solidFill>
                <a:latin typeface="Arial Narrow" charset="0"/>
              </a:rPr>
              <a:t>p</a:t>
            </a:r>
            <a:r>
              <a:rPr lang="en-US" sz="1500" dirty="0">
                <a:solidFill>
                  <a:srgbClr val="D60093"/>
                </a:solidFill>
                <a:latin typeface="Arial Narrow" charset="0"/>
              </a:rPr>
              <a:t> </a:t>
            </a:r>
            <a:r>
              <a:rPr lang="en-US" sz="1500" dirty="0">
                <a:latin typeface="Arial Narrow" charset="0"/>
              </a:rPr>
              <a:t>is strongly correlated to </a:t>
            </a:r>
            <a:r>
              <a:rPr lang="en-US" sz="1500" dirty="0">
                <a:solidFill>
                  <a:srgbClr val="FF0000"/>
                </a:solidFill>
                <a:latin typeface="Arial Narrow" charset="0"/>
              </a:rPr>
              <a:t>R</a:t>
            </a:r>
            <a:r>
              <a:rPr lang="en-US" sz="1500" baseline="-25000" dirty="0">
                <a:solidFill>
                  <a:srgbClr val="FF0000"/>
                </a:solidFill>
                <a:latin typeface="Arial Narrow" charset="0"/>
              </a:rPr>
              <a:t>∞</a:t>
            </a:r>
            <a:endParaRPr lang="en-US" sz="15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nuclear physics: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</a:pPr>
            <a:r>
              <a:rPr lang="en-US" sz="1500" dirty="0">
                <a:latin typeface="Arial Narrow" charset="0"/>
              </a:rPr>
              <a:t>QCD, test of nuclear/particle models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connects atomic and subatomic physics</a:t>
            </a:r>
            <a:r>
              <a:rPr lang="en-US" sz="1600" dirty="0">
                <a:latin typeface="Arial Narrow" charset="0"/>
              </a:rPr>
              <a:t>.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6B9EAC7E-2A65-624D-8F38-2D2EA76A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0"/>
            <a:ext cx="4800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Methods to measure the Proton </a:t>
            </a:r>
            <a:r>
              <a:rPr lang="en-US" sz="1800" dirty="0" err="1">
                <a:latin typeface="Arial Narrow" charset="0"/>
              </a:rPr>
              <a:t>rms</a:t>
            </a:r>
            <a:r>
              <a:rPr lang="en-US" sz="1800" dirty="0">
                <a:latin typeface="Arial Narrow" charset="0"/>
              </a:rPr>
              <a:t> charge radius (</a:t>
            </a:r>
            <a:r>
              <a:rPr lang="en-US" sz="1800" dirty="0" err="1">
                <a:latin typeface="Arial Narrow" charset="0"/>
              </a:rPr>
              <a:t>r</a:t>
            </a:r>
            <a:r>
              <a:rPr lang="en-US" sz="1800" baseline="-25000" dirty="0" err="1">
                <a:latin typeface="Arial Narrow" charset="0"/>
              </a:rPr>
              <a:t>p</a:t>
            </a:r>
            <a:r>
              <a:rPr lang="en-US" sz="1800" dirty="0">
                <a:latin typeface="Arial Narrow" charset="0"/>
              </a:rPr>
              <a:t>):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800" dirty="0">
                <a:latin typeface="Arial Narrow" charset="0"/>
              </a:rPr>
              <a:t>Hydrogen spectroscopy (lepton-proton bound state, </a:t>
            </a:r>
            <a:r>
              <a:rPr lang="en-US" sz="1800" dirty="0">
                <a:solidFill>
                  <a:srgbClr val="0000FF"/>
                </a:solidFill>
                <a:latin typeface="Arial Narrow" charset="0"/>
              </a:rPr>
              <a:t>Atomic Physics</a:t>
            </a:r>
            <a:r>
              <a:rPr lang="en-US" sz="1800" dirty="0">
                <a:latin typeface="Arial Narrow" charset="0"/>
              </a:rPr>
              <a:t>):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>
                <a:latin typeface="Arial Narrow" charset="0"/>
              </a:rPr>
              <a:t>ordinary hydrogen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 err="1">
                <a:latin typeface="Arial Narrow" charset="0"/>
              </a:rPr>
              <a:t>muonic</a:t>
            </a:r>
            <a:r>
              <a:rPr lang="en-US" sz="1500" dirty="0">
                <a:latin typeface="Arial Narrow" charset="0"/>
              </a:rPr>
              <a:t> hydrogen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6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800" dirty="0">
                <a:latin typeface="Arial Narrow" charset="0"/>
                <a:sym typeface="Symbol" charset="0"/>
              </a:rPr>
              <a:t>Lepton-proton elastic scattering (</a:t>
            </a:r>
            <a:r>
              <a:rPr lang="en-US" sz="18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Nuclear Physics</a:t>
            </a:r>
            <a:r>
              <a:rPr lang="en-US" sz="1800" dirty="0">
                <a:latin typeface="Arial Narrow" charset="0"/>
                <a:sym typeface="Symbol" charset="0"/>
              </a:rPr>
              <a:t>):</a:t>
            </a:r>
          </a:p>
          <a:p>
            <a:pPr marL="68580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>
                <a:latin typeface="Arial Narrow" charset="0"/>
              </a:rPr>
              <a:t>ep- scattering (like  MAMI, </a:t>
            </a:r>
            <a:r>
              <a:rPr lang="en-US" sz="1500" dirty="0" err="1">
                <a:latin typeface="Arial Narrow" charset="0"/>
              </a:rPr>
              <a:t>PRad</a:t>
            </a:r>
            <a:r>
              <a:rPr lang="en-US" sz="1500" dirty="0">
                <a:latin typeface="Arial Narrow" charset="0"/>
              </a:rPr>
              <a:t>, ULQ2, …)</a:t>
            </a:r>
          </a:p>
          <a:p>
            <a:pPr marL="68580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 err="1">
                <a:latin typeface="Times New Roman"/>
                <a:cs typeface="Times New Roman"/>
              </a:rPr>
              <a:t>μ</a:t>
            </a:r>
            <a:r>
              <a:rPr lang="en-US" sz="1500" dirty="0" err="1">
                <a:latin typeface="Arial Narrow" charset="0"/>
                <a:cs typeface="Arial Narrow" charset="0"/>
              </a:rPr>
              <a:t>p</a:t>
            </a:r>
            <a:r>
              <a:rPr lang="en-US" sz="1500" dirty="0">
                <a:latin typeface="Arial Narrow" charset="0"/>
                <a:cs typeface="Arial Narrow" charset="0"/>
              </a:rPr>
              <a:t>- scattering (like  MUSE, AMBER, …)</a:t>
            </a:r>
            <a:endParaRPr lang="en-US" sz="1500" dirty="0">
              <a:latin typeface="Arial Narrow" charset="0"/>
              <a:sym typeface="Symbo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8BA5AF1-987A-5E46-8095-59B39DE1C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20" y="1295400"/>
            <a:ext cx="2421580" cy="2313266"/>
          </a:xfrm>
          <a:prstGeom prst="rect">
            <a:avLst/>
          </a:prstGeom>
        </p:spPr>
      </p:pic>
      <p:pic>
        <p:nvPicPr>
          <p:cNvPr id="30" name="Picture 14" descr="One-photon exchange.jpg">
            <a:extLst>
              <a:ext uri="{FF2B5EF4-FFF2-40B4-BE49-F238E27FC236}">
                <a16:creationId xmlns:a16="http://schemas.microsoft.com/office/drawing/2014/main" id="{EE8484A5-00FB-864D-87B7-CBD58EEA3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1828800" cy="183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A8ED48B2-367A-AA4B-8119-E2F4A6ABC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486400"/>
            <a:ext cx="692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G</a:t>
            </a:r>
            <a:r>
              <a:rPr lang="en-US" sz="1600" baseline="-25000" dirty="0">
                <a:solidFill>
                  <a:srgbClr val="C00000"/>
                </a:solidFill>
                <a:latin typeface="Arial Narrow" charset="0"/>
              </a:rPr>
              <a:t>E 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,G</a:t>
            </a:r>
            <a:r>
              <a:rPr lang="en-US" sz="1600" baseline="-25000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E0F8A6A3-D991-AE45-968C-CE1A4BD2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6388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 dirty="0">
                <a:latin typeface="Arial Narrow" charset="0"/>
              </a:rPr>
              <a:t>p 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E852B7D1-78AD-9841-8BB4-138C6D04F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087" y="56388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 dirty="0">
                <a:latin typeface="Arial Narrow" charset="0"/>
              </a:rPr>
              <a:t>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616C0E89-DB9A-C846-A03E-57DF8BF35E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9057" y="4038600"/>
                <a:ext cx="652743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charset="0"/>
                  <a:buNone/>
                </a:pPr>
                <a:r>
                  <a:rPr lang="en-US" sz="1800" dirty="0">
                    <a:latin typeface="Arial Narrow" charset="0"/>
                  </a:rPr>
                  <a:t>e</a:t>
                </a:r>
                <a:r>
                  <a:rPr lang="en-US" sz="1800" baseline="30000" dirty="0">
                    <a:latin typeface="Arial Narrow" charset="0"/>
                  </a:rPr>
                  <a:t>-</a:t>
                </a:r>
                <a:r>
                  <a:rPr lang="en-US" sz="2200" baseline="30000" dirty="0">
                    <a:latin typeface="Arial Narrow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200" dirty="0">
                    <a:latin typeface="Arial Narrow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616C0E89-DB9A-C846-A03E-57DF8BF3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9057" y="4038600"/>
                <a:ext cx="652743" cy="430887"/>
              </a:xfrm>
              <a:prstGeom prst="rect">
                <a:avLst/>
              </a:prstGeom>
              <a:blipFill>
                <a:blip r:embed="rId5"/>
                <a:stretch>
                  <a:fillRect l="-7547" b="-1764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394738AC-E0E8-B843-8E61-DA1CD32FCA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57857" y="4038600"/>
                <a:ext cx="652743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charset="0"/>
                  <a:buNone/>
                </a:pPr>
                <a:r>
                  <a:rPr lang="en-US" sz="1800" dirty="0">
                    <a:latin typeface="Arial Narrow" charset="0"/>
                  </a:rPr>
                  <a:t>e</a:t>
                </a:r>
                <a:r>
                  <a:rPr lang="en-US" sz="1800" baseline="30000" dirty="0">
                    <a:latin typeface="Arial Narrow" charset="0"/>
                  </a:rPr>
                  <a:t>-</a:t>
                </a:r>
                <a:r>
                  <a:rPr lang="en-US" sz="2200" baseline="30000" dirty="0">
                    <a:latin typeface="Arial Narrow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200" dirty="0">
                    <a:latin typeface="Arial Narrow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394738AC-E0E8-B843-8E61-DA1CD32FC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7857" y="4038600"/>
                <a:ext cx="652743" cy="430887"/>
              </a:xfrm>
              <a:prstGeom prst="rect">
                <a:avLst/>
              </a:prstGeom>
              <a:blipFill>
                <a:blip r:embed="rId5"/>
                <a:stretch>
                  <a:fillRect l="-7547" b="-1764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60277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What is Next? Or 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the Current Open Questions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20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863DD-8A68-CD4B-B37F-F7F8982D4C7A}"/>
              </a:ext>
            </a:extLst>
          </p:cNvPr>
          <p:cNvSpPr txBox="1"/>
          <p:nvPr/>
        </p:nvSpPr>
        <p:spPr>
          <a:xfrm>
            <a:off x="92767" y="1030069"/>
            <a:ext cx="69176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“Puzzle” is still not fully resolved!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There is certain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discrepancy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between the very recent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FF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measurements.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A0DD26-02D1-11AC-74DE-21CC7953C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59542"/>
            <a:ext cx="6858000" cy="383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134305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8ACB5D-CE32-3447-A751-4A2209E1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6615" y="1542415"/>
            <a:ext cx="3359785" cy="46805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21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</a:t>
            </a:r>
            <a:r>
              <a:rPr lang="en-US" sz="2400" i="1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ep-inelastic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Contribution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93003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Using Christy 2018 empirical fit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*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to study inelastic ep contribution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Good agreement between data and simulation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Negligible for the PbWO</a:t>
            </a:r>
            <a:r>
              <a:rPr lang="en-US" sz="1600" baseline="-250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4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region (&lt;3.5</a:t>
            </a:r>
            <a:r>
              <a:rPr lang="en-US" sz="1600" baseline="300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o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) 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Less than 0.2%(2.0%) for 1.1GeV(2.2GeV) in the Lead glass region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ABB1F6-5884-5E4F-B4DD-567FAD0E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0000" y="1549400"/>
            <a:ext cx="3359785" cy="4680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E2446-26B7-D545-B38D-6CF5AD5B670D}"/>
              </a:ext>
            </a:extLst>
          </p:cNvPr>
          <p:cNvSpPr txBox="1"/>
          <p:nvPr/>
        </p:nvSpPr>
        <p:spPr>
          <a:xfrm>
            <a:off x="228601" y="5715001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Arial Narrow"/>
                <a:cs typeface="Arial Narrow"/>
              </a:rPr>
              <a:t>* </a:t>
            </a:r>
            <a:r>
              <a:rPr lang="en-US" sz="1000" dirty="0">
                <a:latin typeface="Arial Narrow"/>
                <a:cs typeface="Arial Narrow"/>
              </a:rPr>
              <a:t> M. E. Christy and P. E. </a:t>
            </a:r>
            <a:r>
              <a:rPr lang="en-US" sz="1000" dirty="0" err="1">
                <a:latin typeface="Arial Narrow"/>
                <a:cs typeface="Arial Narrow"/>
              </a:rPr>
              <a:t>Bosted</a:t>
            </a:r>
            <a:r>
              <a:rPr lang="en-US" sz="1000" dirty="0">
                <a:latin typeface="Arial Narrow"/>
                <a:cs typeface="Arial Narrow"/>
              </a:rPr>
              <a:t>, PRC 81, 055213 (2010)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E1153-ACEF-CC4E-8BF0-D4BA29C79AA4}"/>
              </a:ext>
            </a:extLst>
          </p:cNvPr>
          <p:cNvSpPr txBox="1"/>
          <p:nvPr/>
        </p:nvSpPr>
        <p:spPr>
          <a:xfrm>
            <a:off x="918942" y="3302901"/>
            <a:ext cx="253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PbWO</a:t>
            </a:r>
            <a:r>
              <a:rPr lang="en-US" sz="1400" baseline="-25000" dirty="0">
                <a:latin typeface="Arial Narrow"/>
                <a:cs typeface="Arial Narrow"/>
              </a:rPr>
              <a:t>4</a:t>
            </a:r>
            <a:r>
              <a:rPr lang="en-US" sz="1400" dirty="0">
                <a:latin typeface="Arial Narrow"/>
                <a:cs typeface="Arial Narrow"/>
              </a:rPr>
              <a:t> region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883FE-D568-B446-8972-9EDD02E877A0}"/>
              </a:ext>
            </a:extLst>
          </p:cNvPr>
          <p:cNvSpPr txBox="1"/>
          <p:nvPr/>
        </p:nvSpPr>
        <p:spPr>
          <a:xfrm>
            <a:off x="5082363" y="3273623"/>
            <a:ext cx="1394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Lead glass region</a:t>
            </a:r>
          </a:p>
        </p:txBody>
      </p:sp>
    </p:spTree>
    <p:extLst>
      <p:ext uri="{BB962C8B-B14F-4D97-AF65-F5344CB8AC3E}">
        <p14:creationId xmlns:p14="http://schemas.microsoft.com/office/powerpoint/2010/main" val="470680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Planed New Experiment: </a:t>
            </a:r>
            <a:r>
              <a:rPr lang="en-US" sz="24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-II at </a:t>
            </a:r>
            <a:r>
              <a:rPr lang="en-US" sz="24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JLab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 (E12-20-004) 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685800"/>
                <a:ext cx="8534400" cy="2523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8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PRad-II </a:t>
                </a:r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is planning to improve the </a:t>
                </a: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PRad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accuracy by a factor of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3.8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to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±0.43%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on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rp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by:</a:t>
                </a:r>
              </a:p>
              <a:p>
                <a:pPr marL="571500" indent="-285750" eaLnBrk="1" hangingPunct="1">
                  <a:buClr>
                    <a:srgbClr val="0000FF"/>
                  </a:buClr>
                  <a:buSzPct val="50000"/>
                  <a:buFont typeface="Wingdings" pitchFamily="2" charset="2"/>
                  <a:buChar char="q"/>
                  <a:defRPr/>
                </a:pP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Significantly improved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statistics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(4 times less uncertainties);</a:t>
                </a:r>
              </a:p>
              <a:p>
                <a:pPr marL="571500" indent="-285750" eaLnBrk="1" hangingPunct="1">
                  <a:buClr>
                    <a:srgbClr val="0000FF"/>
                  </a:buClr>
                  <a:buSzPct val="50000"/>
                  <a:buFont typeface="Wingdings" pitchFamily="2" charset="2"/>
                  <a:buChar char="q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Hardware upgrades (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systematics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):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adding full tracking capability (second plane of GEM/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μ</m:t>
                    </m:r>
                  </m:oMath>
                </a14:m>
                <a:r>
                  <a:rPr lang="en-US" sz="1500" dirty="0" err="1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Rwell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detectors).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small-size scintillator detectors just downstream the target to veto Moller electrons to 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reach the </a:t>
                </a:r>
              </a:p>
              <a:p>
                <a:pPr lvl="1" indent="0" eaLnBrk="1" hangingPunct="1">
                  <a:buClr>
                    <a:srgbClr val="D60093"/>
                  </a:buClr>
                  <a:buSzPct val="60000"/>
                  <a:defRPr/>
                </a:pP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 </a:t>
                </a:r>
                <a:r>
                  <a:rPr lang="en-US" sz="18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10</a:t>
                </a:r>
                <a:r>
                  <a:rPr lang="en-US" sz="18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-5</a:t>
                </a:r>
                <a:r>
                  <a:rPr lang="en-US" sz="18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GeV</a:t>
                </a:r>
                <a:r>
                  <a:rPr lang="en-US" sz="18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8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Q</a:t>
                </a:r>
                <a:r>
                  <a:rPr lang="en-US" sz="18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8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range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.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adding new “beam halo blacker” just before the Tagger.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upgrade DAQ/electronics to </a:t>
                </a:r>
                <a:r>
                  <a:rPr lang="en-US" sz="1500" dirty="0" err="1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fADC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based electronics: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ossible </a:t>
                </a:r>
                <a:r>
                  <a:rPr lang="en-US" sz="1500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HyCal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upgrade to all PbWO</a:t>
                </a:r>
                <a:r>
                  <a:rPr lang="en-US" sz="15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 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crystals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, essential for the </a:t>
                </a:r>
                <a:r>
                  <a:rPr lang="en-US" sz="15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ep-inelastic background 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suppression at relatively higher Q</a:t>
                </a:r>
                <a:r>
                  <a:rPr lang="en-US" sz="1500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range (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10</a:t>
                </a:r>
                <a:r>
                  <a:rPr lang="en-US" sz="1500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-2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GeV</a:t>
                </a:r>
                <a:r>
                  <a:rPr lang="en-US" sz="1500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 and uniformity over full acceptance.</a:t>
                </a:r>
              </a:p>
            </p:txBody>
          </p:sp>
        </mc:Choice>
        <mc:Fallback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685800"/>
                <a:ext cx="8534400" cy="2523768"/>
              </a:xfrm>
              <a:prstGeom prst="rect">
                <a:avLst/>
              </a:prstGeom>
              <a:blipFill>
                <a:blip r:embed="rId3"/>
                <a:stretch>
                  <a:fillRect l="-446" t="-1508" b="-1508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4A18475-96D8-CC4E-BC62-E7EAE5299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276600"/>
            <a:ext cx="6463315" cy="28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695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5878E2-4907-7A46-9407-99E1B1E3A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9770" y="-879230"/>
            <a:ext cx="4038599" cy="8387860"/>
          </a:xfrm>
          <a:prstGeom prst="rect">
            <a:avLst/>
          </a:prstGeom>
        </p:spPr>
      </p:pic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-II: Projected Result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23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CE77E57-1C27-8B4A-85A5-CA4166F0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518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Approved by </a:t>
            </a:r>
            <a:r>
              <a:rPr lang="en-US" sz="16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JLab’s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PAC-48 in August, 2020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Projected total uncertainty on radius: </a:t>
            </a:r>
            <a:r>
              <a:rPr lang="en-US" sz="1600" dirty="0">
                <a:solidFill>
                  <a:srgbClr val="D60093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0.43%</a:t>
            </a:r>
            <a:endParaRPr lang="en-US" sz="1600" dirty="0">
              <a:solidFill>
                <a:srgbClr val="D60093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40876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-II: Current Status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24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897791"/>
                <a:ext cx="8229600" cy="4801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8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Approved </a:t>
                </a:r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by </a:t>
                </a:r>
                <a:r>
                  <a:rPr lang="en-US" sz="18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JLab’s</a:t>
                </a:r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PAC48 in August, 2020, (E12-20-004)</a:t>
                </a: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Order for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new electronics and DAQ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(</a:t>
                </a: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fADC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based) is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in progress at </a:t>
                </a:r>
                <a:r>
                  <a:rPr lang="en-US" sz="1600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JLab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.</a:t>
                </a: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Funding for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new GEMs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(second plane) is released by </a:t>
                </a: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JLab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, parts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ordering is in progress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.</a:t>
                </a: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NSF funding proposal is submitted in February 2023 for </a:t>
                </a:r>
                <a:r>
                  <a:rPr lang="en-US" sz="18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HyCal</a:t>
                </a:r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upgrade:</a:t>
                </a: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8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1028700" lvl="1" eaLnBrk="1" hangingPunct="1">
                  <a:buClr>
                    <a:srgbClr val="D60093"/>
                  </a:buClr>
                  <a:buSzPct val="75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Major Research Instrumentation (MRI) Track-2 development type proposal,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~$4M total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for: </a:t>
                </a:r>
              </a:p>
              <a:p>
                <a:pPr marL="1428750" lvl="2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sz="14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HyCal</a:t>
                </a:r>
                <a:r>
                  <a:rPr lang="en-US" sz="14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partial upgrade to PbWO</a:t>
                </a:r>
                <a:r>
                  <a:rPr lang="en-US" sz="14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4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crystals</a:t>
                </a:r>
              </a:p>
              <a:p>
                <a:pPr marL="1428750" lvl="2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4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second plane of GEM detectors </a:t>
                </a:r>
              </a:p>
              <a:p>
                <a:pPr marL="1428750" lvl="2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4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scintillator detectors to veto the Moller electrons at very small Q</a:t>
                </a:r>
                <a:r>
                  <a:rPr lang="en-US" sz="14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 </a:t>
                </a:r>
                <a:r>
                  <a:rPr lang="en-US" sz="14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range (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sz="14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10</a:t>
                </a:r>
                <a:r>
                  <a:rPr lang="en-US" sz="14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-5</a:t>
                </a:r>
                <a:r>
                  <a:rPr lang="en-US" sz="14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GeV</a:t>
                </a:r>
                <a:r>
                  <a:rPr lang="en-US" sz="14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4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75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NSF decision is expecting in July 2023</a:t>
                </a:r>
              </a:p>
              <a:p>
                <a:pPr lvl="1" indent="0"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lvl="1" indent="0"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For the calorimeter upgrade, we are also looking for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possible collaborations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with experimental groups </a:t>
                </a:r>
              </a:p>
              <a:p>
                <a:pPr eaLnBrk="1" hangingPunct="1">
                  <a:buClr>
                    <a:srgbClr val="D60093"/>
                  </a:buClr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 and institutions willing to provide PbWO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part of the </a:t>
                </a: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HyCal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calorimeter.</a:t>
                </a: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eaLnBrk="1" hangingPunct="1">
                  <a:buClr>
                    <a:srgbClr val="D60093"/>
                  </a:buClr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Current optimistic prediction for the run is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Summer of 2025</a:t>
                </a:r>
              </a:p>
            </p:txBody>
          </p:sp>
        </mc:Choice>
        <mc:Fallback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897791"/>
                <a:ext cx="8229600" cy="4801314"/>
              </a:xfrm>
              <a:prstGeom prst="rect">
                <a:avLst/>
              </a:prstGeom>
              <a:blipFill>
                <a:blip r:embed="rId3"/>
                <a:stretch>
                  <a:fillRect l="-616" t="-528" b="-105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29146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DRad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: New Proposal for Deuteron Charge Radius (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PR12-23-011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)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25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3" name="complete_system_prad_II.png" descr="complete_system_prad_II.png">
            <a:extLst>
              <a:ext uri="{FF2B5EF4-FFF2-40B4-BE49-F238E27FC236}">
                <a16:creationId xmlns:a16="http://schemas.microsoft.com/office/drawing/2014/main" id="{171FA1BF-F81A-4041-A183-0CCE53CD4F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303"/>
          <a:stretch>
            <a:fillRect/>
          </a:stretch>
        </p:blipFill>
        <p:spPr>
          <a:xfrm>
            <a:off x="563293" y="3048000"/>
            <a:ext cx="7679795" cy="2933763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D43F56D-6976-DB69-A843-636655843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37272"/>
            <a:ext cx="8534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Use (</a:t>
            </a:r>
            <a:r>
              <a:rPr lang="en-US" sz="1800" dirty="0" err="1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PRad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-II setup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)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+ 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(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cylindrical recoil detector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)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for the control of reaction elasticity 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Electron beam energy: 1.1 GeV and 2.2 GeV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Q</a:t>
            </a:r>
            <a:r>
              <a:rPr lang="en-US" sz="1800" baseline="300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2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range: 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2x10</a:t>
            </a:r>
            <a:r>
              <a:rPr lang="en-US" sz="1800" baseline="300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-4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– 5x10</a:t>
            </a:r>
            <a:r>
              <a:rPr lang="en-US" sz="1800" baseline="300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-2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GeV</a:t>
            </a:r>
            <a:r>
              <a:rPr lang="en-US" sz="1800" baseline="300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2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Simultaneous detection of scattered elastic and Moller electrons (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control of systematics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)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1428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The Deuteron Radius Puzzle (spectroscopy results)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26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1">
                <a:extLst>
                  <a:ext uri="{FF2B5EF4-FFF2-40B4-BE49-F238E27FC236}">
                    <a16:creationId xmlns:a16="http://schemas.microsoft.com/office/drawing/2014/main" id="{0D43F56D-6976-DB69-A843-636655843F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078468"/>
                <a:ext cx="8534400" cy="3929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~</m:t>
                    </m:r>
                  </m:oMath>
                </a14:m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6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𝜎</m:t>
                    </m:r>
                  </m:oMath>
                </a14:m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discrepancy between R</a:t>
                </a:r>
                <a:r>
                  <a:rPr lang="en-US" sz="18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d</a:t>
                </a:r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from ordinary and muonic spectroscopy results. </a:t>
                </a:r>
              </a:p>
            </p:txBody>
          </p:sp>
        </mc:Choice>
        <mc:Fallback>
          <p:sp>
            <p:nvSpPr>
              <p:cNvPr id="4" name="TextBox 1">
                <a:extLst>
                  <a:ext uri="{FF2B5EF4-FFF2-40B4-BE49-F238E27FC236}">
                    <a16:creationId xmlns:a16="http://schemas.microsoft.com/office/drawing/2014/main" id="{0D43F56D-6976-DB69-A843-636655843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078468"/>
                <a:ext cx="8534400" cy="392993"/>
              </a:xfrm>
              <a:prstGeom prst="rect">
                <a:avLst/>
              </a:prstGeom>
              <a:blipFill>
                <a:blip r:embed="rId3"/>
                <a:stretch>
                  <a:fillRect l="-594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Rd_atomic.png" descr="Rd_atomic.png">
            <a:extLst>
              <a:ext uri="{FF2B5EF4-FFF2-40B4-BE49-F238E27FC236}">
                <a16:creationId xmlns:a16="http://schemas.microsoft.com/office/drawing/2014/main" id="{124B7A8A-AD81-65CE-3C3F-E5117F123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85" y="1981200"/>
            <a:ext cx="8790430" cy="4062804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6570623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C_vs_Q2_DRad_data (1).png" descr="GC_vs_Q2_DRad_data (1).png">
            <a:extLst>
              <a:ext uri="{FF2B5EF4-FFF2-40B4-BE49-F238E27FC236}">
                <a16:creationId xmlns:a16="http://schemas.microsoft.com/office/drawing/2014/main" id="{2A66BF2C-489D-D147-994A-9AB1B20679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626" y="2133600"/>
            <a:ext cx="4037174" cy="2854932"/>
          </a:xfrm>
          <a:prstGeom prst="rect">
            <a:avLst/>
          </a:prstGeom>
          <a:ln w="12700">
            <a:miter lim="400000"/>
          </a:ln>
        </p:spPr>
      </p:pic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Expected Results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27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D43F56D-6976-DB69-A843-636655843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5257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Submitted to </a:t>
            </a: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JLab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PAC51 for July 2023 meeting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Expected total 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uncertainty on Rd: 0.21%</a:t>
            </a:r>
          </a:p>
        </p:txBody>
      </p:sp>
      <p:pic>
        <p:nvPicPr>
          <p:cNvPr id="7" name="DRad_proj_ed_exp.png" descr="DRad_proj_ed_exp.png">
            <a:extLst>
              <a:ext uri="{FF2B5EF4-FFF2-40B4-BE49-F238E27FC236}">
                <a16:creationId xmlns:a16="http://schemas.microsoft.com/office/drawing/2014/main" id="{E7C405E8-4116-475B-66F8-9EE9A51C54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78" t="4041" r="2578" b="753"/>
          <a:stretch>
            <a:fillRect/>
          </a:stretch>
        </p:blipFill>
        <p:spPr>
          <a:xfrm>
            <a:off x="4082973" y="2683994"/>
            <a:ext cx="5061027" cy="23452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5994849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</a:rPr>
              <a:t>Search for Hidden Sector New Particles in the 3 - 60 MeV Mass Range </a:t>
            </a:r>
            <a:br>
              <a:rPr lang="en-US" sz="2400" dirty="0">
                <a:solidFill>
                  <a:srgbClr val="0000FF"/>
                </a:solidFill>
                <a:latin typeface="Arial Narrow" charset="0"/>
              </a:rPr>
            </a:br>
            <a:r>
              <a:rPr lang="en-US" sz="2400" dirty="0">
                <a:latin typeface="Arial Narrow" charset="0"/>
              </a:rPr>
              <a:t>(</a:t>
            </a:r>
            <a:r>
              <a:rPr lang="en-US" sz="2400" dirty="0" err="1">
                <a:latin typeface="Arial Narrow" charset="0"/>
              </a:rPr>
              <a:t>JLab</a:t>
            </a:r>
            <a:r>
              <a:rPr lang="en-US" sz="2400" dirty="0">
                <a:latin typeface="Arial Narrow" charset="0"/>
              </a:rPr>
              <a:t> Experiment E12-21-003)</a:t>
            </a:r>
            <a:endParaRPr lang="en-US" sz="2400" dirty="0">
              <a:solidFill>
                <a:srgbClr val="0000FF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28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9D1A98-CC13-9F3E-33DE-805A62F38609}"/>
                  </a:ext>
                </a:extLst>
              </p:cNvPr>
              <p:cNvSpPr txBox="1"/>
              <p:nvPr/>
            </p:nvSpPr>
            <p:spPr>
              <a:xfrm>
                <a:off x="152400" y="990600"/>
                <a:ext cx="8229600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The experiment has two experimental objectives:</a:t>
                </a: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00000"/>
                  </a:buClr>
                  <a:buSzPct val="75000"/>
                  <a:buFont typeface="+mj-lt"/>
                  <a:buAutoNum type="arabicParenR"/>
                  <a:defRPr/>
                </a:pP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Validate existence or </a:t>
                </a:r>
                <a:r>
                  <a:rPr lang="en-US" sz="1600" kern="0" dirty="0">
                    <a:latin typeface="Arial Narrow" panose="020B0604020202020204" pitchFamily="34" charset="0"/>
                    <a:ea typeface="Cambria Math" panose="02040503050406030204" pitchFamily="18" charset="0"/>
                    <a:cs typeface="Times New Roman" pitchFamily="18" charset="0"/>
                    <a:sym typeface="Symbol" pitchFamily="18" charset="2"/>
                  </a:rPr>
                  <a:t>e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stablish an experimental upper limit on the  electroproduction of the hypothetical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X17 particle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claimed in two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ATOMKI low-energy proton-nucleus experiments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.</a:t>
                </a:r>
              </a:p>
              <a:p>
                <a:pPr marL="800100" lvl="1" indent="-342900">
                  <a:buClr>
                    <a:srgbClr val="C00000"/>
                  </a:buClr>
                  <a:buSzPct val="75000"/>
                  <a:buFont typeface="+mj-lt"/>
                  <a:buAutoNum type="arabicParenR" startAt="2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Search for “hidden sector” intermediate particles (or fields) in [3 </a:t>
                </a:r>
                <a14:m>
                  <m:oMath xmlns:m="http://schemas.openxmlformats.org/officeDocument/2006/math">
                    <m:r>
                      <a:rPr lang="en-US" sz="1600" b="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−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60] MeV mass range produced in electron-nucleus collisions and detected in </a:t>
                </a: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sz="1600" baseline="300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+</a:t>
                </a: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sz="1600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(or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γγ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 channels. </a:t>
                </a:r>
              </a:p>
              <a:p>
                <a:pPr lvl="1">
                  <a:buClr>
                    <a:srgbClr val="C00000"/>
                  </a:buClr>
                  <a:buSzPct val="75000"/>
                  <a:defRPr/>
                </a:pPr>
                <a:endParaRPr lang="en-US" sz="16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9D1A98-CC13-9F3E-33DE-805A62F38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90600"/>
                <a:ext cx="8229600" cy="1600438"/>
              </a:xfrm>
              <a:prstGeom prst="rect">
                <a:avLst/>
              </a:prstGeom>
              <a:blipFill>
                <a:blip r:embed="rId3"/>
                <a:stretch>
                  <a:fillRect l="-154" t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A9E5823E-A32F-3B95-E497-BE8EA627B6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2362200"/>
                <a:ext cx="8001000" cy="8639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>
                <a:lvl1pPr marL="285750" indent="-285750">
                  <a:lnSpc>
                    <a:spcPct val="93000"/>
                  </a:lnSpc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32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1pPr>
                <a:lvl2pPr marL="742950" indent="-285750">
                  <a:lnSpc>
                    <a:spcPct val="93000"/>
                  </a:lnSpc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8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2pPr>
                <a:lvl3pPr marL="1143000" indent="-228600">
                  <a:lnSpc>
                    <a:spcPct val="93000"/>
                  </a:lnSpc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4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3pPr>
                <a:lvl4pPr marL="16002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–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4pPr>
                <a:lvl5pPr marL="2057400" indent="-228600">
                  <a:lnSpc>
                    <a:spcPct val="93000"/>
                  </a:lnSpc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5pPr>
                <a:lvl6pPr marL="2514600" indent="-228600" defTabSz="457200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6pPr>
                <a:lvl7pPr marL="2971800" indent="-228600" defTabSz="457200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7pPr>
                <a:lvl8pPr marL="3429000" indent="-228600" defTabSz="457200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8pPr>
                <a:lvl9pPr marL="3886200" indent="-228600" defTabSz="457200" eaLnBrk="0" fontAlgn="base" hangingPunct="0">
                  <a:lnSpc>
                    <a:spcPct val="93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»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  <a:defRPr sz="2000">
                    <a:solidFill>
                      <a:srgbClr val="000000"/>
                    </a:solidFill>
                    <a:latin typeface="Arial" panose="020B0604020202020204" pitchFamily="34" charset="0"/>
                    <a:ea typeface="DejaVu LGC Sans" charset="0"/>
                    <a:cs typeface="DejaVu LGC Sans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GB" altLang="en-US" sz="1800" dirty="0">
                    <a:latin typeface="Arial Narrow" panose="020B0604020202020204" pitchFamily="34" charset="0"/>
                  </a:rPr>
                  <a:t>The method: </a:t>
                </a: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GB" alt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</a:rPr>
                  <a:t>“bump hunting” </a:t>
                </a:r>
                <a:r>
                  <a:rPr lang="en-GB" alt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</a:rPr>
                  <a:t>in the invariant mass spectrum over the beam background.</a:t>
                </a:r>
              </a:p>
              <a:p>
                <a:pPr lvl="1" eaLnBrk="1" hangingPunct="1">
                  <a:lnSpc>
                    <a:spcPct val="100000"/>
                  </a:lnSpc>
                  <a:spcBef>
                    <a:spcPct val="0"/>
                  </a:spcBef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GB" alt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direct detection of all final state particles (e’, </a:t>
                </a:r>
                <a:r>
                  <a:rPr lang="en-GB" altLang="en-US" sz="1600" dirty="0" err="1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e</a:t>
                </a:r>
                <a:r>
                  <a:rPr lang="en-GB" altLang="en-US" sz="1600" baseline="30000" dirty="0" err="1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+</a:t>
                </a:r>
                <a:r>
                  <a:rPr lang="en-GB" altLang="en-US" sz="1600" dirty="0" err="1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e</a:t>
                </a:r>
                <a:r>
                  <a:rPr lang="en-GB" alt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-  </a:t>
                </a:r>
                <a:r>
                  <a:rPr lang="en-GB" alt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and/or  </a:t>
                </a:r>
                <a14:m>
                  <m:oMath xmlns:m="http://schemas.openxmlformats.org/officeDocument/2006/math">
                    <m:r>
                      <a:rPr lang="en-GB" altLang="en-US" sz="16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GB" alt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GB" alt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</a:rPr>
                  <a:t> full control of kinematics</a:t>
                </a:r>
                <a:endParaRPr lang="en-GB" altLang="en-US" sz="1600" baseline="30000" dirty="0">
                  <a:solidFill>
                    <a:srgbClr val="C00000"/>
                  </a:solidFill>
                  <a:latin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 Box 4">
                <a:extLst>
                  <a:ext uri="{FF2B5EF4-FFF2-40B4-BE49-F238E27FC236}">
                    <a16:creationId xmlns:a16="http://schemas.microsoft.com/office/drawing/2014/main" id="{A9E5823E-A32F-3B95-E497-BE8EA627B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2362200"/>
                <a:ext cx="8001000" cy="863955"/>
              </a:xfrm>
              <a:prstGeom prst="rect">
                <a:avLst/>
              </a:prstGeom>
              <a:blipFill>
                <a:blip r:embed="rId4"/>
                <a:stretch>
                  <a:fillRect l="-159" t="-4412" b="-882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FEC057-3B0D-F62A-72E8-B86BC2F6E61D}"/>
                  </a:ext>
                </a:extLst>
              </p:cNvPr>
              <p:cNvSpPr txBox="1"/>
              <p:nvPr/>
            </p:nvSpPr>
            <p:spPr>
              <a:xfrm>
                <a:off x="228600" y="3352800"/>
                <a:ext cx="78486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Electroproduction on heavy nucleus in forward directions:</a:t>
                </a: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 e</a:t>
                </a:r>
                <a:r>
                  <a:rPr lang="en-US" baseline="30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+ Ta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e’ +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* + Ta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e’ + X + Ta,   with     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baseline="30000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+</a:t>
                </a:r>
                <a:r>
                  <a:rPr lang="en-US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</a:t>
                </a:r>
                <a:r>
                  <a:rPr lang="en-US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(</a:t>
                </a:r>
                <a:r>
                  <a:rPr lang="en-US" sz="14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with tracking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     </a:t>
                </a: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                                                               and     </a:t>
                </a: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(</a:t>
                </a:r>
                <a:r>
                  <a:rPr lang="en-US" sz="14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without tracking</a:t>
                </a: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</a:t>
                </a:r>
              </a:p>
              <a:p>
                <a:pPr>
                  <a:buClr>
                    <a:srgbClr val="C00000"/>
                  </a:buClr>
                  <a:buSzPct val="75000"/>
                  <a:defRPr/>
                </a:pPr>
                <a:r>
                  <a:rPr lang="en-US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   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in mass range of:  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[3 - 60] MeV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,      target: 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Tantalum, (</a:t>
                </a:r>
                <a:r>
                  <a:rPr lang="en-US" sz="1600" baseline="-25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73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Ta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181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), 1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𝜇</m:t>
                    </m:r>
                  </m:oMath>
                </a14:m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m (2.4x10</a:t>
                </a:r>
                <a:r>
                  <a:rPr lang="en-US" sz="1600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r.l</a:t>
                </a:r>
                <a:r>
                  <a:rPr lang="en-US" sz="16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.) thick foil.</a:t>
                </a:r>
                <a:endParaRPr lang="en-US" sz="1600" baseline="30000" dirty="0">
                  <a:latin typeface="Arial Narrow" panose="020B0604020202020204" pitchFamily="34" charset="0"/>
                  <a:ea typeface="Cambria Math" panose="02040503050406030204" pitchFamily="18" charset="0"/>
                  <a:cs typeface="Arial Narrow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FEC057-3B0D-F62A-72E8-B86BC2F6E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352800"/>
                <a:ext cx="7848600" cy="1200329"/>
              </a:xfrm>
              <a:prstGeom prst="rect">
                <a:avLst/>
              </a:prstGeom>
              <a:blipFill>
                <a:blip r:embed="rId5"/>
                <a:stretch>
                  <a:fillRect l="-162" t="-2105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B4E0C5-250E-AD43-91EE-A96A85184E63}"/>
                  </a:ext>
                </a:extLst>
              </p:cNvPr>
              <p:cNvSpPr txBox="1"/>
              <p:nvPr/>
            </p:nvSpPr>
            <p:spPr>
              <a:xfrm>
                <a:off x="372208" y="4665583"/>
                <a:ext cx="6409592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  <a:defRPr/>
                </a:pPr>
                <a:r>
                  <a:rPr lang="en-US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All 3 final state particles will be detected in this experiment: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scattered electrons, e’ , with 2 GEMs and PbWO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calorimeter;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decay e+ and e- particles, with 2 GEMs and PbWO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calorimeter;</a:t>
                </a:r>
              </a:p>
              <a:p>
                <a:pPr marL="742950" lvl="1" indent="-285750">
                  <a:buClr>
                    <a:srgbClr val="C00000"/>
                  </a:buClr>
                  <a:buSzPct val="60000"/>
                  <a:buFont typeface="Wingdings" pitchFamily="2" charset="2"/>
                  <a:buChar char="ü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or decay 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𝛾𝛾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pairs, with PbWO</a:t>
                </a:r>
                <a:r>
                  <a:rPr lang="en-US" sz="1600" baseline="-250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calorimeter (and GEMs for veto).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B4E0C5-250E-AD43-91EE-A96A85184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8" y="4665583"/>
                <a:ext cx="6409592" cy="1107996"/>
              </a:xfrm>
              <a:prstGeom prst="rect">
                <a:avLst/>
              </a:prstGeom>
              <a:blipFill>
                <a:blip r:embed="rId6"/>
                <a:stretch>
                  <a:fillRect l="-198" t="-2273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4">
            <a:extLst>
              <a:ext uri="{FF2B5EF4-FFF2-40B4-BE49-F238E27FC236}">
                <a16:creationId xmlns:a16="http://schemas.microsoft.com/office/drawing/2014/main" id="{43B24E61-9C27-57C4-3DC4-C77282DBB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41645"/>
            <a:ext cx="640080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85750" indent="-28575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1pPr>
            <a:lvl2pPr marL="742950" indent="-28575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2pPr>
            <a:lvl3pPr marL="1143000" indent="-22860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3pPr>
            <a:lvl4pPr marL="16002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4pPr>
            <a:lvl5pPr marL="2057400" indent="-228600">
              <a:lnSpc>
                <a:spcPct val="93000"/>
              </a:lnSpc>
              <a:spcBef>
                <a:spcPts val="5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C00000"/>
              </a:buClr>
              <a:buSzPct val="75000"/>
              <a:buFont typeface="Wingdings" pitchFamily="2" charset="2"/>
              <a:buChar char="§"/>
              <a:defRPr/>
            </a:pPr>
            <a:r>
              <a:rPr lang="en-GB" altLang="en-US" sz="1800" dirty="0">
                <a:latin typeface="Arial Narrow" panose="020B0604020202020204" pitchFamily="34" charset="0"/>
              </a:rPr>
              <a:t>Expected run: Summer 2025</a:t>
            </a:r>
          </a:p>
        </p:txBody>
      </p:sp>
    </p:spTree>
    <p:extLst>
      <p:ext uri="{BB962C8B-B14F-4D97-AF65-F5344CB8AC3E}">
        <p14:creationId xmlns:p14="http://schemas.microsoft.com/office/powerpoint/2010/main" val="4241852918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Summary and outlook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294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E9851DE-F453-1743-A809-E60FFC00C224}" type="slidenum">
              <a:rPr lang="en-US" sz="1000">
                <a:latin typeface="Arial Narrow" charset="0"/>
              </a:rPr>
              <a:pPr eaLnBrk="1" hangingPunct="1"/>
              <a:t>29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457200" y="685800"/>
                <a:ext cx="8382000" cy="541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kern="0" dirty="0">
                  <a:latin typeface="Arial Narrow" pitchFamily="34" charset="0"/>
                  <a:ea typeface="+mn-ea"/>
                  <a:cs typeface="+mn-cs"/>
                  <a:sym typeface="Symbol" pitchFamily="18" charset="2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Font typeface="Wingdings" pitchFamily="2" charset="2"/>
                  <a:buChar char="§"/>
                  <a:defRPr/>
                </a:pPr>
                <a:r>
                  <a:rPr lang="en-US" kern="0" dirty="0" err="1">
                    <a:latin typeface="Arial Narrow" pitchFamily="34" charset="0"/>
                    <a:sym typeface="Symbol" pitchFamily="18" charset="2"/>
                  </a:rPr>
                  <a:t>PRad</a:t>
                </a:r>
                <a:r>
                  <a:rPr lang="en-US" kern="0" dirty="0">
                    <a:latin typeface="Arial Narrow" pitchFamily="34" charset="0"/>
                    <a:sym typeface="Symbol" pitchFamily="18" charset="2"/>
                  </a:rPr>
                  <a:t> was uniquely designed and performed in 2016 </a:t>
                </a:r>
                <a:r>
                  <a:rPr lang="en-US" kern="0" dirty="0">
                    <a:solidFill>
                      <a:srgbClr val="0000FF"/>
                    </a:solidFill>
                    <a:latin typeface="Arial Narrow" pitchFamily="34" charset="0"/>
                    <a:sym typeface="Symbol" pitchFamily="18" charset="2"/>
                  </a:rPr>
                  <a:t>to address the</a:t>
                </a:r>
                <a:r>
                  <a:rPr lang="en-US" i="1" kern="0" dirty="0">
                    <a:solidFill>
                      <a:srgbClr val="0000FF"/>
                    </a:solidFill>
                    <a:latin typeface="Arial Narrow" pitchFamily="34" charset="0"/>
                    <a:sym typeface="Symbol" pitchFamily="18" charset="2"/>
                  </a:rPr>
                  <a:t> “Puzzle”:</a:t>
                </a:r>
                <a:endParaRPr lang="en-US" sz="1600" kern="0" dirty="0">
                  <a:solidFill>
                    <a:srgbClr val="0000FF"/>
                  </a:solidFill>
                  <a:latin typeface="Arial Narrow" pitchFamily="34" charset="0"/>
                  <a:ea typeface="ＭＳ Ｐゴシック" pitchFamily="34" charset="-128"/>
                  <a:cs typeface="Times New Roman" pitchFamily="18" charset="0"/>
                  <a:sym typeface="Symbol" pitchFamily="18" charset="2"/>
                </a:endParaRPr>
              </a:p>
              <a:p>
                <a:pPr marL="742950" lvl="1" indent="-28575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  <a:buFont typeface="Wingdings" charset="2"/>
                  <a:buChar char="ü"/>
                  <a:defRPr/>
                </a:pP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data in a large Q</a:t>
                </a:r>
                <a:r>
                  <a:rPr lang="en-US" sz="1600" kern="0" baseline="3000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 range have been recorded with the </a:t>
                </a:r>
                <a:r>
                  <a:rPr lang="en-US" sz="1600" kern="0" dirty="0">
                    <a:solidFill>
                      <a:srgbClr val="D60093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same experimental setting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, 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  <a:defRPr/>
                </a:pP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      [2x10</a:t>
                </a:r>
                <a:r>
                  <a:rPr lang="en-US" sz="1600" kern="0" baseline="3000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-4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 ÷ 6x10</a:t>
                </a:r>
                <a:r>
                  <a:rPr lang="en-US" sz="1600" kern="0" baseline="3000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-2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] </a:t>
                </a:r>
                <a:r>
                  <a:rPr lang="en-US" sz="1600" kern="0" dirty="0" err="1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GeV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/C</a:t>
                </a:r>
                <a:r>
                  <a:rPr lang="en-US" sz="1600" kern="0" baseline="3000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.</a:t>
                </a:r>
              </a:p>
              <a:p>
                <a:pPr marL="742950" lvl="1" indent="-28575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  <a:buFont typeface="Wingdings" charset="2"/>
                  <a:buChar char="ü"/>
                  <a:defRPr/>
                </a:pPr>
                <a:r>
                  <a:rPr lang="en-US" sz="1600" kern="0" dirty="0">
                    <a:latin typeface="Arial Narrow" pitchFamily="34" charset="0"/>
                    <a:sym typeface="Symbol" pitchFamily="18" charset="2"/>
                  </a:rPr>
                  <a:t>lowest Q</a:t>
                </a:r>
                <a:r>
                  <a:rPr lang="en-US" sz="1600" kern="0" baseline="30000" dirty="0">
                    <a:latin typeface="Arial Narrow" pitchFamily="34" charset="0"/>
                    <a:sym typeface="Symbol" pitchFamily="18" charset="2"/>
                  </a:rPr>
                  <a:t>2</a:t>
                </a:r>
                <a:r>
                  <a:rPr lang="en-US" sz="1600" kern="0" dirty="0">
                    <a:latin typeface="Arial Narrow" pitchFamily="34" charset="0"/>
                    <a:sym typeface="Symbol" pitchFamily="18" charset="2"/>
                  </a:rPr>
                  <a:t> data set </a:t>
                </a:r>
                <a:r>
                  <a:rPr lang="en-US" sz="1600" kern="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(</a:t>
                </a:r>
                <a:r>
                  <a:rPr lang="en-US" altLang="en-US" sz="1600" kern="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~10</a:t>
                </a:r>
                <a:r>
                  <a:rPr lang="en-US" altLang="en-US" sz="1600" kern="0" baseline="3000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-4</a:t>
                </a:r>
                <a:r>
                  <a:rPr lang="en-US" altLang="en-US" sz="1600" kern="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 </a:t>
                </a:r>
                <a:r>
                  <a:rPr lang="en-US" altLang="en-US" sz="1600" kern="0" dirty="0" err="1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GeV</a:t>
                </a:r>
                <a:r>
                  <a:rPr lang="en-US" altLang="en-US" sz="1600" kern="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/C</a:t>
                </a:r>
                <a:r>
                  <a:rPr lang="en-US" altLang="en-US" sz="1600" kern="0" baseline="3000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2</a:t>
                </a:r>
                <a:r>
                  <a:rPr lang="en-US" alt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) has been collected </a:t>
                </a:r>
                <a:r>
                  <a:rPr lang="en-US" altLang="en-US" sz="1600" kern="0" dirty="0">
                    <a:solidFill>
                      <a:srgbClr val="0000FF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for the first time </a:t>
                </a:r>
                <a:r>
                  <a:rPr lang="en-US" alt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in </a:t>
                </a:r>
                <a:r>
                  <a:rPr lang="en-US" altLang="en-US" sz="1600" kern="0" dirty="0" err="1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ep</a:t>
                </a:r>
                <a:r>
                  <a:rPr lang="en-US" alt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-scattering experiments;</a:t>
                </a:r>
              </a:p>
              <a:p>
                <a:pPr marL="742950" lvl="1" indent="-28575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  <a:buFont typeface="Wingdings" charset="2"/>
                  <a:buChar char="ü"/>
                  <a:defRPr/>
                </a:pP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simultaneous measurement of the </a:t>
                </a:r>
                <a:r>
                  <a:rPr lang="en-US" sz="1600" kern="0" dirty="0">
                    <a:solidFill>
                      <a:srgbClr val="D60093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Moller and Mott 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scattering processes is the best control of systematic uncertainties.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sz="1600" kern="0" dirty="0">
                  <a:latin typeface="Arial Narrow" pitchFamily="34" charset="0"/>
                  <a:ea typeface="+mn-ea"/>
                  <a:cs typeface="+mn-cs"/>
                  <a:sym typeface="Symbol" pitchFamily="18" charset="2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Font typeface="Wingdings" pitchFamily="2" charset="2"/>
                  <a:buChar char="§"/>
                  <a:defRPr/>
                </a:pPr>
                <a:r>
                  <a:rPr lang="en-US" kern="0" dirty="0" err="1"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PRad</a:t>
                </a:r>
                <a:r>
                  <a:rPr lang="en-US" kern="0" dirty="0"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 final result supports</a:t>
                </a:r>
                <a:r>
                  <a:rPr lang="en-US" kern="0" dirty="0">
                    <a:solidFill>
                      <a:srgbClr val="0000FF"/>
                    </a:solidFill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 small proton charge radius </a:t>
                </a:r>
                <a:r>
                  <a:rPr lang="en-US" sz="1400" kern="0" dirty="0"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(</a:t>
                </a:r>
                <a:r>
                  <a:rPr lang="en-US" sz="1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Nature 575, 145–150 (2019))</a:t>
                </a:r>
                <a:r>
                  <a:rPr lang="en-US" kern="0" dirty="0"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: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pitchFamily="2" charset="2"/>
                  <a:buChar char="ü"/>
                  <a:defRPr/>
                </a:pPr>
                <a:r>
                  <a:rPr lang="en-US" sz="1600" b="1" kern="0" dirty="0" err="1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R</a:t>
                </a:r>
                <a:r>
                  <a:rPr lang="en-US" sz="1600" b="1" kern="0" baseline="-25000" dirty="0" err="1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p</a:t>
                </a:r>
                <a:r>
                  <a:rPr lang="en-US" sz="1600" b="1" kern="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 = 0.831  ± 0.007 (stat.) ± 0.012 (syst.) </a:t>
                </a:r>
                <a:r>
                  <a:rPr lang="en-US" sz="1600" b="1" kern="0" dirty="0" err="1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fm</a:t>
                </a:r>
                <a:r>
                  <a:rPr lang="en-US" sz="1600" b="1" kern="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    (±1.67% total)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pitchFamily="2" charset="2"/>
                  <a:buChar char="ü"/>
                  <a:defRPr/>
                </a:pPr>
                <a:r>
                  <a:rPr lang="en-US" sz="1600" kern="0" dirty="0">
                    <a:latin typeface="Arial Narrow" pitchFamily="34" charset="0"/>
                    <a:sym typeface="Symbol" pitchFamily="18" charset="2"/>
                  </a:rPr>
                  <a:t>significant input in changing the CODATA recommendation on radius.</a:t>
                </a:r>
              </a:p>
              <a:p>
                <a:pPr lvl="2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defRPr/>
                </a:pPr>
                <a:endParaRPr lang="en-US" sz="1600" kern="0" dirty="0">
                  <a:solidFill>
                    <a:srgbClr val="0000FF"/>
                  </a:solidFill>
                  <a:latin typeface="Arial Narrow" pitchFamily="34" charset="0"/>
                  <a:ea typeface="+mn-ea"/>
                  <a:cs typeface="+mn-cs"/>
                  <a:sym typeface="Symbol" pitchFamily="18" charset="2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Font typeface="Wingdings" pitchFamily="2" charset="2"/>
                  <a:buChar char="§"/>
                  <a:defRPr/>
                </a:pPr>
                <a:r>
                  <a:rPr lang="en-US" kern="0" dirty="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PRad-II will improve the radius measurement by a </a:t>
                </a:r>
                <a:r>
                  <a:rPr lang="en-US" kern="0" dirty="0">
                    <a:solidFill>
                      <a:srgbClr val="D60093"/>
                    </a:solidFill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factor of 4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kern="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will address the differences between </a:t>
                </a:r>
                <a:r>
                  <a:rPr lang="en-US" sz="1600" kern="0" dirty="0" err="1">
                    <a:solidFill>
                      <a:srgbClr val="0000FF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PRad</a:t>
                </a:r>
                <a:r>
                  <a:rPr lang="en-US" sz="1600" kern="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 and all modern ep-experiments</a:t>
                </a:r>
                <a:r>
                  <a:rPr lang="en-US" sz="1600" kern="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;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kern="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will reach the </a:t>
                </a:r>
                <a:r>
                  <a:rPr lang="en-US" sz="1600" kern="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Q</a:t>
                </a:r>
                <a:r>
                  <a:rPr lang="en-US" sz="1600" kern="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2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1600" kern="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10</a:t>
                </a:r>
                <a:r>
                  <a:rPr lang="en-US" sz="1600" kern="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-5</a:t>
                </a:r>
                <a:r>
                  <a:rPr lang="en-US" sz="1600" kern="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 Gev</a:t>
                </a:r>
                <a:r>
                  <a:rPr lang="en-US" sz="1600" kern="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2</a:t>
                </a:r>
                <a:r>
                  <a:rPr lang="en-US" sz="1600" kern="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 </a:t>
                </a:r>
                <a:r>
                  <a:rPr lang="en-US" sz="1600" kern="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range, for the first time in ep-experiments, helping radius extraction more robust.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kern="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optimistic run period: summer, 2025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Ø"/>
                  <a:defRPr/>
                </a:pPr>
                <a:endParaRPr lang="en-US" kern="0" dirty="0">
                  <a:solidFill>
                    <a:schemeClr val="tx1"/>
                  </a:solidFill>
                  <a:latin typeface="Arial Narrow" pitchFamily="34" charset="0"/>
                  <a:sym typeface="Symbol" pitchFamily="18" charset="2"/>
                </a:endParaRPr>
              </a:p>
              <a:p>
                <a:pPr marL="285750" indent="-28575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Font typeface="Wingdings" pitchFamily="2" charset="2"/>
                  <a:buChar char="§"/>
                  <a:defRPr/>
                </a:pPr>
                <a:r>
                  <a:rPr lang="en-US" kern="0" dirty="0">
                    <a:latin typeface="Arial Narrow" pitchFamily="34" charset="0"/>
                    <a:sym typeface="Symbol" pitchFamily="18" charset="2"/>
                  </a:rPr>
                  <a:t>New proposal has been developed for </a:t>
                </a:r>
                <a:r>
                  <a:rPr lang="en-US" kern="0" dirty="0" err="1">
                    <a:latin typeface="Arial Narrow" pitchFamily="34" charset="0"/>
                    <a:sym typeface="Symbol" pitchFamily="18" charset="2"/>
                  </a:rPr>
                  <a:t>JLab</a:t>
                </a:r>
                <a:r>
                  <a:rPr lang="en-US" kern="0" dirty="0">
                    <a:latin typeface="Arial Narrow" pitchFamily="34" charset="0"/>
                    <a:sym typeface="Symbol" pitchFamily="18" charset="2"/>
                  </a:rPr>
                  <a:t> PAC51 to measure the </a:t>
                </a:r>
                <a:r>
                  <a:rPr lang="en-US" kern="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R</a:t>
                </a:r>
                <a:r>
                  <a:rPr lang="en-US" kern="0" baseline="-2500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d</a:t>
                </a:r>
                <a:r>
                  <a:rPr lang="en-US" kern="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 with 0.21% precision</a:t>
                </a: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kern="0" dirty="0">
                  <a:solidFill>
                    <a:srgbClr val="D60093"/>
                  </a:solidFill>
                  <a:latin typeface="Arial Narrow" pitchFamily="34" charset="0"/>
                  <a:sym typeface="Symbol" pitchFamily="18" charset="2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kern="0" dirty="0">
                  <a:solidFill>
                    <a:srgbClr val="D60093"/>
                  </a:solidFill>
                  <a:latin typeface="Arial Narrow" pitchFamily="34" charset="0"/>
                  <a:sym typeface="Symbol" pitchFamily="18" charset="2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r>
                  <a:rPr lang="en-US" sz="1200" dirty="0">
                    <a:latin typeface="Arial Narrow"/>
                    <a:cs typeface="Arial Narrow"/>
                  </a:rPr>
                  <a:t>                                                                         </a:t>
                </a:r>
                <a:r>
                  <a:rPr lang="en-US" sz="1200" dirty="0" err="1">
                    <a:latin typeface="Arial Narrow"/>
                    <a:cs typeface="Arial Narrow"/>
                  </a:rPr>
                  <a:t>PRad</a:t>
                </a:r>
                <a:r>
                  <a:rPr lang="en-US" sz="1200" dirty="0">
                    <a:latin typeface="Arial Narrow"/>
                    <a:cs typeface="Arial Narrow"/>
                  </a:rPr>
                  <a:t> was supported in part by NSF MRI #PHY-1229153 and </a:t>
                </a:r>
                <a:r>
                  <a:rPr lang="en-US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DOE </a:t>
                </a:r>
                <a:r>
                  <a:rPr lang="en-US" sz="1200" dirty="0">
                    <a:solidFill>
                      <a:srgbClr val="000000"/>
                    </a:solidFill>
                    <a:latin typeface="Arial Narrow"/>
                    <a:ea typeface="Helvetica" charset="0"/>
                    <a:cs typeface="Arial Narrow"/>
                  </a:rPr>
                  <a:t>DE-FG02-03ER41231 awards.</a:t>
                </a: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r>
                  <a:rPr lang="en-US" sz="1200" dirty="0">
                    <a:latin typeface="Arial Narrow" charset="0"/>
                  </a:rPr>
                  <a:t>                                                                         my research work is supported in part by NSF award:</a:t>
                </a:r>
                <a:r>
                  <a:rPr lang="en-US" sz="1200" dirty="0">
                    <a:latin typeface="Arial Narrow"/>
                    <a:cs typeface="Arial Narrow"/>
                  </a:rPr>
                  <a:t> PHY-</a:t>
                </a:r>
                <a:r>
                  <a:rPr lang="is-IS" sz="1200" dirty="0">
                    <a:latin typeface="Arial Narrow"/>
                    <a:cs typeface="Arial Narrow"/>
                  </a:rPr>
                  <a:t>1812421 </a:t>
                </a:r>
                <a:endParaRPr lang="en-US" sz="1200" dirty="0">
                  <a:latin typeface="Arial Narrow"/>
                  <a:cs typeface="Arial Narrow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sz="1200" kern="0" dirty="0">
                  <a:solidFill>
                    <a:srgbClr val="000000"/>
                  </a:solidFill>
                  <a:latin typeface="Arial Narrow"/>
                  <a:cs typeface="Arial Narrow"/>
                  <a:sym typeface="Symbol" pitchFamily="18" charset="2"/>
                </a:endParaRPr>
              </a:p>
            </p:txBody>
          </p:sp>
        </mc:Choice>
        <mc:Fallback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685800"/>
                <a:ext cx="8382000" cy="5410200"/>
              </a:xfrm>
              <a:prstGeom prst="rect">
                <a:avLst/>
              </a:prstGeom>
              <a:blipFill>
                <a:blip r:embed="rId3"/>
                <a:stretch>
                  <a:fillRect l="-455" b="-56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33700"/>
            <a:ext cx="31242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191D2F4-3FEF-C04B-A330-21DF3AD15480}" type="slidenum">
              <a:rPr lang="en-US" sz="1000">
                <a:latin typeface="Arial Narrow" charset="0"/>
              </a:rPr>
              <a:pPr eaLnBrk="1" hangingPunct="1"/>
              <a:t>3</a:t>
            </a:fld>
            <a:endParaRPr lang="en-US" sz="1000" dirty="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</a:rPr>
              <a:t>Proton Radius from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→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Scattering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</a:rPr>
              <a:t>Experiments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92100" y="685800"/>
            <a:ext cx="54991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285750" indent="-285750" eaLnBrk="1" hangingPunct="1">
              <a:buClr>
                <a:srgbClr val="FF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In the limit of first Born approximation the elastic </a:t>
            </a:r>
            <a:r>
              <a:rPr lang="en-US" sz="1600" i="1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ep</a:t>
            </a:r>
            <a:r>
              <a:rPr lang="en-US" sz="160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 scattering</a:t>
            </a:r>
          </a:p>
          <a:p>
            <a:pPr eaLnBrk="1" hangingPunct="1">
              <a:buClr>
                <a:srgbClr val="FF0066"/>
              </a:buClr>
              <a:buSzPct val="120000"/>
              <a:buFont typeface="Wingdings" pitchFamily="2" charset="2"/>
              <a:buNone/>
              <a:defRPr/>
            </a:pPr>
            <a:r>
              <a:rPr lang="en-US" sz="160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      (one photon exchange): </a:t>
            </a:r>
          </a:p>
        </p:txBody>
      </p:sp>
      <p:pic>
        <p:nvPicPr>
          <p:cNvPr id="2970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46021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057400"/>
            <a:ext cx="52419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19"/>
          <p:cNvSpPr txBox="1">
            <a:spLocks noChangeArrowheads="1"/>
          </p:cNvSpPr>
          <p:nvPr/>
        </p:nvSpPr>
        <p:spPr bwMode="auto">
          <a:xfrm>
            <a:off x="293688" y="2819400"/>
            <a:ext cx="5192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66"/>
              </a:buClr>
              <a:buSzPct val="100000"/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Structureless proton: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1626" y="4038600"/>
            <a:ext cx="4833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G</a:t>
            </a:r>
            <a:r>
              <a:rPr lang="en-US" altLang="en-US" sz="1600" baseline="-25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E</a:t>
            </a: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 and G</a:t>
            </a:r>
            <a:r>
              <a:rPr lang="en-US" altLang="en-US" sz="1600" baseline="-25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M</a:t>
            </a: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 can be extracted using </a:t>
            </a:r>
            <a:r>
              <a:rPr lang="en-US" altLang="en-US" sz="1600" dirty="0" err="1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Rosenbluth</a:t>
            </a: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 separation 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SzPct val="100000"/>
              <a:buFont typeface="Wingdings" charset="2"/>
              <a:buChar char="§"/>
              <a:defRPr/>
            </a:pP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for extremely low Q</a:t>
            </a:r>
            <a:r>
              <a:rPr lang="en-US" altLang="en-US" sz="1600" baseline="30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2</a:t>
            </a: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, the cross section is dominated by G</a:t>
            </a:r>
            <a:r>
              <a:rPr lang="en-US" altLang="en-US" sz="1600" baseline="-25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E</a:t>
            </a:r>
          </a:p>
        </p:txBody>
      </p:sp>
      <p:pic>
        <p:nvPicPr>
          <p:cNvPr id="2970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2857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9"/>
          <p:cNvSpPr txBox="1">
            <a:spLocks noChangeArrowheads="1"/>
          </p:cNvSpPr>
          <p:nvPr/>
        </p:nvSpPr>
        <p:spPr bwMode="auto">
          <a:xfrm>
            <a:off x="304800" y="4614863"/>
            <a:ext cx="3124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66"/>
              </a:buClr>
              <a:buSzPct val="100000"/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Taylor expansion of G</a:t>
            </a:r>
            <a:r>
              <a:rPr lang="en-US" sz="1600" baseline="-25000" dirty="0">
                <a:latin typeface="Arial Narrow" charset="0"/>
                <a:sym typeface="Symbol" charset="0"/>
              </a:rPr>
              <a:t>E</a:t>
            </a:r>
            <a:r>
              <a:rPr lang="en-US" sz="1600" dirty="0">
                <a:latin typeface="Arial Narrow" charset="0"/>
                <a:sym typeface="Symbol" charset="0"/>
              </a:rPr>
              <a:t> at low Q</a:t>
            </a:r>
            <a:r>
              <a:rPr lang="en-US" sz="1600" baseline="30000" dirty="0">
                <a:latin typeface="Arial Narrow" charset="0"/>
                <a:sym typeface="Symbol" charset="0"/>
              </a:rPr>
              <a:t>2</a:t>
            </a:r>
            <a:endParaRPr lang="en-US" sz="1600" dirty="0">
              <a:latin typeface="Arial Narrow" charset="0"/>
              <a:sym typeface="Symbol" charset="0"/>
            </a:endParaRPr>
          </a:p>
        </p:txBody>
      </p:sp>
      <p:pic>
        <p:nvPicPr>
          <p:cNvPr id="29708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4960938"/>
            <a:ext cx="32226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343400" y="5224046"/>
            <a:ext cx="1752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FF0066"/>
              </a:buClr>
              <a:buSzPct val="60000"/>
              <a:buFontTx/>
              <a:buNone/>
              <a:defRPr/>
            </a:pPr>
            <a:r>
              <a:rPr lang="en-US" altLang="en-US" sz="14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derivative at Q</a:t>
            </a:r>
            <a:r>
              <a:rPr lang="en-US" altLang="en-US" sz="1400" baseline="30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2</a:t>
            </a:r>
            <a:r>
              <a:rPr lang="en-US" altLang="en-US" sz="14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 = 0:</a:t>
            </a:r>
          </a:p>
        </p:txBody>
      </p:sp>
      <p:pic>
        <p:nvPicPr>
          <p:cNvPr id="29710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553075"/>
            <a:ext cx="1989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AutoShape 15"/>
          <p:cNvSpPr>
            <a:spLocks noChangeArrowheads="1"/>
          </p:cNvSpPr>
          <p:nvPr/>
        </p:nvSpPr>
        <p:spPr bwMode="auto">
          <a:xfrm>
            <a:off x="3798887" y="5815012"/>
            <a:ext cx="544513" cy="128588"/>
          </a:xfrm>
          <a:prstGeom prst="rightArrow">
            <a:avLst>
              <a:gd name="adj1" fmla="val 50000"/>
              <a:gd name="adj2" fmla="val 81966"/>
            </a:avLst>
          </a:prstGeom>
          <a:solidFill>
            <a:srgbClr val="0000FF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FF"/>
              </a:buClr>
              <a:buFont typeface="Wingdings" charset="0"/>
              <a:buChar char="Ø"/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29712" name="Picture 14" descr="One-photon exchang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914400"/>
            <a:ext cx="1441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TextBox 10"/>
          <p:cNvSpPr txBox="1">
            <a:spLocks noChangeArrowheads="1"/>
          </p:cNvSpPr>
          <p:nvPr/>
        </p:nvSpPr>
        <p:spPr bwMode="auto">
          <a:xfrm>
            <a:off x="8001000" y="609600"/>
            <a:ext cx="331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>
                <a:latin typeface="Arial Narrow" charset="0"/>
              </a:rPr>
              <a:t>e</a:t>
            </a:r>
            <a:r>
              <a:rPr lang="en-US" sz="1800" baseline="30000">
                <a:latin typeface="Arial Narrow" charset="0"/>
              </a:rPr>
              <a:t>- </a:t>
            </a:r>
            <a:r>
              <a:rPr lang="en-US" sz="1800">
                <a:latin typeface="Arial Narrow" charset="0"/>
              </a:rPr>
              <a:t> </a:t>
            </a:r>
          </a:p>
        </p:txBody>
      </p:sp>
      <p:sp>
        <p:nvSpPr>
          <p:cNvPr id="29714" name="TextBox 1"/>
          <p:cNvSpPr txBox="1">
            <a:spLocks noChangeArrowheads="1"/>
          </p:cNvSpPr>
          <p:nvPr/>
        </p:nvSpPr>
        <p:spPr bwMode="auto">
          <a:xfrm>
            <a:off x="6934200" y="609600"/>
            <a:ext cx="3317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 dirty="0">
                <a:latin typeface="Arial Narrow" charset="0"/>
              </a:rPr>
              <a:t>e</a:t>
            </a:r>
            <a:r>
              <a:rPr lang="en-US" sz="1800" baseline="30000" dirty="0">
                <a:latin typeface="Arial Narrow" charset="0"/>
              </a:rPr>
              <a:t>-</a:t>
            </a:r>
            <a:r>
              <a:rPr lang="en-US" sz="2200" baseline="30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</a:t>
            </a:r>
          </a:p>
        </p:txBody>
      </p:sp>
      <p:sp>
        <p:nvSpPr>
          <p:cNvPr id="29715" name="TextBox 11"/>
          <p:cNvSpPr txBox="1">
            <a:spLocks noChangeArrowheads="1"/>
          </p:cNvSpPr>
          <p:nvPr/>
        </p:nvSpPr>
        <p:spPr bwMode="auto">
          <a:xfrm>
            <a:off x="6858000" y="22098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 dirty="0">
                <a:latin typeface="Arial Narrow" charset="0"/>
              </a:rPr>
              <a:t>p </a:t>
            </a:r>
          </a:p>
        </p:txBody>
      </p:sp>
      <p:sp>
        <p:nvSpPr>
          <p:cNvPr id="29716" name="TextBox 12"/>
          <p:cNvSpPr txBox="1">
            <a:spLocks noChangeArrowheads="1"/>
          </p:cNvSpPr>
          <p:nvPr/>
        </p:nvSpPr>
        <p:spPr bwMode="auto">
          <a:xfrm>
            <a:off x="8091488" y="2209800"/>
            <a:ext cx="290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>
                <a:latin typeface="Arial Narrow" charset="0"/>
              </a:rPr>
              <a:t>p </a:t>
            </a:r>
          </a:p>
        </p:txBody>
      </p:sp>
      <p:sp>
        <p:nvSpPr>
          <p:cNvPr id="29717" name="TextBox 1"/>
          <p:cNvSpPr txBox="1">
            <a:spLocks noChangeArrowheads="1"/>
          </p:cNvSpPr>
          <p:nvPr/>
        </p:nvSpPr>
        <p:spPr bwMode="auto">
          <a:xfrm>
            <a:off x="7315200" y="2099846"/>
            <a:ext cx="692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G</a:t>
            </a:r>
            <a:r>
              <a:rPr lang="en-US" sz="1600" baseline="-25000" dirty="0">
                <a:solidFill>
                  <a:srgbClr val="C00000"/>
                </a:solidFill>
                <a:latin typeface="Arial Narrow" charset="0"/>
              </a:rPr>
              <a:t>E 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,G</a:t>
            </a:r>
            <a:r>
              <a:rPr lang="en-US" sz="1600" baseline="-25000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7620000" y="5529263"/>
            <a:ext cx="1350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dirty="0">
                <a:latin typeface="Arial Narrow" charset="0"/>
                <a:cs typeface="Arial Narrow" charset="0"/>
              </a:rPr>
              <a:t>Mainz low Q</a:t>
            </a:r>
            <a:r>
              <a:rPr lang="en-US" sz="800" baseline="30000" dirty="0">
                <a:latin typeface="Arial Narrow" charset="0"/>
                <a:cs typeface="Arial Narrow" charset="0"/>
              </a:rPr>
              <a:t>2</a:t>
            </a:r>
            <a:r>
              <a:rPr lang="en-US" sz="800" dirty="0">
                <a:latin typeface="Arial Narrow" charset="0"/>
                <a:cs typeface="Arial Narrow" charset="0"/>
              </a:rPr>
              <a:t> data set</a:t>
            </a:r>
          </a:p>
          <a:p>
            <a:pPr eaLnBrk="1" hangingPunct="1"/>
            <a:r>
              <a:rPr lang="en-US" sz="800" dirty="0">
                <a:latin typeface="Arial Narrow" charset="0"/>
                <a:cs typeface="Arial Narrow" charset="0"/>
              </a:rPr>
              <a:t>Phys. Rev. C 93, 065207, 2016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3FF4FEB8-C5F8-4F41-8FE8-6FF8DAD09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0" y="1371600"/>
                <a:ext cx="6096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en-US" sz="16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altLang="en-US" sz="1600" baseline="30000" dirty="0">
                    <a:latin typeface="Arial Narrow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3FF4FEB8-C5F8-4F41-8FE8-6FF8DAD09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0" y="1371600"/>
                <a:ext cx="60960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9">
            <a:extLst>
              <a:ext uri="{FF2B5EF4-FFF2-40B4-BE49-F238E27FC236}">
                <a16:creationId xmlns:a16="http://schemas.microsoft.com/office/drawing/2014/main" id="{B357E5F8-8786-2E41-831D-2DDE3E99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5712023"/>
            <a:ext cx="3113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FF0066"/>
              </a:buClr>
              <a:buSzPct val="60000"/>
              <a:buFontTx/>
              <a:buNone/>
              <a:defRPr/>
            </a:pPr>
            <a:r>
              <a:rPr lang="en-US" altLang="en-US" sz="1400" b="1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definition of the proton rms charge radius</a:t>
            </a:r>
          </a:p>
        </p:txBody>
      </p:sp>
    </p:spTree>
    <p:extLst>
      <p:ext uri="{BB962C8B-B14F-4D97-AF65-F5344CB8AC3E}">
        <p14:creationId xmlns:p14="http://schemas.microsoft.com/office/powerpoint/2010/main" val="3735458235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Thank you!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49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BE13DC6-BE68-B049-B07B-8FE841C75156}" type="slidenum">
              <a:rPr lang="en-US" sz="1000">
                <a:latin typeface="Arial Narrow" charset="0"/>
              </a:rPr>
              <a:pPr eaLnBrk="1" hangingPunct="1"/>
              <a:t>30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31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Systematic Uncertainties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D144EE5-9550-0141-9543-66FAB60B4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78" y="1981200"/>
            <a:ext cx="777892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4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96A4171-CD19-4C15-C22B-469F5204C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2895600" cy="2895600"/>
          </a:xfrm>
          <a:prstGeom prst="rect">
            <a:avLst/>
          </a:prstGeom>
        </p:spPr>
      </p:pic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Radiative Tail Measurement from Moller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49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BE13DC6-BE68-B049-B07B-8FE841C75156}" type="slidenum">
              <a:rPr lang="en-US" sz="1000">
                <a:latin typeface="Arial Narrow" charset="0"/>
              </a:rPr>
              <a:pPr eaLnBrk="1" hangingPunct="1"/>
              <a:t>32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6F499-3676-9887-6441-C515E13F26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6202" y="762000"/>
                <a:ext cx="3962398" cy="2587625"/>
              </a:xfrm>
            </p:spPr>
            <p:txBody>
              <a:bodyPr>
                <a:normAutofit fontScale="25000" lnSpcReduction="20000"/>
              </a:bodyPr>
              <a:lstStyle/>
              <a:p>
                <a:pPr marL="0" indent="0">
                  <a:buClr>
                    <a:srgbClr val="C00000"/>
                  </a:buClr>
                  <a:buNone/>
                </a:pPr>
                <a:r>
                  <a:rPr lang="en-US" altLang="zh-CN" sz="72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Data from </a:t>
                </a:r>
                <a:r>
                  <a:rPr lang="en-US" altLang="zh-CN" sz="7200" dirty="0" err="1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PRad</a:t>
                </a:r>
                <a:r>
                  <a:rPr lang="en-US" altLang="zh-CN" sz="72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-I experiment </a:t>
                </a:r>
                <a:r>
                  <a:rPr lang="en-US" altLang="zh-CN" sz="7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:r>
                  <a:rPr lang="en-US" altLang="zh-CN" sz="72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altLang="zh-CN" sz="7200" baseline="-25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altLang="zh-CN" sz="7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2.2 GeV)</a:t>
                </a:r>
              </a:p>
              <a:p>
                <a:pPr marL="0" indent="0">
                  <a:buClr>
                    <a:srgbClr val="C00000"/>
                  </a:buClr>
                  <a:buNone/>
                </a:pPr>
                <a:endParaRPr lang="en-US" altLang="zh-CN" sz="55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C00000"/>
                  </a:buClr>
                  <a:buFont typeface="Wingdings" pitchFamily="2" charset="2"/>
                  <a:buChar char="§"/>
                </a:pPr>
                <a:r>
                  <a:rPr lang="en-US" altLang="zh-CN" sz="6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PID by GEMs and </a:t>
                </a:r>
                <a:r>
                  <a:rPr lang="en-US" altLang="zh-CN" sz="64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HyCal</a:t>
                </a:r>
                <a:endParaRPr lang="en-US" altLang="zh-CN" sz="64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C00000"/>
                  </a:buClr>
                  <a:buFont typeface="Wingdings" pitchFamily="2" charset="2"/>
                  <a:buChar char="§"/>
                </a:pPr>
                <a:r>
                  <a:rPr lang="en-US" altLang="zh-CN" sz="6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Event selection:</a:t>
                </a:r>
              </a:p>
              <a:p>
                <a:pPr lvl="1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</a:pPr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two e- and one or more </a:t>
                </a:r>
                <a14:m>
                  <m:oMath xmlns:m="http://schemas.openxmlformats.org/officeDocument/2006/math">
                    <m:r>
                      <a:rPr lang="en-US" altLang="zh-CN" sz="5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</m:oMath>
                </a14:m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(dominated by one only)</a:t>
                </a:r>
              </a:p>
              <a:p>
                <a:pPr lvl="1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5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Σ</m:t>
                    </m:r>
                    <m:r>
                      <a:rPr lang="en-US" altLang="zh-CN" sz="5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𝐸</m:t>
                    </m:r>
                    <m:r>
                      <m:rPr>
                        <m:sty m:val="p"/>
                      </m:rPr>
                      <a:rPr lang="en-US" altLang="zh-CN" sz="5600" b="0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clusters</m:t>
                    </m:r>
                    <m:r>
                      <a:rPr lang="en-US" altLang="zh-CN" sz="5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=  </a:t>
                </a:r>
                <a:r>
                  <a:rPr lang="en-US" altLang="zh-CN" sz="56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altLang="zh-CN" sz="5600" baseline="-25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</a:t>
                </a:r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5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∓</m:t>
                    </m:r>
                  </m:oMath>
                </a14:m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4 </a:t>
                </a:r>
                <a14:m>
                  <m:oMath xmlns:m="http://schemas.openxmlformats.org/officeDocument/2006/math">
                    <m:r>
                      <a:rPr lang="en-US" altLang="zh-CN" sz="5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𝜎</m:t>
                    </m:r>
                  </m:oMath>
                </a14:m>
                <a:endParaRPr lang="en-US" altLang="zh-CN" sz="5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lvl="1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</a:pPr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One e- is in the Moller ring</a:t>
                </a:r>
              </a:p>
              <a:p>
                <a:pPr lvl="1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</a:pPr>
                <a:r>
                  <a:rPr lang="en-US" altLang="zh-CN" sz="56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altLang="zh-CN" sz="5600" baseline="-25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altLang="zh-CN" sz="5600" baseline="-250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-</a:t>
                </a:r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altLang="zh-CN" sz="5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∈</m:t>
                    </m:r>
                    <m:r>
                      <a:rPr lang="en-US" altLang="zh-CN" sz="5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½ </a:t>
                </a:r>
                <a:r>
                  <a:rPr lang="en-US" altLang="zh-CN" sz="56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altLang="zh-CN" sz="5600" baseline="-25000" dirty="0" err="1">
                    <a:latin typeface="Arial Narrow" panose="020B0604020202020204" pitchFamily="34" charset="0"/>
                    <a:cs typeface="Arial Narrow" panose="020B0604020202020204" pitchFamily="34" charset="0"/>
                  </a:rPr>
                  <a:t>beam</a:t>
                </a:r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5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∓</m:t>
                    </m:r>
                  </m:oMath>
                </a14:m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4 </a:t>
                </a:r>
                <a14:m>
                  <m:oMath xmlns:m="http://schemas.openxmlformats.org/officeDocument/2006/math">
                    <m:r>
                      <a:rPr lang="en-US" altLang="zh-CN" sz="5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𝜎</m:t>
                    </m:r>
                  </m:oMath>
                </a14:m>
                <a:endParaRPr lang="en-US" altLang="zh-CN" sz="5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lvl="1"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</a:pPr>
                <a:r>
                  <a:rPr lang="en-US" altLang="zh-CN" sz="5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14:m>
                  <m:oMath xmlns:m="http://schemas.openxmlformats.org/officeDocument/2006/math">
                    <m:r>
                      <a:rPr lang="en-US" altLang="zh-CN" sz="560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𝛾</m:t>
                    </m:r>
                    <m:r>
                      <a:rPr lang="en-US" altLang="zh-CN" sz="5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&gt;</m:t>
                    </m:r>
                    <m:r>
                      <a:rPr lang="en-US" altLang="zh-CN" sz="5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20 </m:t>
                    </m:r>
                    <m:r>
                      <m:rPr>
                        <m:sty m:val="p"/>
                      </m:rPr>
                      <a:rPr lang="en-US" altLang="zh-CN" sz="5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MeV</m:t>
                    </m:r>
                  </m:oMath>
                </a14:m>
                <a:endParaRPr lang="en-US" altLang="zh-CN" sz="5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C00000"/>
                  </a:buClr>
                  <a:buSzPct val="75000"/>
                  <a:buFont typeface="Wingdings" pitchFamily="2" charset="2"/>
                  <a:buChar char="ü"/>
                </a:pPr>
                <a:endParaRPr lang="en-US" altLang="zh-CN" sz="34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>
                  <a:buClr>
                    <a:srgbClr val="C00000"/>
                  </a:buClr>
                  <a:buSzPct val="75000"/>
                  <a:buFont typeface="Wingdings" pitchFamily="2" charset="2"/>
                  <a:buChar char="§"/>
                </a:pPr>
                <a:r>
                  <a:rPr lang="en-US" altLang="zh-CN" sz="6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Theory simulations in progress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56F499-3676-9887-6441-C515E13F26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2" y="762000"/>
                <a:ext cx="3962398" cy="2587625"/>
              </a:xfrm>
              <a:blipFill>
                <a:blip r:embed="rId4"/>
                <a:stretch>
                  <a:fillRect l="-1597" t="-3922" b="-4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picture containing text, diagram, screenshot, plot&#10;&#10;Description automatically generated">
            <a:extLst>
              <a:ext uri="{FF2B5EF4-FFF2-40B4-BE49-F238E27FC236}">
                <a16:creationId xmlns:a16="http://schemas.microsoft.com/office/drawing/2014/main" id="{B1DD9177-55EC-2A80-1224-3F00317C1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973" y="3509685"/>
            <a:ext cx="4868827" cy="27387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164A94-4E69-7445-F660-CB18949E27C0}"/>
              </a:ext>
            </a:extLst>
          </p:cNvPr>
          <p:cNvSpPr txBox="1"/>
          <p:nvPr/>
        </p:nvSpPr>
        <p:spPr>
          <a:xfrm>
            <a:off x="5458831" y="5057001"/>
            <a:ext cx="2161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Radiative Photon Energy Spectrum</a:t>
            </a:r>
            <a:endParaRPr lang="zh-CN" altLang="en-US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9" name="Picture 8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DF87B56A-AE11-B92E-C16F-C22B4B862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766485"/>
            <a:ext cx="4868827" cy="2738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74CEC3-6085-6B4E-8A42-C84597361D7B}"/>
              </a:ext>
            </a:extLst>
          </p:cNvPr>
          <p:cNvSpPr txBox="1"/>
          <p:nvPr/>
        </p:nvSpPr>
        <p:spPr>
          <a:xfrm>
            <a:off x="5577968" y="2237601"/>
            <a:ext cx="166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Electron Energy Spectrum</a:t>
            </a:r>
            <a:endParaRPr lang="zh-CN" altLang="en-US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B5743E-2CE2-3FF3-A7D0-017E3C42BC22}"/>
              </a:ext>
            </a:extLst>
          </p:cNvPr>
          <p:cNvSpPr/>
          <p:nvPr/>
        </p:nvSpPr>
        <p:spPr>
          <a:xfrm rot="19387548">
            <a:off x="3677885" y="1562802"/>
            <a:ext cx="3464629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cap="none" spc="0" dirty="0">
                <a:ln w="9525">
                  <a:solidFill>
                    <a:schemeClr val="bg1">
                      <a:alpha val="20000"/>
                    </a:schemeClr>
                  </a:solidFill>
                  <a:prstDash val="solid"/>
                </a:ln>
                <a:solidFill>
                  <a:schemeClr val="tx1">
                    <a:alpha val="2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Preliminary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3159C7-9F61-AB1B-5045-9A3D3CB02171}"/>
              </a:ext>
            </a:extLst>
          </p:cNvPr>
          <p:cNvSpPr/>
          <p:nvPr/>
        </p:nvSpPr>
        <p:spPr>
          <a:xfrm rot="19387548">
            <a:off x="6344598" y="4107619"/>
            <a:ext cx="3464629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400" cap="none" spc="0" dirty="0">
                <a:ln w="9525">
                  <a:solidFill>
                    <a:schemeClr val="bg1">
                      <a:alpha val="20000"/>
                    </a:schemeClr>
                  </a:solidFill>
                  <a:prstDash val="solid"/>
                </a:ln>
                <a:solidFill>
                  <a:schemeClr val="tx1">
                    <a:alpha val="2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753514160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A3ED29C4-19CD-4D55-8292-088921E96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28" y="2168665"/>
            <a:ext cx="4529572" cy="3251698"/>
          </a:xfrm>
        </p:spPr>
      </p:pic>
      <p:pic>
        <p:nvPicPr>
          <p:cNvPr id="14" name="Content Placeholder 1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D4D3F78-5419-402D-985B-80E9AB8A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28" y="2133600"/>
            <a:ext cx="4529572" cy="32516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599" y="6429798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33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3133" y="1"/>
            <a:ext cx="8317629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Beam Background Subtraction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7692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background rate ~ 10% at forward angles (&lt;1.3</a:t>
            </a:r>
            <a:r>
              <a:rPr lang="en-US" sz="1600" baseline="30000" dirty="0">
                <a:latin typeface="Arial Narrow"/>
                <a:ea typeface="Helvetica" charset="0"/>
                <a:cs typeface="Arial Narrow"/>
              </a:rPr>
              <a:t>0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, dominated by upstream “collimator”), </a:t>
            </a:r>
          </a:p>
          <a:p>
            <a:pPr>
              <a:buClr>
                <a:srgbClr val="D60093"/>
              </a:buClr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      less than 2% otherwise.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background rate ~ 0.8% at all angles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8823" y="3200400"/>
            <a:ext cx="116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E45FF"/>
                </a:solidFill>
                <a:latin typeface="Arial Narrow"/>
                <a:cs typeface="Arial Narrow"/>
              </a:rPr>
              <a:t>2.2 GeV data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3276600"/>
            <a:ext cx="116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E45FF"/>
                </a:solidFill>
                <a:latin typeface="Arial Narrow"/>
                <a:cs typeface="Arial Narrow"/>
              </a:rPr>
              <a:t>2.2 GeV data</a:t>
            </a:r>
          </a:p>
        </p:txBody>
      </p:sp>
    </p:spTree>
    <p:extLst>
      <p:ext uri="{BB962C8B-B14F-4D97-AF65-F5344CB8AC3E}">
        <p14:creationId xmlns:p14="http://schemas.microsoft.com/office/powerpoint/2010/main" val="3218967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34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87531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Extracted Proton Electric Form Factor, G</a:t>
            </a:r>
            <a:r>
              <a:rPr lang="en-US" sz="2400" baseline="-250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vs. Q</a:t>
            </a:r>
            <a:r>
              <a:rPr lang="en-US" sz="2400" baseline="300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A4242-2A7C-D640-ACE1-664E49B2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4766" y="1601158"/>
            <a:ext cx="3411474" cy="4752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0DDB7-EF08-1541-BEF7-38E376CD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38166" y="1615440"/>
            <a:ext cx="3411474" cy="4752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76AB77-7EC7-064D-A129-24F03270636C}"/>
              </a:ext>
            </a:extLst>
          </p:cNvPr>
          <p:cNvSpPr txBox="1"/>
          <p:nvPr/>
        </p:nvSpPr>
        <p:spPr>
          <a:xfrm>
            <a:off x="1295400" y="2725579"/>
            <a:ext cx="190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rial Narrow"/>
                <a:cs typeface="Arial Narrow"/>
              </a:rPr>
              <a:t>33 data points from 1.1 GeV data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5E0C1-5A8F-434D-8A1D-DEA7C71CB2C3}"/>
              </a:ext>
            </a:extLst>
          </p:cNvPr>
          <p:cNvSpPr txBox="1"/>
          <p:nvPr/>
        </p:nvSpPr>
        <p:spPr>
          <a:xfrm>
            <a:off x="1295400" y="2895600"/>
            <a:ext cx="17106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B18F4"/>
                </a:solidFill>
                <a:latin typeface="Arial Narrow"/>
                <a:cs typeface="Arial Narrow"/>
              </a:rPr>
              <a:t>38 data points from 2.2 GeV data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6283C-4F5C-144B-A382-CEA3D03D0862}"/>
              </a:ext>
            </a:extLst>
          </p:cNvPr>
          <p:cNvSpPr txBox="1"/>
          <p:nvPr/>
        </p:nvSpPr>
        <p:spPr>
          <a:xfrm>
            <a:off x="533400" y="5833646"/>
            <a:ext cx="792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lang="en-US" sz="1400" i="1" baseline="-25000" dirty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 = 1.0002 +/- 0.0002(stat.) +/- 0.0020 (syst.),                                    </a:t>
            </a:r>
            <a:r>
              <a:rPr lang="en-US" sz="1400" i="1" dirty="0">
                <a:solidFill>
                  <a:srgbClr val="1B18F4"/>
                </a:solidFill>
                <a:latin typeface="Arial Narrow"/>
                <a:cs typeface="Arial Narrow"/>
              </a:rPr>
              <a:t>n</a:t>
            </a:r>
            <a:r>
              <a:rPr lang="en-US" sz="1400" i="1" baseline="-25000" dirty="0">
                <a:solidFill>
                  <a:srgbClr val="1B18F4"/>
                </a:solidFill>
                <a:latin typeface="Arial Narrow"/>
                <a:cs typeface="Arial Narrow"/>
              </a:rPr>
              <a:t>2</a:t>
            </a:r>
            <a:r>
              <a:rPr lang="en-US" sz="1400" dirty="0">
                <a:solidFill>
                  <a:srgbClr val="1B18F4"/>
                </a:solidFill>
                <a:latin typeface="Arial Narrow"/>
                <a:cs typeface="Arial Narrow"/>
              </a:rPr>
              <a:t> = 0.9983 +/- 0.0002(stat.) +/- 0.0013 (syst.)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94FCF-ED5E-D241-8DFE-8489B7BA9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1999"/>
            <a:ext cx="6324600" cy="1198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9FCFFD-0481-9C47-8807-B49BB780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667000"/>
            <a:ext cx="1842576" cy="1118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A0A85-A54F-A648-931E-26C38BD27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581400"/>
            <a:ext cx="2133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4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35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Recent Developments in Fitting Procedures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762000"/>
            <a:ext cx="4191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The input form factors (with known </a:t>
            </a:r>
            <a:r>
              <a:rPr lang="en-US" sz="1400" dirty="0" err="1">
                <a:latin typeface="Arial Narrow"/>
                <a:cs typeface="Arial Narrow"/>
              </a:rPr>
              <a:t>r</a:t>
            </a:r>
            <a:r>
              <a:rPr lang="en-US" sz="1400" baseline="-25000" dirty="0" err="1">
                <a:latin typeface="Arial Narrow"/>
                <a:cs typeface="Arial Narrow"/>
              </a:rPr>
              <a:t>p</a:t>
            </a:r>
            <a:r>
              <a:rPr lang="en-US" sz="1400" dirty="0">
                <a:latin typeface="Arial Narrow"/>
                <a:cs typeface="Arial Narrow"/>
              </a:rPr>
              <a:t>) are used to generate pseudo data using </a:t>
            </a:r>
            <a:r>
              <a:rPr lang="en-US" sz="1400" dirty="0" err="1">
                <a:latin typeface="Arial Narrow"/>
                <a:cs typeface="Arial Narrow"/>
              </a:rPr>
              <a:t>PRad</a:t>
            </a:r>
            <a:r>
              <a:rPr lang="en-US" sz="1400" dirty="0">
                <a:latin typeface="Arial Narrow"/>
                <a:cs typeface="Arial Narrow"/>
              </a:rPr>
              <a:t> kinematic range and uncertainties.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All combinations of input functions and fit functions can then be tested repeatedly against regenerated pseudo data.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Since the input radius is known, this allowed to find fitting functions that are robust for proton radius extractions in an objective fashion.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171450" indent="-171450">
              <a:buClr>
                <a:srgbClr val="D60093"/>
              </a:buClr>
              <a:buFont typeface="Wingdings" charset="2"/>
              <a:buChar char="Ø"/>
            </a:pPr>
            <a:endParaRPr lang="en-US" sz="1200" dirty="0">
              <a:latin typeface="Arial Narrow"/>
              <a:ea typeface="Helvetica" charset="0"/>
              <a:cs typeface="Arial Narrow"/>
            </a:endParaRPr>
          </a:p>
          <a:p>
            <a:pPr marL="171450" indent="-171450">
              <a:buClr>
                <a:srgbClr val="D60093"/>
              </a:buClr>
              <a:buSzPct val="80000"/>
              <a:buFont typeface="Wingdings" charset="2"/>
              <a:buChar char="Ø"/>
            </a:pPr>
            <a:r>
              <a:rPr lang="en-US" sz="1600" dirty="0">
                <a:latin typeface="Arial Narrow"/>
                <a:cs typeface="Arial Narrow"/>
              </a:rPr>
              <a:t>The following fitters:</a:t>
            </a:r>
          </a:p>
          <a:p>
            <a:pPr marL="171450" indent="-171450">
              <a:buClr>
                <a:srgbClr val="D60093"/>
              </a:buClr>
              <a:buSzPct val="80000"/>
              <a:buFont typeface="Wingdings" charset="2"/>
              <a:buChar char="Ø"/>
            </a:pPr>
            <a:endParaRPr lang="en-US" sz="1600" dirty="0">
              <a:latin typeface="Arial Narrow"/>
              <a:cs typeface="Arial Narrow"/>
            </a:endParaRP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two-parameter rational function </a:t>
            </a: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two-parameter continued fraction</a:t>
            </a: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second-order polynomial expansion of z</a:t>
            </a:r>
          </a:p>
          <a:p>
            <a:pPr lvl="1">
              <a:buClr>
                <a:srgbClr val="D60093"/>
              </a:buClr>
              <a:buSzPct val="80000"/>
            </a:pPr>
            <a:endParaRPr lang="en-US" sz="1400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>
              <a:buClr>
                <a:srgbClr val="D60093"/>
              </a:buClr>
              <a:buSzPct val="80000"/>
            </a:pPr>
            <a:r>
              <a:rPr lang="en-US" sz="1600" dirty="0">
                <a:solidFill>
                  <a:srgbClr val="000000"/>
                </a:solidFill>
                <a:latin typeface="Arial Narrow"/>
                <a:cs typeface="Arial Narrow"/>
              </a:rPr>
              <a:t>are identified as </a:t>
            </a:r>
            <a:r>
              <a:rPr lang="en-US" sz="1600" dirty="0">
                <a:solidFill>
                  <a:srgbClr val="D60093"/>
                </a:solidFill>
                <a:latin typeface="Arial Narrow"/>
                <a:cs typeface="Arial Narrow"/>
              </a:rPr>
              <a:t>robust fitters </a:t>
            </a:r>
            <a:r>
              <a:rPr lang="en-US" sz="1600" dirty="0">
                <a:solidFill>
                  <a:srgbClr val="000000"/>
                </a:solidFill>
                <a:latin typeface="Arial Narrow"/>
                <a:cs typeface="Arial Narrow"/>
              </a:rPr>
              <a:t>with small uncertainties</a:t>
            </a:r>
          </a:p>
          <a:p>
            <a:pPr>
              <a:buClr>
                <a:srgbClr val="D60093"/>
              </a:buClr>
              <a:buSzPct val="80000"/>
            </a:pPr>
            <a:endParaRPr lang="en-US" sz="1600" dirty="0">
              <a:solidFill>
                <a:srgbClr val="000000"/>
              </a:solidFill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D60093"/>
              </a:buClr>
              <a:buSzPct val="80000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D60093"/>
              </a:buClr>
            </a:pPr>
            <a:r>
              <a:rPr lang="it-IT" dirty="0">
                <a:latin typeface="Arial Narrow"/>
                <a:cs typeface="Arial Narrow"/>
              </a:rPr>
              <a:t>                                                  </a:t>
            </a:r>
            <a:r>
              <a:rPr lang="it-IT" sz="1200" dirty="0">
                <a:latin typeface="Arial Narrow"/>
                <a:cs typeface="Arial Narrow"/>
              </a:rPr>
              <a:t>RMSE = </a:t>
            </a:r>
            <a:r>
              <a:rPr lang="it-IT" sz="1200" dirty="0" err="1">
                <a:latin typeface="Arial Narrow"/>
                <a:cs typeface="Arial Narrow"/>
              </a:rPr>
              <a:t>sqrt</a:t>
            </a:r>
            <a:r>
              <a:rPr lang="it-IT" sz="1200" dirty="0">
                <a:latin typeface="Arial Narrow"/>
                <a:cs typeface="Arial Narrow"/>
              </a:rPr>
              <a:t>(bias</a:t>
            </a:r>
            <a:r>
              <a:rPr lang="it-IT" sz="1200" baseline="30000" dirty="0">
                <a:latin typeface="Arial Narrow"/>
                <a:cs typeface="Arial Narrow"/>
              </a:rPr>
              <a:t>2</a:t>
            </a:r>
            <a:r>
              <a:rPr lang="it-IT" sz="1200" dirty="0">
                <a:latin typeface="Arial Narrow"/>
                <a:cs typeface="Arial Narrow"/>
              </a:rPr>
              <a:t> + σ</a:t>
            </a:r>
            <a:r>
              <a:rPr lang="it-IT" sz="1200" baseline="30000" dirty="0">
                <a:latin typeface="Arial Narrow"/>
                <a:cs typeface="Arial Narrow"/>
              </a:rPr>
              <a:t>2</a:t>
            </a:r>
            <a:r>
              <a:rPr lang="it-IT" sz="1200" dirty="0">
                <a:latin typeface="Arial Narrow"/>
                <a:cs typeface="Arial Narrow"/>
              </a:rPr>
              <a:t>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" name="Picture 1" descr="Screen Shot 2018-07-04 at 5.04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22" y="990600"/>
            <a:ext cx="4725078" cy="499870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486400"/>
            <a:ext cx="3886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X. Yan, et al. </a:t>
            </a:r>
          </a:p>
          <a:p>
            <a:pPr>
              <a:buClr>
                <a:srgbClr val="D60093"/>
              </a:buClr>
            </a:pP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 “</a:t>
            </a:r>
            <a:r>
              <a:rPr lang="en-US" sz="1000" i="1" dirty="0">
                <a:solidFill>
                  <a:srgbClr val="000000"/>
                </a:solidFill>
                <a:latin typeface="Arial Narrow"/>
                <a:cs typeface="Arial Narrow"/>
              </a:rPr>
              <a:t>Robust extraction of the proton charge radius from  electron-proton scattering data</a:t>
            </a:r>
            <a:r>
              <a:rPr lang="en-US" sz="1000" b="1" dirty="0">
                <a:solidFill>
                  <a:srgbClr val="000000"/>
                </a:solidFill>
                <a:latin typeface="Arial Narrow"/>
                <a:cs typeface="Arial Narrow"/>
              </a:rPr>
              <a:t>”</a:t>
            </a: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,     </a:t>
            </a:r>
            <a:r>
              <a:rPr lang="en-US" sz="1000" i="1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PRC 98, 2, 025204, 2018</a:t>
            </a:r>
          </a:p>
        </p:txBody>
      </p:sp>
    </p:spTree>
    <p:extLst>
      <p:ext uri="{BB962C8B-B14F-4D97-AF65-F5344CB8AC3E}">
        <p14:creationId xmlns:p14="http://schemas.microsoft.com/office/powerpoint/2010/main" val="3593279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0336" y="535709"/>
            <a:ext cx="7893967" cy="4112491"/>
            <a:chOff x="300335" y="401782"/>
            <a:chExt cx="7893967" cy="3084368"/>
          </a:xfrm>
        </p:grpSpPr>
        <p:grpSp>
          <p:nvGrpSpPr>
            <p:cNvPr id="16" name="Group 15"/>
            <p:cNvGrpSpPr/>
            <p:nvPr/>
          </p:nvGrpSpPr>
          <p:grpSpPr>
            <a:xfrm>
              <a:off x="976033" y="401782"/>
              <a:ext cx="7218269" cy="3084368"/>
              <a:chOff x="976033" y="401782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401782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742042"/>
                <a:ext cx="1277038" cy="429658"/>
                <a:chOff x="5199961" y="1742042"/>
                <a:chExt cx="1277038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742042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65144" y="1768860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7" name="Straight Arrow Connector 16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Vacuum Chamber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77949" y="6473667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36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4314824" y="1728215"/>
            <a:ext cx="2810462" cy="2407687"/>
          </a:xfrm>
          <a:prstGeom prst="frame">
            <a:avLst>
              <a:gd name="adj1" fmla="val 17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8788" y="1524000"/>
            <a:ext cx="3588220" cy="4211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grpSp>
        <p:nvGrpSpPr>
          <p:cNvPr id="26" name="Group 25"/>
          <p:cNvGrpSpPr/>
          <p:nvPr/>
        </p:nvGrpSpPr>
        <p:grpSpPr>
          <a:xfrm>
            <a:off x="563065" y="1978275"/>
            <a:ext cx="3514659" cy="3758439"/>
            <a:chOff x="190005" y="1283650"/>
            <a:chExt cx="4377280" cy="3283664"/>
          </a:xfrm>
        </p:grpSpPr>
        <p:pic>
          <p:nvPicPr>
            <p:cNvPr id="27" name="image21.jpg" descr="Side_down_v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005" y="1283650"/>
              <a:ext cx="4377280" cy="3283664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3445727" y="4036741"/>
              <a:ext cx="780586" cy="1784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24400" y="51054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5 m long two stages vacuum chamber, </a:t>
            </a:r>
          </a:p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      1.7 m diameter, 2 mm Al vacuum window</a:t>
            </a:r>
          </a:p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       vacuum chamber pressure: </a:t>
            </a:r>
            <a:r>
              <a:rPr lang="en-US" sz="14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0.3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400" dirty="0" err="1">
                <a:latin typeface="Arial Narrow"/>
                <a:ea typeface="Helvetica" charset="0"/>
                <a:cs typeface="Arial Narrow"/>
              </a:rPr>
              <a:t>mTorr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9" name="Bent Arrow 8"/>
          <p:cNvSpPr/>
          <p:nvPr/>
        </p:nvSpPr>
        <p:spPr>
          <a:xfrm rot="10800000">
            <a:off x="4234181" y="4135902"/>
            <a:ext cx="1593361" cy="924540"/>
          </a:xfrm>
          <a:prstGeom prst="bentArrow">
            <a:avLst>
              <a:gd name="adj1" fmla="val 2533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43072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4" y="1"/>
            <a:ext cx="7319215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Vacuum Chamber and Window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77949" y="6473667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37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33400" y="990600"/>
            <a:ext cx="4267200" cy="4572000"/>
            <a:chOff x="190005" y="1283650"/>
            <a:chExt cx="4377280" cy="3283664"/>
          </a:xfrm>
        </p:grpSpPr>
        <p:pic>
          <p:nvPicPr>
            <p:cNvPr id="27" name="image21.jpg" descr="Side_down_v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005" y="1283650"/>
              <a:ext cx="4377280" cy="3283664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3445726" y="4043245"/>
              <a:ext cx="780586" cy="1784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3" name="图片 2" descr="20160531_1426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64252"/>
            <a:ext cx="2587625" cy="459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5410200" y="5757862"/>
            <a:ext cx="286796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 Narrow" charset="0"/>
              </a:rPr>
              <a:t>1.7 m diameter, 2 mm Al vacuum window</a:t>
            </a:r>
            <a:endParaRPr lang="en-US" sz="14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736600" y="5681662"/>
            <a:ext cx="2781531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 Narrow" charset="0"/>
              </a:rPr>
              <a:t>2-stage vacuum box in Hall B beam line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3990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0336" y="609600"/>
            <a:ext cx="7893967" cy="4112491"/>
            <a:chOff x="300335" y="587300"/>
            <a:chExt cx="7893967" cy="3084368"/>
          </a:xfrm>
        </p:grpSpPr>
        <p:grpSp>
          <p:nvGrpSpPr>
            <p:cNvPr id="14" name="Group 13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6" name="Straight Arrow Connector 15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53339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GEM Coordinate Detectors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95723"/>
            <a:ext cx="2057400" cy="365125"/>
          </a:xfrm>
        </p:spPr>
        <p:txBody>
          <a:bodyPr/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14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1000" y="1066800"/>
            <a:ext cx="5936020" cy="5322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sp>
        <p:nvSpPr>
          <p:cNvPr id="8" name="Frame 7"/>
          <p:cNvSpPr/>
          <p:nvPr/>
        </p:nvSpPr>
        <p:spPr>
          <a:xfrm>
            <a:off x="7018458" y="1797499"/>
            <a:ext cx="216027" cy="208483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pic>
        <p:nvPicPr>
          <p:cNvPr id="15" name="image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0267" y="2058950"/>
            <a:ext cx="3271538" cy="358524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37404" y="1511034"/>
            <a:ext cx="22402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Two large area GEM detectors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Small overlap region in the middle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Excellent position resolution (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72 µm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)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Improve position resolution of the setup by &gt;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20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times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Large improvements in Q</a:t>
            </a:r>
            <a:r>
              <a:rPr lang="en-US" sz="1600" baseline="300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determination</a:t>
            </a:r>
          </a:p>
        </p:txBody>
      </p:sp>
      <p:sp>
        <p:nvSpPr>
          <p:cNvPr id="17" name="Bent Arrow 16"/>
          <p:cNvSpPr/>
          <p:nvPr/>
        </p:nvSpPr>
        <p:spPr>
          <a:xfrm rot="10800000">
            <a:off x="6526527" y="3861231"/>
            <a:ext cx="646648" cy="1395419"/>
          </a:xfrm>
          <a:prstGeom prst="bentArrow">
            <a:avLst>
              <a:gd name="adj1" fmla="val 3192"/>
              <a:gd name="adj2" fmla="val 10162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88185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cs typeface="Arial Narrow"/>
              </a:rPr>
              <a:t>39</a:t>
            </a:fld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59977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Empty Target Runs for Background Subtraction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88B3A-DA46-D145-8851-6919D2F0FA6E}"/>
              </a:ext>
            </a:extLst>
          </p:cNvPr>
          <p:cNvSpPr txBox="1"/>
          <p:nvPr/>
        </p:nvSpPr>
        <p:spPr>
          <a:xfrm>
            <a:off x="304800" y="6858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ep background rate ~ 10% at forward angle (&lt;1.1 deg, dominated by upstream beam halo blocker), </a:t>
            </a:r>
          </a:p>
          <a:p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less than 2% 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otherwise</a:t>
            </a:r>
          </a:p>
          <a:p>
            <a:pPr marL="342891" indent="-34289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err="1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ee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background rate ~ 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0.8% at all angles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D97CE3-1E8E-EA40-B60A-A2757D20ECE9}"/>
              </a:ext>
            </a:extLst>
          </p:cNvPr>
          <p:cNvGrpSpPr/>
          <p:nvPr/>
        </p:nvGrpSpPr>
        <p:grpSpPr>
          <a:xfrm>
            <a:off x="255225" y="1447801"/>
            <a:ext cx="5449297" cy="4160420"/>
            <a:chOff x="-283756" y="2197100"/>
            <a:chExt cx="6163856" cy="44307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F1867B-3A1B-CE4C-993D-C439E713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47512" y="1492891"/>
              <a:ext cx="4303652" cy="59661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888748-7818-9943-AAF2-CA56E35445E5}"/>
                </a:ext>
              </a:extLst>
            </p:cNvPr>
            <p:cNvSpPr/>
            <p:nvPr/>
          </p:nvSpPr>
          <p:spPr>
            <a:xfrm>
              <a:off x="5632174" y="2197100"/>
              <a:ext cx="247926" cy="215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438906F-CA99-CC43-A44A-E0B5454DE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23145"/>
            <a:ext cx="2133600" cy="20868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488655-90F1-7F4B-94DF-F78A4331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270" y="3810000"/>
            <a:ext cx="2185282" cy="18374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2419A4-2D77-2F48-AAEB-5F8D7BAA6863}"/>
              </a:ext>
            </a:extLst>
          </p:cNvPr>
          <p:cNvSpPr txBox="1"/>
          <p:nvPr/>
        </p:nvSpPr>
        <p:spPr>
          <a:xfrm>
            <a:off x="255225" y="5757446"/>
            <a:ext cx="544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337FD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Residual hydrogen gas: hydrogen gas filled during background runs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8D3F5E-A0EF-7B4B-9EB2-7728854678C5}"/>
              </a:ext>
            </a:extLst>
          </p:cNvPr>
          <p:cNvSpPr txBox="1"/>
          <p:nvPr/>
        </p:nvSpPr>
        <p:spPr>
          <a:xfrm>
            <a:off x="7517245" y="1600200"/>
            <a:ext cx="4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(a)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FAED7B-0618-614D-BD47-318FD240D764}"/>
              </a:ext>
            </a:extLst>
          </p:cNvPr>
          <p:cNvSpPr txBox="1"/>
          <p:nvPr/>
        </p:nvSpPr>
        <p:spPr>
          <a:xfrm>
            <a:off x="7467600" y="2557046"/>
            <a:ext cx="4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(b)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E0F362-314A-3C4D-BAF5-99468947875A}"/>
              </a:ext>
            </a:extLst>
          </p:cNvPr>
          <p:cNvSpPr txBox="1"/>
          <p:nvPr/>
        </p:nvSpPr>
        <p:spPr>
          <a:xfrm>
            <a:off x="7441045" y="3700046"/>
            <a:ext cx="4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(c)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A93256-4008-884D-8E92-F6FD4CB55EA5}"/>
              </a:ext>
            </a:extLst>
          </p:cNvPr>
          <p:cNvSpPr txBox="1"/>
          <p:nvPr/>
        </p:nvSpPr>
        <p:spPr>
          <a:xfrm>
            <a:off x="7467600" y="4648200"/>
            <a:ext cx="4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(d)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55931-0DC5-104F-AE8C-A4B3CA4478FC}"/>
              </a:ext>
            </a:extLst>
          </p:cNvPr>
          <p:cNvSpPr txBox="1"/>
          <p:nvPr/>
        </p:nvSpPr>
        <p:spPr>
          <a:xfrm>
            <a:off x="3581400" y="37338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2.2 GeV ep data</a:t>
            </a:r>
          </a:p>
        </p:txBody>
      </p:sp>
    </p:spTree>
    <p:extLst>
      <p:ext uri="{BB962C8B-B14F-4D97-AF65-F5344CB8AC3E}">
        <p14:creationId xmlns:p14="http://schemas.microsoft.com/office/powerpoint/2010/main" val="213229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4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First Measurement of the Proton Radius</a:t>
            </a:r>
            <a:endParaRPr lang="en-US" sz="2400" dirty="0">
              <a:solidFill>
                <a:srgbClr val="D60093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2D4E453E-D77D-4343-A035-4BA45C1685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762000"/>
                <a:ext cx="4876800" cy="541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pitchFamily="2" charset="2"/>
                  <a:buChar char="§"/>
                </a:pPr>
                <a:r>
                  <a:rPr lang="en-US" sz="1800" dirty="0">
                    <a:latin typeface="Arial Narrow" charset="0"/>
                  </a:rPr>
                  <a:t>Robert Hofstadter, experiments in 1955-1956</a:t>
                </a:r>
              </a:p>
              <a:p>
                <a:pPr marL="685800"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ü"/>
                </a:pPr>
                <a:r>
                  <a:rPr lang="en-US" sz="1600" dirty="0">
                    <a:latin typeface="Arial Narrow" charset="0"/>
                  </a:rPr>
                  <a:t>ep-elastic scattering</a:t>
                </a:r>
              </a:p>
              <a:p>
                <a:pPr marL="685800"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ü"/>
                </a:pPr>
                <a:r>
                  <a:rPr lang="en-US" sz="1600" dirty="0" err="1">
                    <a:latin typeface="Arial Narrow" charset="0"/>
                  </a:rPr>
                  <a:t>E</a:t>
                </a:r>
                <a:r>
                  <a:rPr lang="en-US" sz="1600" baseline="-25000" dirty="0" err="1">
                    <a:latin typeface="Arial Narrow" charset="0"/>
                  </a:rPr>
                  <a:t>e</a:t>
                </a:r>
                <a:r>
                  <a:rPr lang="en-US" sz="1600" dirty="0">
                    <a:latin typeface="Arial Narrow" charset="0"/>
                  </a:rPr>
                  <a:t> = 188 MeV electron beam</a:t>
                </a:r>
              </a:p>
              <a:p>
                <a:pPr marL="400050" lvl="1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</a:pPr>
                <a:r>
                  <a:rPr lang="en-US" sz="1600" dirty="0">
                    <a:latin typeface="Arial Narrow" charset="0"/>
                  </a:rPr>
                  <a:t>      at Stanford University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10000"/>
                </a:pPr>
                <a:endParaRPr lang="en-US" sz="1600" dirty="0">
                  <a:latin typeface="Arial Narrow" charset="0"/>
                </a:endParaRP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charset="0"/>
                  <a:buChar char="§"/>
                </a:pPr>
                <a:r>
                  <a:rPr lang="en-US" sz="1800" dirty="0">
                    <a:latin typeface="Arial Narrow" charset="0"/>
                  </a:rPr>
                  <a:t>Nobel prize in 1961:</a:t>
                </a:r>
              </a:p>
              <a:p>
                <a:pPr marL="457200" lvl="1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</a:pPr>
                <a:r>
                  <a:rPr lang="en-US" sz="1500" dirty="0">
                    <a:latin typeface="Arial Narrow" charset="0"/>
                  </a:rPr>
                  <a:t>“</a:t>
                </a:r>
                <a:r>
                  <a:rPr lang="en-US" sz="1600" i="1" dirty="0">
                    <a:latin typeface="Arial Narrow" charset="0"/>
                  </a:rPr>
                  <a:t>for his pioneering studies of electron scattering in atomic nuclei and for his consequent discoveries concerning the </a:t>
                </a:r>
                <a:r>
                  <a:rPr lang="en-US" sz="1600" b="1" i="1" dirty="0">
                    <a:solidFill>
                      <a:srgbClr val="C00000"/>
                    </a:solidFill>
                    <a:latin typeface="Arial Narrow" charset="0"/>
                  </a:rPr>
                  <a:t>structure of nucleons</a:t>
                </a:r>
                <a:r>
                  <a:rPr lang="en-US" sz="1500" dirty="0">
                    <a:latin typeface="Arial Narrow" charset="0"/>
                  </a:rPr>
                  <a:t>”</a:t>
                </a:r>
              </a:p>
              <a:p>
                <a:pPr marL="457200" lvl="1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</a:pPr>
                <a:endParaRPr lang="en-US" sz="1500" dirty="0">
                  <a:latin typeface="Arial Narrow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r>
                  <a:rPr lang="en-US" sz="1600" dirty="0">
                    <a:latin typeface="Arial Narrow" charset="0"/>
                  </a:rPr>
                  <a:t>      “</a:t>
                </a:r>
                <a:r>
                  <a:rPr lang="en-US" sz="1600" b="1" i="1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proton has a diameter of 0.74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∓</m:t>
                    </m:r>
                  </m:oMath>
                </a14:m>
                <a:r>
                  <a:rPr lang="en-US" sz="1600" b="1" i="1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0.24 x 10</a:t>
                </a:r>
                <a:r>
                  <a:rPr lang="en-US" sz="1600" b="1" i="1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-13</a:t>
                </a:r>
                <a:r>
                  <a:rPr lang="en-US" sz="1600" b="1" i="1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cm</a:t>
                </a:r>
                <a:r>
                  <a:rPr lang="en-US" sz="1600" dirty="0">
                    <a:latin typeface="Arial Narrow" charset="0"/>
                  </a:rPr>
                  <a:t>”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r>
                  <a:rPr lang="en-US" sz="1600" dirty="0">
                    <a:latin typeface="Arial Narrow" charset="0"/>
                  </a:rPr>
                  <a:t>     	 </a:t>
                </a:r>
                <a:r>
                  <a:rPr lang="en-US" sz="1600" dirty="0" err="1">
                    <a:solidFill>
                      <a:srgbClr val="C00000"/>
                    </a:solidFill>
                    <a:latin typeface="Arial Narrow" charset="0"/>
                  </a:rPr>
                  <a:t>r</a:t>
                </a:r>
                <a:r>
                  <a:rPr lang="en-US" sz="1600" baseline="-25000" dirty="0" err="1">
                    <a:solidFill>
                      <a:srgbClr val="C00000"/>
                    </a:solidFill>
                    <a:latin typeface="Arial Narrow" charset="0"/>
                  </a:rPr>
                  <a:t>p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 = 0.74 </a:t>
                </a:r>
                <a:r>
                  <a:rPr lang="en-US" sz="1600" dirty="0" err="1">
                    <a:solidFill>
                      <a:srgbClr val="C00000"/>
                    </a:solidFill>
                    <a:latin typeface="Arial Narrow" charset="0"/>
                  </a:rPr>
                  <a:t>fm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      </a:t>
                </a:r>
                <a:r>
                  <a:rPr lang="en-US" sz="1600" dirty="0">
                    <a:latin typeface="Arial Narrow" charset="0"/>
                  </a:rPr>
                  <a:t>with a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32%</a:t>
                </a:r>
                <a:r>
                  <a:rPr lang="en-US" sz="1600" dirty="0">
                    <a:latin typeface="Arial Narrow" charset="0"/>
                  </a:rPr>
                  <a:t> uncertainty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r>
                  <a:rPr lang="en-US" sz="1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</a:t>
                </a:r>
                <a:r>
                  <a:rPr lang="en-US" sz="1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Hofstadter, McAllister, Phys. Rev. 98, 217 (1955). 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r>
                  <a:rPr lang="en-US" sz="1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Hofstadter, McAllister, Phys. Rev. 102, 851 (1956) 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charset="0"/>
                  <a:buChar char="§"/>
                </a:pP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charset="0"/>
                  </a:rPr>
                  <a:t>Over 60 years of experimentation!</a:t>
                </a:r>
              </a:p>
              <a:p>
                <a:pPr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charset="2"/>
                  <a:buChar char="ü"/>
                </a:pPr>
                <a:r>
                  <a:rPr lang="en-US" sz="1600" dirty="0">
                    <a:latin typeface="Arial Narrow" charset="0"/>
                    <a:sym typeface="Symbol" charset="0"/>
                  </a:rPr>
                  <a:t>started from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0.74 </a:t>
                </a:r>
                <a:r>
                  <a:rPr lang="en-US" sz="1600" dirty="0" err="1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fm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 </a:t>
                </a:r>
                <a:r>
                  <a:rPr lang="en-US" sz="1600" dirty="0">
                    <a:latin typeface="Arial Narrow" charset="0"/>
                    <a:sym typeface="Symbol" charset="0"/>
                  </a:rPr>
                  <a:t>in 1956</a:t>
                </a:r>
              </a:p>
              <a:p>
                <a:pPr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charset="2"/>
                  <a:buChar char="ü"/>
                </a:pPr>
                <a:r>
                  <a:rPr lang="en-US" sz="1600" dirty="0">
                    <a:latin typeface="Arial Narrow" charset="0"/>
                    <a:sym typeface="Symbol" charset="0"/>
                  </a:rPr>
                  <a:t>raised to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0.895 </a:t>
                </a:r>
                <a:r>
                  <a:rPr lang="en-US" sz="1600" dirty="0" err="1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fm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 </a:t>
                </a:r>
                <a:r>
                  <a:rPr lang="en-US" sz="1600" dirty="0">
                    <a:latin typeface="Arial Narrow" charset="0"/>
                    <a:sym typeface="Symbol" charset="0"/>
                  </a:rPr>
                  <a:t>by 2010.</a:t>
                </a:r>
              </a:p>
              <a:p>
                <a:pPr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charset="2"/>
                  <a:buChar char="ü"/>
                </a:pPr>
                <a:r>
                  <a:rPr lang="en-US" sz="1600" dirty="0">
                    <a:latin typeface="Arial Narrow" charset="0"/>
                    <a:sym typeface="Symbol" charset="0"/>
                  </a:rPr>
                  <a:t>ended to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  <a:sym typeface="Symbol" charset="0"/>
                  </a:rPr>
                  <a:t>0.8414</a:t>
                </a:r>
                <a:r>
                  <a:rPr lang="en-US" sz="1600" dirty="0">
                    <a:latin typeface="Arial Narrow" charset="0"/>
                    <a:sym typeface="Symbol" charset="0"/>
                  </a:rPr>
                  <a:t> </a:t>
                </a:r>
                <a:r>
                  <a:rPr lang="en-US" sz="1600" dirty="0" err="1">
                    <a:solidFill>
                      <a:srgbClr val="C00000"/>
                    </a:solidFill>
                    <a:latin typeface="Arial Narrow" charset="0"/>
                    <a:sym typeface="Symbol" charset="0"/>
                  </a:rPr>
                  <a:t>fm</a:t>
                </a:r>
                <a:r>
                  <a:rPr lang="en-US" sz="1600" dirty="0">
                    <a:latin typeface="Arial Narrow" charset="0"/>
                    <a:sym typeface="Symbol" charset="0"/>
                  </a:rPr>
                  <a:t> in 2018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</p:txBody>
          </p:sp>
        </mc:Choice>
        <mc:Fallback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2D4E453E-D77D-4343-A035-4BA45C168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762000"/>
                <a:ext cx="4876800" cy="5410200"/>
              </a:xfrm>
              <a:prstGeom prst="rect">
                <a:avLst/>
              </a:prstGeom>
              <a:blipFill>
                <a:blip r:embed="rId3"/>
                <a:stretch>
                  <a:fillRect l="-519" t="-1874" r="-51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8E9E4DD-B03F-4A4E-96AF-0B6DA1C84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555235"/>
            <a:ext cx="3498850" cy="2873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3B8431-9C6F-1F46-ACCC-1E705820A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57600"/>
            <a:ext cx="3009392" cy="25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65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ADE03F-38CE-1C48-B380-6B86255F3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740150"/>
            <a:ext cx="2790162" cy="26711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40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   Event Selection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FFA91D91-38DE-4994-80CC-87220E20C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0" b="-399"/>
          <a:stretch/>
        </p:blipFill>
        <p:spPr>
          <a:xfrm>
            <a:off x="4572000" y="791587"/>
            <a:ext cx="4572000" cy="2942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23A89E-01F9-4184-A1DA-7B5AE90A7D0B}"/>
              </a:ext>
            </a:extLst>
          </p:cNvPr>
          <p:cNvSpPr txBox="1"/>
          <p:nvPr/>
        </p:nvSpPr>
        <p:spPr>
          <a:xfrm>
            <a:off x="7817707" y="911423"/>
            <a:ext cx="95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2.2 GeV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C15F64C-C662-4FD9-8A3D-F7AF59603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8200"/>
            <a:ext cx="4436077" cy="5105400"/>
          </a:xfrm>
        </p:spPr>
        <p:txBody>
          <a:bodyPr>
            <a:normAutofit lnSpcReduction="10000"/>
          </a:bodyPr>
          <a:lstStyle/>
          <a:p>
            <a:pPr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Experimental data was taken with two beam energies: </a:t>
            </a:r>
          </a:p>
          <a:p>
            <a:pPr lvl="1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1.1 GeV      (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604 M events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) </a:t>
            </a:r>
          </a:p>
          <a:p>
            <a:pPr lvl="1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2.2 GeV      (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756 M events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)</a:t>
            </a:r>
          </a:p>
          <a:p>
            <a:pPr marL="457200" lvl="1" indent="0">
              <a:buClr>
                <a:srgbClr val="0000FF"/>
              </a:buClr>
              <a:buSzPct val="75000"/>
              <a:buNone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all events, require hit matching between GEMs and </a:t>
            </a:r>
            <a:r>
              <a:rPr lang="en-US" sz="1800" dirty="0" err="1">
                <a:latin typeface="Arial Narrow"/>
                <a:ea typeface="Helvetica" charset="0"/>
                <a:cs typeface="Arial Narrow"/>
              </a:rPr>
              <a:t>HyCal</a:t>
            </a:r>
            <a:endParaRPr lang="en-US" sz="1800" dirty="0">
              <a:latin typeface="Arial Narrow"/>
              <a:ea typeface="Helvetica" charset="0"/>
              <a:cs typeface="Arial Narrow"/>
            </a:endParaRPr>
          </a:p>
          <a:p>
            <a:pPr marL="0" indent="0">
              <a:buNone/>
            </a:pPr>
            <a:endParaRPr lang="en-US" sz="1800" dirty="0">
              <a:ea typeface="Helvetica" charset="0"/>
              <a:cs typeface="Helvetica" charset="0"/>
            </a:endParaRPr>
          </a:p>
          <a:p>
            <a:pPr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</a:t>
            </a:r>
            <a:r>
              <a:rPr lang="en-US" sz="1800" i="1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 and </a:t>
            </a:r>
            <a:r>
              <a:rPr lang="en-US" sz="1800" i="1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 events, apply angle dependent energy cut based on kinematics:</a:t>
            </a:r>
          </a:p>
          <a:p>
            <a:pPr marL="528066" lvl="1" indent="-171450">
              <a:buClr>
                <a:srgbClr val="0000FF"/>
              </a:buClr>
              <a:buSzPct val="70000"/>
              <a:buFont typeface="Wingdings" charset="2"/>
              <a:buChar char="Ø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 cut size depend on local detector resolution </a:t>
            </a:r>
          </a:p>
          <a:p>
            <a:pPr marL="699516" lvl="1" indent="-342900">
              <a:buFont typeface="Arial" charset="0"/>
              <a:buChar char="•"/>
            </a:pPr>
            <a:endParaRPr lang="en-US" sz="1600" dirty="0">
              <a:ea typeface="Helvetica" charset="0"/>
              <a:cs typeface="Helvetica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</a:t>
            </a:r>
            <a:r>
              <a:rPr lang="en-US" sz="1800" i="1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, if requiring double-arm events, apply additional cuts: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elasticity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co-planarity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vertex z (kinematics)</a:t>
            </a:r>
          </a:p>
        </p:txBody>
      </p:sp>
    </p:spTree>
    <p:extLst>
      <p:ext uri="{BB962C8B-B14F-4D97-AF65-F5344CB8AC3E}">
        <p14:creationId xmlns:p14="http://schemas.microsoft.com/office/powerpoint/2010/main" val="24790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What is Next? Or 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the Current Open Questions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41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863DD-8A68-CD4B-B37F-F7F8982D4C7A}"/>
              </a:ext>
            </a:extLst>
          </p:cNvPr>
          <p:cNvSpPr txBox="1"/>
          <p:nvPr/>
        </p:nvSpPr>
        <p:spPr>
          <a:xfrm>
            <a:off x="92767" y="1030069"/>
            <a:ext cx="6460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“Puzzle” is still not fully resolved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§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There is certain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discrepancy 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between the very recent </a:t>
            </a:r>
            <a:r>
              <a:rPr lang="en-US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FF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measurements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0C1B5-C53E-AD48-8945-2D8F031D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8827" y="807123"/>
            <a:ext cx="3822295" cy="6627650"/>
          </a:xfrm>
          <a:prstGeom prst="rect">
            <a:avLst/>
          </a:prstGeo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E79BCB7F-8294-EA42-919A-F80220887421}"/>
              </a:ext>
            </a:extLst>
          </p:cNvPr>
          <p:cNvSpPr/>
          <p:nvPr/>
        </p:nvSpPr>
        <p:spPr>
          <a:xfrm>
            <a:off x="5032513" y="3657600"/>
            <a:ext cx="1977887" cy="762000"/>
          </a:xfrm>
          <a:prstGeom prst="donut">
            <a:avLst>
              <a:gd name="adj" fmla="val 69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49149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Radiative Corrections for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DRad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42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13F277-69F5-715C-99AC-FC3CCE0EE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760653"/>
            <a:ext cx="4444738" cy="3083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F02BF-BBD0-6200-8F9E-AEFA6D79A9BF}"/>
              </a:ext>
            </a:extLst>
          </p:cNvPr>
          <p:cNvSpPr txBox="1"/>
          <p:nvPr/>
        </p:nvSpPr>
        <p:spPr>
          <a:xfrm>
            <a:off x="189134" y="3962400"/>
            <a:ext cx="87657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The complete elastic e-d NLO cross section including the lowest order radiative corrections beyond the </a:t>
            </a:r>
            <a:r>
              <a:rPr lang="en-US" sz="1600" dirty="0" err="1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ultrarelativistic</a:t>
            </a: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limit has been calculated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</a:t>
            </a: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ased on the ansatz in the </a:t>
            </a:r>
            <a:r>
              <a:rPr lang="en-US" sz="1600" dirty="0" err="1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RC calculation and used the Bardin-</a:t>
            </a:r>
            <a:r>
              <a:rPr lang="en-US" sz="1600" dirty="0" err="1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Shumeiko</a:t>
            </a: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infrared divergence cancellation method </a:t>
            </a:r>
            <a:r>
              <a:rPr lang="en-US" sz="10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(I. </a:t>
            </a:r>
            <a:r>
              <a:rPr lang="en-US" sz="1000" dirty="0" err="1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Akushevich</a:t>
            </a:r>
            <a:r>
              <a:rPr lang="en-US" sz="10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et al. </a:t>
            </a:r>
            <a:r>
              <a:rPr lang="en-US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Eur. Phys. J. A 51.1(2015), p. 1. DOI: 10.1140/</a:t>
            </a:r>
            <a:r>
              <a:rPr lang="en-US" sz="1000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epja</a:t>
            </a:r>
            <a:r>
              <a:rPr lang="en-US" sz="1000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/i2015-15001-8</a:t>
            </a:r>
            <a:r>
              <a:rPr lang="en-US" sz="10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 generator is developed and the total correction to the elastic e-d Born cross section in the </a:t>
            </a:r>
            <a:r>
              <a:rPr lang="en-US" sz="1600" dirty="0" err="1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DRad</a:t>
            </a: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kinematics is calculated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he uncertainty of the NLO calculation is estimated, taking into account higher-order contributions, calculation assumptions, and differences between various 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The paper is to be submitted to </a:t>
            </a:r>
            <a:r>
              <a:rPr lang="en-US" sz="1600" dirty="0" err="1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arXiv</a:t>
            </a:r>
            <a:r>
              <a:rPr lang="en-US" sz="1600" dirty="0">
                <a:solidFill>
                  <a:srgbClr val="404040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and European Physical Journal A</a:t>
            </a:r>
          </a:p>
        </p:txBody>
      </p:sp>
    </p:spTree>
    <p:extLst>
      <p:ext uri="{BB962C8B-B14F-4D97-AF65-F5344CB8AC3E}">
        <p14:creationId xmlns:p14="http://schemas.microsoft.com/office/powerpoint/2010/main" val="3206673790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EE1222-EC26-9F4D-97FA-BBFC3DC4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195" y="-52157"/>
            <a:ext cx="3699165" cy="4787155"/>
          </a:xfrm>
          <a:prstGeom prst="rect">
            <a:avLst/>
          </a:prstGeom>
        </p:spPr>
      </p:pic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Collaboration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43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76805" name="TextBox 1"/>
          <p:cNvSpPr txBox="1">
            <a:spLocks noChangeArrowheads="1"/>
          </p:cNvSpPr>
          <p:nvPr/>
        </p:nvSpPr>
        <p:spPr bwMode="auto">
          <a:xfrm>
            <a:off x="533400" y="4186297"/>
            <a:ext cx="436254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14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Currently 14 collaborating universities and institutions:</a:t>
            </a:r>
          </a:p>
          <a:p>
            <a:pPr eaLnBrk="1" hangingPunct="1"/>
            <a:endParaRPr lang="en-US" sz="1400" dirty="0">
              <a:latin typeface="Arial Narrow" charset="0"/>
            </a:endParaRPr>
          </a:p>
          <a:p>
            <a:pPr eaLnBrk="1" hangingPunct="1"/>
            <a:r>
              <a:rPr lang="en-US" sz="1400" dirty="0">
                <a:latin typeface="Arial Narrow" charset="0"/>
              </a:rPr>
              <a:t>Jefferson Laboratory, NC A&amp;T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Duke University, Idaho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Mississippi State University, Norfolk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University of Virginia, Argonne National Laboratory,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University of North Carolina at Wilmington, Hampton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College of William &amp; Mary, Tsinghua University, China,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Old Dominion University, ITEP Moscow, Russia.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181600" y="4124742"/>
            <a:ext cx="3886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charset="2"/>
              <a:buChar char="§"/>
              <a:defRPr/>
            </a:pPr>
            <a:r>
              <a:rPr lang="en-US" sz="1600" b="1" dirty="0">
                <a:latin typeface="Arial Narrow" charset="0"/>
              </a:rPr>
              <a:t>Graduate students:</a:t>
            </a:r>
          </a:p>
          <a:p>
            <a:pPr eaLnBrk="1" hangingPunct="1">
              <a:defRPr/>
            </a:pPr>
            <a:r>
              <a:rPr lang="en-US" sz="1400" dirty="0">
                <a:latin typeface="Arial Narrow" charset="0"/>
              </a:rPr>
              <a:t>Chao Peng (Duke), </a:t>
            </a:r>
            <a:r>
              <a:rPr lang="en-US" sz="1400" dirty="0" err="1">
                <a:latin typeface="Arial Narrow" charset="0"/>
              </a:rPr>
              <a:t>Weizhi</a:t>
            </a:r>
            <a:r>
              <a:rPr lang="en-US" sz="1400" dirty="0">
                <a:latin typeface="Arial Narrow" charset="0"/>
              </a:rPr>
              <a:t> </a:t>
            </a:r>
            <a:r>
              <a:rPr lang="en-US" sz="1400" dirty="0" err="1">
                <a:latin typeface="Arial Narrow" charset="0"/>
              </a:rPr>
              <a:t>Xiong</a:t>
            </a:r>
            <a:r>
              <a:rPr lang="en-US" sz="1400" dirty="0">
                <a:latin typeface="Arial Narrow" charset="0"/>
              </a:rPr>
              <a:t> (Duke), </a:t>
            </a:r>
          </a:p>
          <a:p>
            <a:pPr eaLnBrk="1" hangingPunct="1">
              <a:defRPr/>
            </a:pPr>
            <a:r>
              <a:rPr lang="en-US" sz="1400" dirty="0" err="1">
                <a:latin typeface="Arial Narrow" charset="0"/>
              </a:rPr>
              <a:t>Xinzhan</a:t>
            </a:r>
            <a:r>
              <a:rPr lang="en-US" sz="1400" dirty="0">
                <a:latin typeface="Arial Narrow" charset="0"/>
              </a:rPr>
              <a:t> Bai (</a:t>
            </a:r>
            <a:r>
              <a:rPr lang="en-US" sz="1400" dirty="0" err="1">
                <a:latin typeface="Arial Narrow" charset="0"/>
              </a:rPr>
              <a:t>UVa</a:t>
            </a:r>
            <a:r>
              <a:rPr lang="en-US" sz="1400" dirty="0">
                <a:latin typeface="Arial Narrow" charset="0"/>
              </a:rPr>
              <a:t>), Li Ye (MSU)</a:t>
            </a:r>
          </a:p>
          <a:p>
            <a:pPr eaLnBrk="1" hangingPunct="1">
              <a:defRPr/>
            </a:pPr>
            <a:endParaRPr lang="en-US" sz="1600" dirty="0">
              <a:latin typeface="Arial Narrow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charset="2"/>
              <a:buChar char="§"/>
              <a:defRPr/>
            </a:pPr>
            <a:r>
              <a:rPr lang="en-US" sz="1600" b="1" dirty="0">
                <a:latin typeface="Arial Narrow" charset="0"/>
              </a:rPr>
              <a:t>Postdocs: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Chao Gu (Duke), </a:t>
            </a:r>
            <a:r>
              <a:rPr lang="en-US" sz="1400" dirty="0" err="1">
                <a:latin typeface="Arial Narrow" charset="0"/>
              </a:rPr>
              <a:t>Xuefei</a:t>
            </a:r>
            <a:r>
              <a:rPr lang="en-US" sz="1400" dirty="0">
                <a:latin typeface="Arial Narrow" charset="0"/>
              </a:rPr>
              <a:t> Yan (Duke), Mehdi </a:t>
            </a:r>
            <a:r>
              <a:rPr lang="en-US" sz="1400" dirty="0" err="1">
                <a:latin typeface="Arial Narrow" charset="0"/>
              </a:rPr>
              <a:t>Meziane</a:t>
            </a:r>
            <a:r>
              <a:rPr lang="en-US" sz="1400" dirty="0">
                <a:latin typeface="Arial Narrow" charset="0"/>
              </a:rPr>
              <a:t>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(Duke), </a:t>
            </a:r>
            <a:r>
              <a:rPr lang="en-US" sz="1400" dirty="0" err="1">
                <a:latin typeface="Arial Narrow" charset="0"/>
              </a:rPr>
              <a:t>Zhihong</a:t>
            </a:r>
            <a:r>
              <a:rPr lang="en-US" sz="1400" dirty="0">
                <a:latin typeface="Arial Narrow" charset="0"/>
              </a:rPr>
              <a:t> Ye (Duke), Tyler Hague (NC A&amp;T SU),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Maxime </a:t>
            </a:r>
            <a:r>
              <a:rPr lang="en-US" sz="1400" dirty="0" err="1">
                <a:latin typeface="Arial Narrow" charset="0"/>
              </a:rPr>
              <a:t>Lavilain</a:t>
            </a:r>
            <a:r>
              <a:rPr lang="en-US" sz="1400" dirty="0">
                <a:latin typeface="Arial Narrow" charset="0"/>
              </a:rPr>
              <a:t> (NC A&amp;T), Krishna Adhikari (MSU),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Latif-ul Kabir (MSU), Chandra </a:t>
            </a:r>
            <a:r>
              <a:rPr lang="en-US" sz="1400" dirty="0" err="1">
                <a:latin typeface="Arial Narrow" charset="0"/>
              </a:rPr>
              <a:t>Akondi</a:t>
            </a:r>
            <a:r>
              <a:rPr lang="en-US" sz="1400" dirty="0">
                <a:latin typeface="Arial Narrow" charset="0"/>
              </a:rPr>
              <a:t> (NC A&amp;T)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568F5FC-6B29-A644-B10C-CD8094E87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448" y="1143000"/>
            <a:ext cx="2595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D60093"/>
              </a:buClr>
              <a:defRPr/>
            </a:pPr>
            <a:r>
              <a:rPr lang="en-US" sz="1600" dirty="0">
                <a:latin typeface="Arial Narrow" charset="0"/>
              </a:rPr>
              <a:t>A part of the </a:t>
            </a:r>
            <a:r>
              <a:rPr lang="en-US" sz="1600" dirty="0" err="1">
                <a:latin typeface="Arial Narrow" charset="0"/>
              </a:rPr>
              <a:t>PRad</a:t>
            </a:r>
            <a:r>
              <a:rPr lang="en-US" sz="1600" dirty="0">
                <a:latin typeface="Arial Narrow" charset="0"/>
              </a:rPr>
              <a:t> collaboration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600" dirty="0">
                <a:latin typeface="Arial Narrow" charset="0"/>
              </a:rPr>
              <a:t>in December, 2019 at </a:t>
            </a:r>
            <a:r>
              <a:rPr lang="en-US" sz="1600" dirty="0" err="1">
                <a:latin typeface="Arial Narrow" charset="0"/>
              </a:rPr>
              <a:t>JLab</a:t>
            </a:r>
            <a:r>
              <a:rPr lang="en-US" sz="1600" dirty="0">
                <a:latin typeface="Arial Narrow" charset="0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5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Proton Radius Puzzle before the </a:t>
            </a:r>
            <a:r>
              <a:rPr lang="en-US" sz="2400" dirty="0" err="1">
                <a:solidFill>
                  <a:srgbClr val="D60093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 Experiment (2016)</a:t>
            </a:r>
            <a:endParaRPr lang="en-US" sz="2400" dirty="0">
              <a:solidFill>
                <a:srgbClr val="D60093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70C63C-FEC9-F643-B8BA-89C9750C012E}"/>
              </a:ext>
            </a:extLst>
          </p:cNvPr>
          <p:cNvSpPr txBox="1"/>
          <p:nvPr/>
        </p:nvSpPr>
        <p:spPr>
          <a:xfrm>
            <a:off x="1219200" y="4696361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Muonic hydrogen (CREMA coll. 2013):		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0.8409 ± 0.0004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it-IT" sz="1200" i="1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marL="0" lvl="1"/>
            <a:r>
              <a:rPr lang="en-US" sz="1600" dirty="0" err="1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Muonic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 hydrogen (CREMA coll. 2010):		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0.84184 ± 0.00067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nb-NO" sz="16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8A5D09-0782-3041-89A1-A73D397F4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957FC9-2D75-3341-934E-06D092F956CD}"/>
              </a:ext>
            </a:extLst>
          </p:cNvPr>
          <p:cNvGrpSpPr/>
          <p:nvPr/>
        </p:nvGrpSpPr>
        <p:grpSpPr>
          <a:xfrm>
            <a:off x="76200" y="2286000"/>
            <a:ext cx="1625599" cy="1742658"/>
            <a:chOff x="5267899" y="1444930"/>
            <a:chExt cx="3876101" cy="3967878"/>
          </a:xfrm>
        </p:grpSpPr>
        <p:pic>
          <p:nvPicPr>
            <p:cNvPr id="13" name="pasted-image.png">
              <a:extLst>
                <a:ext uri="{FF2B5EF4-FFF2-40B4-BE49-F238E27FC236}">
                  <a16:creationId xmlns:a16="http://schemas.microsoft.com/office/drawing/2014/main" id="{FAEE53B3-A963-124D-8972-7C0D67404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899" y="1444930"/>
              <a:ext cx="3876101" cy="36985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E68326-6F58-CC42-B2E0-6259503C1445}"/>
                </a:ext>
              </a:extLst>
            </p:cNvPr>
            <p:cNvSpPr txBox="1"/>
            <p:nvPr/>
          </p:nvSpPr>
          <p:spPr>
            <a:xfrm>
              <a:off x="6298257" y="5010790"/>
              <a:ext cx="2143596" cy="4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 Narrow"/>
                  <a:cs typeface="Arial Narrow"/>
                </a:rPr>
                <a:t>New York Times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916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5BFEFE8-0FD5-2846-B3C4-B2B9B40B2E1A}" type="slidenum">
              <a:rPr lang="en-US" sz="1000">
                <a:latin typeface="Arial Narrow" charset="0"/>
              </a:rPr>
              <a:pPr eaLnBrk="1" hangingPunct="1"/>
              <a:t>6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734199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Possible Resolutions to the </a:t>
            </a:r>
            <a:r>
              <a:rPr lang="en-US" sz="2400" i="1" dirty="0">
                <a:solidFill>
                  <a:srgbClr val="0000FF"/>
                </a:solidFill>
                <a:latin typeface="Arial Narrow" charset="0"/>
                <a:sym typeface="Symbol" charset="0"/>
              </a:rPr>
              <a:t>Proton Radius Puzzle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2877EAD-470C-834A-BF02-817628315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43664"/>
            <a:ext cx="78486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altLang="zh-CN" sz="18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Some initial open questions about QED calculations:</a:t>
            </a:r>
          </a:p>
          <a:p>
            <a:pPr lvl="1" eaLnBrk="1" hangingPunct="1">
              <a:buClr>
                <a:srgbClr val="CC3300"/>
              </a:buClr>
              <a:buSzPct val="50000"/>
              <a:buFont typeface="Wingdings" pitchFamily="2" charset="2"/>
              <a:buChar char="v"/>
            </a:pPr>
            <a:r>
              <a:rPr lang="en-US" altLang="en-US" sz="17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additional corrections to muonic-hydrogen.			</a:t>
            </a:r>
            <a:r>
              <a:rPr lang="en-US" alt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Not found</a:t>
            </a:r>
          </a:p>
          <a:p>
            <a:pPr lvl="1" eaLnBrk="1" hangingPunct="1">
              <a:buClr>
                <a:srgbClr val="CC3300"/>
              </a:buClr>
              <a:buSzPct val="50000"/>
              <a:buFont typeface="Wingdings" pitchFamily="2" charset="2"/>
              <a:buChar char="v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missing contributions to electronic-hydrogen.			</a:t>
            </a:r>
            <a:r>
              <a:rPr lang="en-US" alt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Not found</a:t>
            </a:r>
          </a:p>
          <a:p>
            <a:pPr lvl="1" eaLnBrk="1" hangingPunct="1">
              <a:buClr>
                <a:srgbClr val="CC3300"/>
              </a:buClr>
              <a:buSzPct val="50000"/>
              <a:buFont typeface="Wingdings" pitchFamily="2" charset="2"/>
              <a:buChar char="v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higher moments in electric form factor;				</a:t>
            </a:r>
            <a:r>
              <a:rPr lang="en-US" alt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Not significant</a:t>
            </a:r>
          </a:p>
          <a:p>
            <a:pPr lvl="1" eaLnBrk="1" hangingPunct="1">
              <a:buClr>
                <a:srgbClr val="CC3300"/>
              </a:buClr>
              <a:buSzPct val="50000"/>
              <a:buFont typeface="Wingdings" pitchFamily="2" charset="2"/>
              <a:buChar char="v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…</a:t>
            </a:r>
            <a:endParaRPr lang="en-US" altLang="zh-CN" sz="1600" dirty="0"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altLang="zh-CN" sz="18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zh-CN" sz="18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Is the ep-interaction the same as </a:t>
            </a:r>
            <a:r>
              <a:rPr lang="en-US" sz="1800" dirty="0" err="1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μp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-interaction (the 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lepton universality principle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)?</a:t>
            </a:r>
          </a:p>
          <a:p>
            <a:pPr eaLnBrk="1" hangingPunct="1">
              <a:buClr>
                <a:srgbClr val="CC3300"/>
              </a:buClr>
              <a:buSzPct val="100000"/>
            </a:pPr>
            <a:endParaRPr lang="en-US" sz="1800" dirty="0">
              <a:latin typeface="Arial Narrow" panose="020B0604020202020204" pitchFamily="34" charset="0"/>
              <a:cs typeface="Arial Narrow" panose="020B0604020202020204" pitchFamily="34" charset="0"/>
              <a:sym typeface="Symbol" charset="0"/>
            </a:endParaRPr>
          </a:p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  New Physics (forces) beyond the Standard Model?			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Not found yet</a:t>
            </a:r>
          </a:p>
          <a:p>
            <a:pPr marL="742950" lvl="1" indent="-285750" eaLnBrk="1" hangingPunct="1">
              <a:buClr>
                <a:srgbClr val="CC3300"/>
              </a:buClr>
              <a:buSzPct val="60000"/>
              <a:buFont typeface="Wingdings" pitchFamily="2" charset="2"/>
              <a:buChar char="ü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  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many models, discussions, suggestions …</a:t>
            </a:r>
          </a:p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endParaRPr lang="en-US" sz="1800" dirty="0">
              <a:latin typeface="Arial Narrow" panose="020B0604020202020204" pitchFamily="34" charset="0"/>
              <a:cs typeface="Arial Narrow" panose="020B0604020202020204" pitchFamily="34" charset="0"/>
              <a:sym typeface="Symbol" charset="0"/>
            </a:endParaRPr>
          </a:p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altLang="zh-CN" sz="1800" dirty="0">
                <a:latin typeface="Arial Narrow" panose="020B0604020202020204" pitchFamily="34" charset="0"/>
                <a:ea typeface="SimSun" panose="02010600030101010101" pitchFamily="2" charset="-122"/>
                <a:cs typeface="Arial Narrow" panose="020B0604020202020204" pitchFamily="34" charset="0"/>
                <a:sym typeface="Symbol" charset="0"/>
              </a:rPr>
              <a:t> Potential solutions:</a:t>
            </a:r>
          </a:p>
          <a:p>
            <a:pPr marL="742950" lvl="1" indent="-285750" eaLnBrk="1" hangingPunct="1">
              <a:buClr>
                <a:srgbClr val="CC3300"/>
              </a:buClr>
              <a:buSzPct val="60000"/>
              <a:buFont typeface="Wingdings" pitchFamily="2" charset="2"/>
              <a:buChar char="v"/>
            </a:pPr>
            <a:r>
              <a:rPr lang="en-US" altLang="zh-CN" sz="1600" dirty="0">
                <a:latin typeface="Arial Narrow" panose="020B0604020202020204" pitchFamily="34" charset="0"/>
                <a:ea typeface="SimSun" panose="02010600030101010101" pitchFamily="2" charset="-122"/>
                <a:cs typeface="Arial Narrow" panose="020B0604020202020204" pitchFamily="34" charset="0"/>
                <a:sym typeface="Symbol" charset="0"/>
              </a:rPr>
              <a:t>need new high precision, </a:t>
            </a:r>
            <a:r>
              <a:rPr lang="en-US" altLang="zh-CN" sz="1600" dirty="0">
                <a:solidFill>
                  <a:srgbClr val="C00000"/>
                </a:solidFill>
                <a:latin typeface="Arial Narrow" panose="020B0604020202020204" pitchFamily="34" charset="0"/>
                <a:ea typeface="SimSun" panose="02010600030101010101" pitchFamily="2" charset="-122"/>
                <a:cs typeface="Arial Narrow" panose="020B0604020202020204" pitchFamily="34" charset="0"/>
                <a:sym typeface="Symbol" charset="0"/>
              </a:rPr>
              <a:t>high accuracy</a:t>
            </a:r>
            <a:r>
              <a:rPr lang="en-US" altLang="zh-CN" sz="1600" dirty="0">
                <a:latin typeface="Arial Narrow" panose="020B0604020202020204" pitchFamily="34" charset="0"/>
                <a:ea typeface="SimSun" panose="02010600030101010101" pitchFamily="2" charset="-122"/>
                <a:cs typeface="Arial Narrow" panose="020B0604020202020204" pitchFamily="34" charset="0"/>
                <a:sym typeface="Symbol" charset="0"/>
              </a:rPr>
              <a:t> experiments:</a:t>
            </a:r>
            <a:endParaRPr lang="en-US" altLang="en-US" sz="1700" dirty="0"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lvl="3" eaLnBrk="1" hangingPunct="1">
              <a:buClr>
                <a:srgbClr val="CC3300"/>
              </a:buClr>
              <a:buSzPct val="80000"/>
              <a:buFont typeface="Wingdings" pitchFamily="2" charset="2"/>
              <a:buChar char="ü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en-US" sz="15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ep-scattering experiments:</a:t>
            </a: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5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reaching extremely low Q</a:t>
            </a:r>
            <a:r>
              <a:rPr lang="en-US" altLang="en-US" sz="1400" baseline="300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2 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range (10</a:t>
            </a:r>
            <a:r>
              <a:rPr lang="en-US" altLang="en-US" sz="1400" baseline="300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-4 </a:t>
            </a:r>
            <a:r>
              <a:rPr lang="en-US" altLang="en-US" sz="1400" dirty="0" err="1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Gev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/c</a:t>
            </a:r>
            <a:r>
              <a:rPr lang="en-US" altLang="en-US" sz="1400" baseline="300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2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)</a:t>
            </a: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possibly with new independent methods		</a:t>
            </a:r>
            <a:r>
              <a:rPr lang="en-US" altLang="en-US" sz="1400" dirty="0" err="1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PRad</a:t>
            </a:r>
            <a:r>
              <a:rPr lang="en-US" altLang="en-US" sz="14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at </a:t>
            </a:r>
            <a:r>
              <a:rPr lang="en-US" altLang="en-US" sz="1400" dirty="0" err="1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JLab</a:t>
            </a:r>
            <a:endParaRPr lang="en-US" altLang="en-US" sz="1400" dirty="0">
              <a:solidFill>
                <a:srgbClr val="0000FF"/>
              </a:solidFill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measure absolute cross sections in </a:t>
            </a:r>
            <a:r>
              <a:rPr lang="en-US" altLang="en-US" sz="1400" dirty="0">
                <a:solidFill>
                  <a:srgbClr val="C00000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ONE experimental setting!</a:t>
            </a: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endParaRPr lang="en-US" altLang="en-US" sz="1400" dirty="0">
              <a:solidFill>
                <a:srgbClr val="C00000"/>
              </a:solidFill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MUSE at PSI, ISR at Mainz, ULQ</a:t>
            </a:r>
            <a:r>
              <a:rPr lang="en-US" altLang="en-US" sz="1400" baseline="300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2 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in Japan, AMBER at CERN …</a:t>
            </a:r>
          </a:p>
          <a:p>
            <a:pPr marL="1828800" lvl="4" indent="0" eaLnBrk="1" hangingPunct="1">
              <a:buClr>
                <a:srgbClr val="CC3300"/>
              </a:buClr>
              <a:buSzPct val="80000"/>
            </a:pPr>
            <a:endParaRPr lang="en-US" altLang="en-US" sz="1500" dirty="0">
              <a:solidFill>
                <a:srgbClr val="C00000"/>
              </a:solidFill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lvl="3" eaLnBrk="1" hangingPunct="1">
              <a:buClr>
                <a:srgbClr val="CC3300"/>
              </a:buClr>
              <a:buSzPct val="80000"/>
              <a:buFont typeface="Wingdings" pitchFamily="2" charset="2"/>
              <a:buChar char="ü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en-US" sz="15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ordinary hydrogen spectroscopy experiments:</a:t>
            </a: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5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York University in Canada, LKB in Paris, France, CREMA in Germany …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A2C9E5B9-48BD-9F45-A982-8A4CF34ED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69" y="3733800"/>
            <a:ext cx="3095773" cy="239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5BFEFE8-0FD5-2846-B3C4-B2B9B40B2E1A}" type="slidenum">
              <a:rPr lang="en-US" sz="1000">
                <a:latin typeface="Arial Narrow" charset="0"/>
              </a:rPr>
              <a:pPr eaLnBrk="1" hangingPunct="1"/>
              <a:t>7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734199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Planning a New 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→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Scattering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Experiment </a:t>
            </a:r>
            <a:endParaRPr lang="en-US" sz="18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pic>
        <p:nvPicPr>
          <p:cNvPr id="3584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70" y="838200"/>
            <a:ext cx="3178330" cy="293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" y="943719"/>
                <a:ext cx="5257800" cy="4847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D60093"/>
                  </a:buClr>
                  <a:buSzPct val="100000"/>
                  <a:buFont typeface="Wingdings" charset="2"/>
                  <a:buChar char="§"/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Practically all ep-scattering experiments were performed with </a:t>
                </a:r>
                <a:r>
                  <a:rPr lang="en-US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magnetic spectrometers and LH</a:t>
                </a:r>
                <a:r>
                  <a:rPr lang="en-US" baseline="-25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targets</a:t>
                </a: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! </a:t>
                </a:r>
              </a:p>
              <a:p>
                <a:pPr marL="285750" indent="-285750">
                  <a:buClr>
                    <a:srgbClr val="D60093"/>
                  </a:buClr>
                  <a:buSzPct val="100000"/>
                  <a:buFont typeface="Wingdings" charset="2"/>
                  <a:buChar char="§"/>
                  <a:defRPr/>
                </a:pPr>
                <a:endParaRPr lang="en-US" sz="1600" dirty="0">
                  <a:solidFill>
                    <a:schemeClr val="tx2">
                      <a:lumMod val="75000"/>
                    </a:schemeClr>
                  </a:solidFill>
                  <a:latin typeface="Arial Narrow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latin typeface="Arial Narrow"/>
                    <a:cs typeface="Arial Narrow"/>
                  </a:rPr>
                  <a:t>high resolutions but,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/>
                    <a:cs typeface="Arial Narrow"/>
                  </a:rPr>
                  <a:t>very SMALL angular and momentum acceptances: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latin typeface="Arial Narrow"/>
                    <a:cs typeface="Arial Narrow"/>
                  </a:rPr>
                  <a:t>need many different settings of angle (</a:t>
                </a:r>
                <a:r>
                  <a:rPr lang="el-GR" sz="1500" dirty="0">
                    <a:latin typeface="Arial Narrow"/>
                    <a:cs typeface="Arial Narrow"/>
                  </a:rPr>
                  <a:t>Θ</a:t>
                </a:r>
                <a:r>
                  <a:rPr lang="en-US" sz="1500" baseline="-25000" dirty="0">
                    <a:latin typeface="Arial Narrow"/>
                    <a:cs typeface="Arial Narrow"/>
                  </a:rPr>
                  <a:t>e</a:t>
                </a:r>
                <a:r>
                  <a:rPr lang="en-US" sz="1500" dirty="0">
                    <a:latin typeface="Arial Narrow"/>
                    <a:cs typeface="Arial Narrow"/>
                  </a:rPr>
                  <a:t>) , energies (</a:t>
                </a:r>
                <a:r>
                  <a:rPr lang="en-US" sz="1500" dirty="0" err="1">
                    <a:latin typeface="Arial Narrow"/>
                    <a:cs typeface="Arial Narrow"/>
                  </a:rPr>
                  <a:t>E</a:t>
                </a:r>
                <a:r>
                  <a:rPr lang="en-US" sz="1500" baseline="-25000" dirty="0" err="1">
                    <a:latin typeface="Arial Narrow"/>
                    <a:cs typeface="Arial Narrow"/>
                  </a:rPr>
                  <a:t>e</a:t>
                </a:r>
                <a:r>
                  <a:rPr lang="en-US" sz="1500" dirty="0">
                    <a:latin typeface="Arial Narrow"/>
                    <a:cs typeface="Arial Narrow"/>
                  </a:rPr>
                  <a:t>, E</a:t>
                </a:r>
                <a:r>
                  <a:rPr lang="en-US" sz="1500" baseline="30000" dirty="0">
                    <a:latin typeface="Arial Narrow"/>
                    <a:cs typeface="Arial Narrow"/>
                  </a:rPr>
                  <a:t>/</a:t>
                </a:r>
                <a:r>
                  <a:rPr lang="en-US" sz="1500" baseline="-25000" dirty="0">
                    <a:latin typeface="Arial Narrow"/>
                    <a:cs typeface="Arial Narrow"/>
                  </a:rPr>
                  <a:t>e</a:t>
                </a:r>
                <a:r>
                  <a:rPr lang="en-US" sz="1500" dirty="0">
                    <a:latin typeface="Arial Narrow"/>
                    <a:cs typeface="Arial Narrow"/>
                  </a:rPr>
                  <a:t>) to cover a </a:t>
                </a:r>
                <a:r>
                  <a:rPr lang="en-US" sz="15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reasonable Q</a:t>
                </a:r>
                <a:r>
                  <a:rPr lang="en-US" sz="1500" baseline="300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5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 fitting interval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latin typeface="Arial Narrow"/>
                    <a:cs typeface="Arial Narrow"/>
                  </a:rPr>
                  <a:t>normalization of each Q</a:t>
                </a:r>
                <a:r>
                  <a:rPr lang="en-US" sz="1500" baseline="30000" dirty="0">
                    <a:latin typeface="Arial Narrow"/>
                    <a:cs typeface="Arial Narrow"/>
                  </a:rPr>
                  <a:t>2</a:t>
                </a:r>
                <a:r>
                  <a:rPr lang="en-US" sz="1500" dirty="0">
                    <a:latin typeface="Arial Narrow"/>
                    <a:cs typeface="Arial Narrow"/>
                  </a:rPr>
                  <a:t> bin 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latin typeface="Arial Narrow"/>
                    <a:cs typeface="Arial Narrow"/>
                  </a:rPr>
                  <a:t>their systematic uncertainties</a:t>
                </a:r>
              </a:p>
              <a:p>
                <a:pPr lvl="1">
                  <a:buClr>
                    <a:srgbClr val="D60093"/>
                  </a:buClr>
                  <a:buSzPct val="100000"/>
                  <a:defRPr/>
                </a:pPr>
                <a:endParaRPr lang="en-US" sz="1400" dirty="0">
                  <a:solidFill>
                    <a:schemeClr val="tx2">
                      <a:lumMod val="75000"/>
                    </a:schemeClr>
                  </a:solidFill>
                  <a:latin typeface="Arial Narrow"/>
                  <a:ea typeface="Lucida Grande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limitation on minimum Q</a:t>
                </a:r>
                <a:r>
                  <a:rPr lang="en-US" sz="1600" baseline="300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:      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10</a:t>
                </a:r>
                <a:r>
                  <a:rPr lang="en-US" sz="1600" baseline="30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-3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GeV/C</a:t>
                </a:r>
                <a:r>
                  <a:rPr lang="en-US" sz="1600" baseline="30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  </a:t>
                </a: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min. scattering angle:  </a:t>
                </a:r>
                <a:r>
                  <a:rPr lang="en-US" sz="15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θ</a:t>
                </a:r>
                <a:r>
                  <a:rPr lang="en-US" sz="1500" baseline="-250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e</a:t>
                </a: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 ≈ 5</a:t>
                </a:r>
                <a:r>
                  <a:rPr lang="en-US" sz="1500" baseline="300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0</a:t>
                </a: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typical beam energies (</a:t>
                </a:r>
                <a:r>
                  <a:rPr lang="en-US" sz="1500" dirty="0" err="1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E</a:t>
                </a:r>
                <a:r>
                  <a:rPr lang="en-US" sz="1500" baseline="-25000" dirty="0" err="1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e</a:t>
                </a: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~ 1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GeV</m:t>
                    </m:r>
                    <m: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)</m:t>
                    </m:r>
                  </m:oMath>
                </a14:m>
                <a:endParaRPr lang="en-US" sz="1500" dirty="0">
                  <a:solidFill>
                    <a:schemeClr val="tx2">
                      <a:lumMod val="75000"/>
                    </a:schemeClr>
                  </a:solidFill>
                  <a:latin typeface="Arial Narrow" panose="020B0604020202020204" pitchFamily="34" charset="0"/>
                  <a:ea typeface="Lucida Grande"/>
                  <a:cs typeface="Arial Narrow" panose="020B0604020202020204" pitchFamily="34" charset="0"/>
                </a:endParaRP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endParaRPr lang="en-US" sz="1400" dirty="0">
                  <a:solidFill>
                    <a:schemeClr val="tx2">
                      <a:lumMod val="75000"/>
                    </a:schemeClr>
                  </a:solidFill>
                  <a:latin typeface="Arial Narrow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latin typeface="Arial Narrow"/>
                    <a:cs typeface="Arial Narrow"/>
                  </a:rPr>
                  <a:t>limits on accuracy of cross sections 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(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d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σ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/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d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Ω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)</a:t>
                </a:r>
                <a:r>
                  <a:rPr lang="en-US" sz="1600" dirty="0">
                    <a:latin typeface="Arial Narrow"/>
                    <a:cs typeface="Arial Narrow"/>
                  </a:rPr>
                  <a:t>: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ea typeface="Lucida Grande"/>
                    <a:cs typeface="Arial Narrow"/>
                  </a:rPr>
                  <a:t>~ 2 ÷ 3%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statistics is not a problem (&lt;0.2%)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rgbClr val="D60093"/>
                    </a:solidFill>
                    <a:latin typeface="Arial Narrow"/>
                    <a:ea typeface="Lucida Grande"/>
                    <a:cs typeface="Arial Narrow"/>
                  </a:rPr>
                  <a:t>control of systematic uncertainties???</a:t>
                </a:r>
              </a:p>
              <a:p>
                <a:pPr marL="1657350" lvl="3" indent="-285750">
                  <a:buClr>
                    <a:srgbClr val="0000FF"/>
                  </a:buClr>
                  <a:buSzPct val="70000"/>
                  <a:buFont typeface="Wingdings" pitchFamily="2" charset="2"/>
                  <a:buChar char="v"/>
                  <a:defRPr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beam flux, target thickness, </a:t>
                </a:r>
                <a:r>
                  <a:rPr lang="en-US" sz="1400" dirty="0">
                    <a:solidFill>
                      <a:srgbClr val="0000FF"/>
                    </a:solidFill>
                    <a:latin typeface="Arial Narrow"/>
                    <a:ea typeface="Lucida Grande"/>
                    <a:cs typeface="Arial Narrow"/>
                  </a:rPr>
                  <a:t>windows</a:t>
                </a: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,</a:t>
                </a:r>
              </a:p>
              <a:p>
                <a:pPr marL="1657350" lvl="3" indent="-285750">
                  <a:buClr>
                    <a:srgbClr val="0000FF"/>
                  </a:buClr>
                  <a:buSzPct val="70000"/>
                  <a:buFont typeface="Wingdings" pitchFamily="2" charset="2"/>
                  <a:buChar char="v"/>
                  <a:defRPr/>
                </a:pPr>
                <a:r>
                  <a:rPr lang="en-US" sz="1400" dirty="0">
                    <a:solidFill>
                      <a:srgbClr val="0000FF"/>
                    </a:solidFill>
                    <a:latin typeface="Arial Narrow"/>
                    <a:ea typeface="Lucida Grande"/>
                    <a:cs typeface="Arial Narrow"/>
                  </a:rPr>
                  <a:t>acceptances</a:t>
                </a: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, detection efficiencies,</a:t>
                </a:r>
              </a:p>
              <a:p>
                <a:pPr marL="1657350" lvl="3" indent="-285750">
                  <a:buClr>
                    <a:srgbClr val="0000FF"/>
                  </a:buClr>
                  <a:buSzPct val="70000"/>
                  <a:buFont typeface="Wingdings" pitchFamily="2" charset="2"/>
                  <a:buChar char="v"/>
                  <a:defRPr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...</a:t>
                </a:r>
                <a:endParaRPr lang="en-US" sz="1400" dirty="0">
                  <a:solidFill>
                    <a:srgbClr val="D60093"/>
                  </a:solidFill>
                  <a:latin typeface="Arial Narrow"/>
                  <a:cs typeface="Arial Narrow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43719"/>
                <a:ext cx="5257800" cy="4847481"/>
              </a:xfrm>
              <a:prstGeom prst="rect">
                <a:avLst/>
              </a:prstGeom>
              <a:blipFill>
                <a:blip r:embed="rId5"/>
                <a:stretch>
                  <a:fillRect l="-725" t="-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14543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8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The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 Experimental Approach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7965FBAF-8ECD-904A-A3F4-1AA591740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990600"/>
                <a:ext cx="8458200" cy="472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>
                  <a:buClr>
                    <a:srgbClr val="CC3300"/>
                  </a:buClr>
                  <a:buSzPct val="100000"/>
                  <a:buFont typeface="+mj-lt"/>
                  <a:buAutoNum type="arabicParenR"/>
                </a:pPr>
                <a:r>
                  <a:rPr lang="en-US" dirty="0">
                    <a:latin typeface="Arial Narrow" charset="0"/>
                  </a:rPr>
                  <a:t>Use large acceptance, high resolution electromagnetic </a:t>
                </a:r>
                <a:r>
                  <a:rPr lang="en-US" dirty="0">
                    <a:solidFill>
                      <a:srgbClr val="D60093"/>
                    </a:solidFill>
                    <a:latin typeface="Arial Narrow" charset="0"/>
                  </a:rPr>
                  <a:t>calorimeter </a:t>
                </a:r>
                <a:r>
                  <a:rPr lang="en-US" dirty="0">
                    <a:latin typeface="Arial Narrow" charset="0"/>
                  </a:rPr>
                  <a:t> (together with a GEM coordinate detector):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measure all angles in one experimental setting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0.6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– 7.0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</a:p>
              <a:p>
                <a:pPr marL="800100" lvl="1" indent="-342900">
                  <a:buClr>
                    <a:srgbClr val="CC3300"/>
                  </a:buClr>
                  <a:buSzPct val="80000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         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(Q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2x10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÷ 6x10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-2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GeV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/c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;</a:t>
                </a:r>
              </a:p>
              <a:p>
                <a:pPr marL="800100" lvl="1" indent="-342900">
                  <a:buClr>
                    <a:srgbClr val="CC3300"/>
                  </a:buClr>
                  <a:buSzPct val="80000"/>
                </a:pPr>
                <a:endParaRPr lang="en-US" sz="1600" dirty="0">
                  <a:solidFill>
                    <a:srgbClr val="000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0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access to smaller angles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ＭＳ ゴシック"/>
                    <a:cs typeface="Arial Narrow" panose="020B0604020202020204" pitchFamily="34" charset="0"/>
                  </a:rPr>
                  <a:t>≈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0.6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endParaRPr lang="en-US" sz="16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calibrate with a well-known QED process: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azimuthal symmetry of the calorimeter, simultaneous detection of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→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Moller scattering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best known control of systematics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).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Clr>
                    <a:srgbClr val="CC3300"/>
                  </a:buClr>
                  <a:buSzPct val="100000"/>
                  <a:buFont typeface="+mj-lt"/>
                  <a:buAutoNum type="arabicParenR" startAt="2"/>
                </a:pPr>
                <a:r>
                  <a:rPr lang="en-US" dirty="0">
                    <a:latin typeface="Arial Narrow" charset="0"/>
                  </a:rPr>
                  <a:t>Use </a:t>
                </a:r>
                <a:r>
                  <a:rPr lang="en-US" dirty="0">
                    <a:solidFill>
                      <a:srgbClr val="D60093"/>
                    </a:solidFill>
                    <a:latin typeface="Arial Narrow" charset="0"/>
                  </a:rPr>
                  <a:t>windowless</a:t>
                </a:r>
                <a:r>
                  <a:rPr lang="en-US" dirty="0">
                    <a:latin typeface="Arial Narrow" charset="0"/>
                  </a:rPr>
                  <a:t> H</a:t>
                </a:r>
                <a:r>
                  <a:rPr lang="en-US" baseline="-25000" dirty="0">
                    <a:latin typeface="Arial Narrow" charset="0"/>
                  </a:rPr>
                  <a:t>2</a:t>
                </a:r>
                <a:r>
                  <a:rPr lang="en-US" dirty="0">
                    <a:latin typeface="Arial Narrow" charset="0"/>
                  </a:rPr>
                  <a:t> gas flow target: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r>
                  <a:rPr lang="en-US" sz="1500" dirty="0">
                    <a:latin typeface="Arial Narrow" charset="0"/>
                  </a:rPr>
                  <a:t>minimize experimental background.</a:t>
                </a: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500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400" dirty="0">
                  <a:latin typeface="Arial Narrow"/>
                  <a:cs typeface="Arial Narrow"/>
                </a:endParaRPr>
              </a:p>
              <a:p>
                <a:pPr marL="342900" indent="-342900">
                  <a:buClr>
                    <a:srgbClr val="CC33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dirty="0">
                    <a:latin typeface="Arial Narrow"/>
                    <a:cs typeface="Arial Narrow"/>
                  </a:rPr>
                  <a:t>Use two beam energies only: E</a:t>
                </a:r>
                <a:r>
                  <a:rPr lang="en-US" baseline="-25000" dirty="0">
                    <a:latin typeface="Arial Narrow"/>
                    <a:cs typeface="Arial Narrow"/>
                  </a:rPr>
                  <a:t>0</a:t>
                </a:r>
                <a:r>
                  <a:rPr lang="en-US" dirty="0">
                    <a:latin typeface="Arial Narrow"/>
                    <a:cs typeface="Arial Narrow"/>
                  </a:rPr>
                  <a:t> = 1.1 GeV and 2.2 GeV to check </a:t>
                </a:r>
                <a:r>
                  <a:rPr lang="en-US" dirty="0">
                    <a:solidFill>
                      <a:srgbClr val="C00000"/>
                    </a:solidFill>
                    <a:latin typeface="Arial Narrow"/>
                    <a:cs typeface="Arial Narrow"/>
                  </a:rPr>
                  <a:t>the consistency </a:t>
                </a:r>
                <a:r>
                  <a:rPr lang="en-US" dirty="0">
                    <a:latin typeface="Arial Narrow"/>
                    <a:cs typeface="Arial Narrow"/>
                  </a:rPr>
                  <a:t>of experimental data. </a:t>
                </a: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500" dirty="0">
                  <a:latin typeface="Arial Narrow" charset="0"/>
                </a:endParaRPr>
              </a:p>
            </p:txBody>
          </p:sp>
        </mc:Choice>
        <mc:Fallback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7965FBAF-8ECD-904A-A3F4-1AA591740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990600"/>
                <a:ext cx="8458200" cy="4724400"/>
              </a:xfrm>
              <a:prstGeom prst="rect">
                <a:avLst/>
              </a:prstGeom>
              <a:blipFill>
                <a:blip r:embed="rId3"/>
                <a:stretch>
                  <a:fillRect l="-601" t="-80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50783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9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The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 Experimental Approach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pren2023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7965FBAF-8ECD-904A-A3F4-1AA591740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990600"/>
                <a:ext cx="8458200" cy="487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342900" indent="-342900">
                  <a:buClr>
                    <a:srgbClr val="CC3300"/>
                  </a:buClr>
                  <a:buSzPct val="100000"/>
                  <a:buFont typeface="+mj-lt"/>
                  <a:buAutoNum type="arabicParenR"/>
                </a:pPr>
                <a:r>
                  <a:rPr lang="en-US" dirty="0">
                    <a:latin typeface="Arial Narrow" charset="0"/>
                  </a:rPr>
                  <a:t>Use large acceptance, high resolution electromagnetic </a:t>
                </a:r>
                <a:r>
                  <a:rPr lang="en-US" dirty="0">
                    <a:solidFill>
                      <a:srgbClr val="D60093"/>
                    </a:solidFill>
                    <a:latin typeface="Arial Narrow" charset="0"/>
                  </a:rPr>
                  <a:t>calorimeter </a:t>
                </a:r>
                <a:r>
                  <a:rPr lang="en-US" dirty="0">
                    <a:latin typeface="Arial Narrow" charset="0"/>
                  </a:rPr>
                  <a:t> (together with a GEM coordinate detector):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measure all angles in one experimental setting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0.6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– 7.0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</a:p>
              <a:p>
                <a:pPr marL="800100" lvl="1" indent="-342900">
                  <a:buClr>
                    <a:srgbClr val="CC3300"/>
                  </a:buClr>
                  <a:buSzPct val="80000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         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(Q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2x10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÷ 6x10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-2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GeV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/c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;</a:t>
                </a:r>
              </a:p>
              <a:p>
                <a:pPr marL="800100" lvl="1" indent="-342900">
                  <a:buClr>
                    <a:srgbClr val="CC3300"/>
                  </a:buClr>
                  <a:buSzPct val="80000"/>
                </a:pPr>
                <a:endParaRPr lang="en-US" sz="1600" dirty="0">
                  <a:solidFill>
                    <a:srgbClr val="000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0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access to smaller angles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ＭＳ ゴシック"/>
                    <a:cs typeface="Arial Narrow" panose="020B0604020202020204" pitchFamily="34" charset="0"/>
                  </a:rPr>
                  <a:t>≈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0.6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endParaRPr lang="en-US" sz="16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calibrate with a well-known QED process: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azimuthal 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 symmetry of the calorimeter, simultaneous detection of 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→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Moller scattering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best known control of 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 systematics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).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342900" indent="-342900">
                  <a:buClr>
                    <a:srgbClr val="CC3300"/>
                  </a:buClr>
                  <a:buSzPct val="100000"/>
                  <a:buFont typeface="+mj-lt"/>
                  <a:buAutoNum type="arabicParenR" startAt="2"/>
                </a:pPr>
                <a:r>
                  <a:rPr lang="en-US" dirty="0">
                    <a:latin typeface="Arial Narrow" charset="0"/>
                  </a:rPr>
                  <a:t>Use </a:t>
                </a:r>
                <a:r>
                  <a:rPr lang="en-US" dirty="0">
                    <a:solidFill>
                      <a:srgbClr val="D60093"/>
                    </a:solidFill>
                    <a:latin typeface="Arial Narrow" charset="0"/>
                  </a:rPr>
                  <a:t>windowless</a:t>
                </a:r>
                <a:r>
                  <a:rPr lang="en-US" dirty="0">
                    <a:latin typeface="Arial Narrow" charset="0"/>
                  </a:rPr>
                  <a:t> H</a:t>
                </a:r>
                <a:r>
                  <a:rPr lang="en-US" baseline="-25000" dirty="0">
                    <a:latin typeface="Arial Narrow" charset="0"/>
                  </a:rPr>
                  <a:t>2</a:t>
                </a:r>
                <a:r>
                  <a:rPr lang="en-US" dirty="0">
                    <a:latin typeface="Arial Narrow" charset="0"/>
                  </a:rPr>
                  <a:t> gas flow target: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r>
                  <a:rPr lang="en-US" sz="1500" dirty="0">
                    <a:latin typeface="Arial Narrow" charset="0"/>
                  </a:rPr>
                  <a:t>minimize experimental background.</a:t>
                </a:r>
              </a:p>
              <a:p>
                <a:pPr lvl="1">
                  <a:buClr>
                    <a:srgbClr val="CC3300"/>
                  </a:buClr>
                  <a:buSzPct val="70000"/>
                </a:pPr>
                <a:endParaRPr lang="en-US" sz="1400" dirty="0">
                  <a:latin typeface="Arial Narrow"/>
                  <a:cs typeface="Arial Narrow"/>
                </a:endParaRPr>
              </a:p>
              <a:p>
                <a:pPr marL="342900" indent="-342900">
                  <a:buClr>
                    <a:srgbClr val="CC33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sz="1400" dirty="0">
                    <a:latin typeface="Arial Narrow"/>
                    <a:cs typeface="Arial Narrow"/>
                  </a:rPr>
                  <a:t>Use two beam energies only: E</a:t>
                </a:r>
                <a:r>
                  <a:rPr lang="en-US" sz="1400" baseline="-25000" dirty="0">
                    <a:latin typeface="Arial Narrow"/>
                    <a:cs typeface="Arial Narrow"/>
                  </a:rPr>
                  <a:t>0</a:t>
                </a:r>
                <a:r>
                  <a:rPr lang="en-US" sz="1400" dirty="0">
                    <a:latin typeface="Arial Narrow"/>
                    <a:cs typeface="Arial Narrow"/>
                  </a:rPr>
                  <a:t> = 1.1 GeV and 2.2 GeV to check 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r>
                  <a:rPr lang="en-US" sz="1400" dirty="0">
                    <a:solidFill>
                      <a:srgbClr val="C00000"/>
                    </a:solidFill>
                    <a:latin typeface="Arial Narrow"/>
                    <a:cs typeface="Arial Narrow"/>
                  </a:rPr>
                  <a:t>         the consistency </a:t>
                </a:r>
                <a:r>
                  <a:rPr lang="en-US" sz="1400" dirty="0">
                    <a:latin typeface="Arial Narrow"/>
                    <a:cs typeface="Arial Narrow"/>
                  </a:rPr>
                  <a:t>of experimental data. </a:t>
                </a: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500" dirty="0">
                  <a:latin typeface="Arial Narrow" charset="0"/>
                </a:endParaRPr>
              </a:p>
            </p:txBody>
          </p:sp>
        </mc:Choice>
        <mc:Fallback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7965FBAF-8ECD-904A-A3F4-1AA591740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990600"/>
                <a:ext cx="8458200" cy="4876800"/>
              </a:xfrm>
              <a:prstGeom prst="rect">
                <a:avLst/>
              </a:prstGeom>
              <a:blipFill>
                <a:blip r:embed="rId3"/>
                <a:stretch>
                  <a:fillRect l="-601" t="-77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rad_moller_ep.pdf" descr="prad_moller_ep.pdf">
            <a:extLst>
              <a:ext uri="{FF2B5EF4-FFF2-40B4-BE49-F238E27FC236}">
                <a16:creationId xmlns:a16="http://schemas.microsoft.com/office/drawing/2014/main" id="{B6C6FADE-90A5-94C2-E636-3BD9DC47C1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52" t="14331" r="25231" b="57371"/>
          <a:stretch>
            <a:fillRect/>
          </a:stretch>
        </p:blipFill>
        <p:spPr>
          <a:xfrm>
            <a:off x="4648200" y="2387261"/>
            <a:ext cx="4365529" cy="27181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502715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9144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FF"/>
          </a:buClr>
          <a:buSzTx/>
          <a:buFont typeface="Wingdings" pitchFamily="2" charset="2"/>
          <a:buChar char="Ø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9144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FF"/>
          </a:buClr>
          <a:buSzTx/>
          <a:buFont typeface="Wingdings" pitchFamily="2" charset="2"/>
          <a:buChar char="Ø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141840</TotalTime>
  <Words>3846</Words>
  <Application>Microsoft Macintosh PowerPoint</Application>
  <PresentationFormat>On-screen Show (4:3)</PresentationFormat>
  <Paragraphs>620</Paragraphs>
  <Slides>43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Arial Narrow</vt:lpstr>
      <vt:lpstr>Cambria Math</vt:lpstr>
      <vt:lpstr>Comic Sans MS</vt:lpstr>
      <vt:lpstr>Helvetica</vt:lpstr>
      <vt:lpstr>Times New Roman</vt:lpstr>
      <vt:lpstr>Wingdings</vt:lpstr>
      <vt:lpstr>Default Design</vt:lpstr>
      <vt:lpstr>PowerPoint Presentation</vt:lpstr>
      <vt:lpstr>Proton Charge Radius </vt:lpstr>
      <vt:lpstr>                Proton Radius from ep→ep  Scattering Experiments </vt:lpstr>
      <vt:lpstr>               First Measurement of the Proton Radius</vt:lpstr>
      <vt:lpstr>               The Proton Radius Puzzle before the PRad Experiment (2016)</vt:lpstr>
      <vt:lpstr>Possible Resolutions to the Proton Radius Puzzle</vt:lpstr>
      <vt:lpstr>               Planning a New ep→ep Scattering Experiment </vt:lpstr>
      <vt:lpstr>The PRad Experimental Approach</vt:lpstr>
      <vt:lpstr>The PRad Experimental Approach</vt:lpstr>
      <vt:lpstr>               PRad Experiment Timeline  </vt:lpstr>
      <vt:lpstr>               PRad Experiment Performed in Hall B at Jefferson Lab  </vt:lpstr>
      <vt:lpstr>               PRad Experimental Setup in Hall B at JLab (schematics)</vt:lpstr>
      <vt:lpstr>Windowless Hydrogen Gas Flow Target</vt:lpstr>
      <vt:lpstr>PRad Experimental Apparatus: HyCal El. Mag. Calorimeter</vt:lpstr>
      <vt:lpstr>Data Analysis: ep-inelastic Contribution</vt:lpstr>
      <vt:lpstr>Extracted ep→ep  Elastic Differential Cross Sections</vt:lpstr>
      <vt:lpstr>Extracted Charge Form Factor (fit to extract the Proton Radius)</vt:lpstr>
      <vt:lpstr>               The Proton Radius Puzzle before the PRad Publication</vt:lpstr>
      <vt:lpstr>The PRad Final Result on the Radius</vt:lpstr>
      <vt:lpstr>What is Next? Or the Current Open Questions</vt:lpstr>
      <vt:lpstr>Data Analysis: ep-inelastic Contribution</vt:lpstr>
      <vt:lpstr>Planed New Experiment: PRad-II at JLab (E12-20-004) </vt:lpstr>
      <vt:lpstr>PRad-II: Projected Result</vt:lpstr>
      <vt:lpstr>PRad-II: Current Status</vt:lpstr>
      <vt:lpstr>DRad: New Proposal for Deuteron Charge Radius (PR12-23-011)</vt:lpstr>
      <vt:lpstr>The Deuteron Radius Puzzle (spectroscopy results)</vt:lpstr>
      <vt:lpstr>Expected Results</vt:lpstr>
      <vt:lpstr>Search for Hidden Sector New Particles in the 3 - 60 MeV Mass Range  (JLab Experiment E12-21-003)</vt:lpstr>
      <vt:lpstr>Summary and outlook</vt:lpstr>
      <vt:lpstr>Thank you!</vt:lpstr>
      <vt:lpstr>PRad Systematic Uncertainties</vt:lpstr>
      <vt:lpstr>Radiative Tail Measurement from Moller</vt:lpstr>
      <vt:lpstr>Data Analysis: Beam Background Subtraction</vt:lpstr>
      <vt:lpstr>Extracted Proton Electric Form Factor, GE vs. Q2  </vt:lpstr>
      <vt:lpstr>Recent Developments in Fitting Procedures</vt:lpstr>
      <vt:lpstr>PRad Experimental Apparatus: Vacuum Chamber</vt:lpstr>
      <vt:lpstr>PRad Experimental Apparatus: Vacuum Chamber and Window </vt:lpstr>
      <vt:lpstr>PRad Experimental Apparatus: GEM Coordinate Detectors</vt:lpstr>
      <vt:lpstr>Data Analysis: Empty Target Runs for Background Subtraction</vt:lpstr>
      <vt:lpstr>Data Analysis:    Event Selection</vt:lpstr>
      <vt:lpstr>What is Next? Or the Current Open Questions</vt:lpstr>
      <vt:lpstr>Radiative Corrections for DRad </vt:lpstr>
      <vt:lpstr>PRad Collaboration</vt:lpstr>
    </vt:vector>
  </TitlesOfParts>
  <Company>North Carolina A&amp;T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PrimEx Project at Jefferson Lab (a short overview)</dc:title>
  <dc:creator>Ashot Gasparian</dc:creator>
  <cp:lastModifiedBy>Ashot Gasparian</cp:lastModifiedBy>
  <cp:revision>2380</cp:revision>
  <cp:lastPrinted>2022-06-20T13:16:24Z</cp:lastPrinted>
  <dcterms:created xsi:type="dcterms:W3CDTF">2004-03-21T19:39:59Z</dcterms:created>
  <dcterms:modified xsi:type="dcterms:W3CDTF">2023-06-29T07:00:39Z</dcterms:modified>
</cp:coreProperties>
</file>