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0264100" cy="42799000"/>
  <p:notesSz cx="32245300" cy="43218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F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4665"/>
  </p:normalViewPr>
  <p:slideViewPr>
    <p:cSldViewPr>
      <p:cViewPr>
        <p:scale>
          <a:sx n="30" d="100"/>
          <a:sy n="30" d="100"/>
        </p:scale>
        <p:origin x="1320" y="12"/>
      </p:cViewPr>
      <p:guideLst>
        <p:guide orient="horz" pos="2160"/>
        <p:guide pos="2880"/>
      </p:guideLst>
    </p:cSldViewPr>
  </p:slideViewPr>
  <p:notesTextViewPr>
    <p:cViewPr>
      <p:scale>
        <a:sx n="20" d="100"/>
        <a:sy n="2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7"/>
            <a:ext cx="13972962" cy="2160905"/>
          </a:xfrm>
          <a:prstGeom prst="rect">
            <a:avLst/>
          </a:prstGeom>
        </p:spPr>
        <p:txBody>
          <a:bodyPr vert="horz" lIns="431146" tIns="215573" rIns="431146" bIns="215573" rtlCol="0"/>
          <a:lstStyle>
            <a:lvl1pPr algn="l">
              <a:defRPr sz="5500"/>
            </a:lvl1pPr>
          </a:lstStyle>
          <a:p>
            <a:endParaRPr lang="en-US"/>
          </a:p>
        </p:txBody>
      </p:sp>
      <p:sp>
        <p:nvSpPr>
          <p:cNvPr id="3" name="Date Placeholder 2"/>
          <p:cNvSpPr>
            <a:spLocks noGrp="1"/>
          </p:cNvSpPr>
          <p:nvPr>
            <p:ph type="dt" idx="1"/>
          </p:nvPr>
        </p:nvSpPr>
        <p:spPr>
          <a:xfrm>
            <a:off x="18264882" y="7"/>
            <a:ext cx="13972962" cy="2160905"/>
          </a:xfrm>
          <a:prstGeom prst="rect">
            <a:avLst/>
          </a:prstGeom>
        </p:spPr>
        <p:txBody>
          <a:bodyPr vert="horz" lIns="431146" tIns="215573" rIns="431146" bIns="215573" rtlCol="0"/>
          <a:lstStyle>
            <a:lvl1pPr algn="r">
              <a:defRPr sz="5500"/>
            </a:lvl1pPr>
          </a:lstStyle>
          <a:p>
            <a:fld id="{D77D1E1A-4DEA-CC41-98E6-C47FA7D3BEBB}" type="datetimeFigureOut">
              <a:rPr lang="en-US" smtClean="0"/>
              <a:t>5/1/2024</a:t>
            </a:fld>
            <a:endParaRPr lang="en-US"/>
          </a:p>
        </p:txBody>
      </p:sp>
      <p:sp>
        <p:nvSpPr>
          <p:cNvPr id="4" name="Slide Image Placeholder 3"/>
          <p:cNvSpPr>
            <a:spLocks noGrp="1" noRot="1" noChangeAspect="1"/>
          </p:cNvSpPr>
          <p:nvPr>
            <p:ph type="sldImg" idx="2"/>
          </p:nvPr>
        </p:nvSpPr>
        <p:spPr>
          <a:xfrm>
            <a:off x="10393363" y="3246438"/>
            <a:ext cx="11458575" cy="16206787"/>
          </a:xfrm>
          <a:prstGeom prst="rect">
            <a:avLst/>
          </a:prstGeom>
          <a:noFill/>
          <a:ln w="12700">
            <a:solidFill>
              <a:prstClr val="black"/>
            </a:solidFill>
          </a:ln>
        </p:spPr>
        <p:txBody>
          <a:bodyPr vert="horz" lIns="431146" tIns="215573" rIns="431146" bIns="215573" rtlCol="0" anchor="ctr"/>
          <a:lstStyle/>
          <a:p>
            <a:endParaRPr lang="en-US"/>
          </a:p>
        </p:txBody>
      </p:sp>
      <p:sp>
        <p:nvSpPr>
          <p:cNvPr id="5" name="Notes Placeholder 4"/>
          <p:cNvSpPr>
            <a:spLocks noGrp="1"/>
          </p:cNvSpPr>
          <p:nvPr>
            <p:ph type="body" sz="quarter" idx="3"/>
          </p:nvPr>
        </p:nvSpPr>
        <p:spPr>
          <a:xfrm>
            <a:off x="3224530" y="20528602"/>
            <a:ext cx="25796240" cy="19448145"/>
          </a:xfrm>
          <a:prstGeom prst="rect">
            <a:avLst/>
          </a:prstGeom>
        </p:spPr>
        <p:txBody>
          <a:bodyPr vert="horz" lIns="431146" tIns="215573" rIns="431146" bIns="21557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41049696"/>
            <a:ext cx="13972962" cy="2160905"/>
          </a:xfrm>
          <a:prstGeom prst="rect">
            <a:avLst/>
          </a:prstGeom>
        </p:spPr>
        <p:txBody>
          <a:bodyPr vert="horz" lIns="431146" tIns="215573" rIns="431146" bIns="215573" rtlCol="0" anchor="b"/>
          <a:lstStyle>
            <a:lvl1pPr algn="l">
              <a:defRPr sz="5500"/>
            </a:lvl1pPr>
          </a:lstStyle>
          <a:p>
            <a:endParaRPr lang="en-US"/>
          </a:p>
        </p:txBody>
      </p:sp>
      <p:sp>
        <p:nvSpPr>
          <p:cNvPr id="7" name="Slide Number Placeholder 6"/>
          <p:cNvSpPr>
            <a:spLocks noGrp="1"/>
          </p:cNvSpPr>
          <p:nvPr>
            <p:ph type="sldNum" sz="quarter" idx="5"/>
          </p:nvPr>
        </p:nvSpPr>
        <p:spPr>
          <a:xfrm>
            <a:off x="18264882" y="41049696"/>
            <a:ext cx="13972962" cy="2160905"/>
          </a:xfrm>
          <a:prstGeom prst="rect">
            <a:avLst/>
          </a:prstGeom>
        </p:spPr>
        <p:txBody>
          <a:bodyPr vert="horz" lIns="431146" tIns="215573" rIns="431146" bIns="215573" rtlCol="0" anchor="b"/>
          <a:lstStyle>
            <a:lvl1pPr algn="r">
              <a:defRPr sz="5500"/>
            </a:lvl1pPr>
          </a:lstStyle>
          <a:p>
            <a:fld id="{E1DC6981-8BDE-2442-B713-604DCBD51A89}" type="slidenum">
              <a:rPr lang="en-US" smtClean="0"/>
              <a:t>‹#›</a:t>
            </a:fld>
            <a:endParaRPr lang="en-US"/>
          </a:p>
        </p:txBody>
      </p:sp>
    </p:spTree>
    <p:extLst>
      <p:ext uri="{BB962C8B-B14F-4D97-AF65-F5344CB8AC3E}">
        <p14:creationId xmlns:p14="http://schemas.microsoft.com/office/powerpoint/2010/main" val="40099999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DC6981-8BDE-2442-B713-604DCBD51A89}" type="slidenum">
              <a:rPr lang="en-US" smtClean="0"/>
              <a:t>1</a:t>
            </a:fld>
            <a:endParaRPr lang="en-US"/>
          </a:p>
        </p:txBody>
      </p:sp>
    </p:spTree>
    <p:extLst>
      <p:ext uri="{BB962C8B-B14F-4D97-AF65-F5344CB8AC3E}">
        <p14:creationId xmlns:p14="http://schemas.microsoft.com/office/powerpoint/2010/main" val="865106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8" Type="http://schemas.openxmlformats.org/officeDocument/2006/relationships/image" Target="../media/image13.jpeg"/><Relationship Id="rId26" Type="http://schemas.openxmlformats.org/officeDocument/2006/relationships/image" Target="../media/image21.jpg"/><Relationship Id="rId3" Type="http://schemas.openxmlformats.org/officeDocument/2006/relationships/image" Target="../media/image1.png"/><Relationship Id="rId21" Type="http://schemas.openxmlformats.org/officeDocument/2006/relationships/image" Target="../media/image16.jpg"/><Relationship Id="rId7" Type="http://schemas.openxmlformats.org/officeDocument/2006/relationships/image" Target="../media/image5.png"/><Relationship Id="rId12" Type="http://schemas.openxmlformats.org/officeDocument/2006/relationships/image" Target="../media/image10.gif"/><Relationship Id="rId17" Type="http://schemas.openxmlformats.org/officeDocument/2006/relationships/image" Target="../media/image12.jpg"/><Relationship Id="rId25" Type="http://schemas.openxmlformats.org/officeDocument/2006/relationships/image" Target="../media/image20.jpg"/><Relationship Id="rId2" Type="http://schemas.openxmlformats.org/officeDocument/2006/relationships/notesSlide" Target="../notesSlides/notesSlide1.xml"/><Relationship Id="rId16" Type="http://schemas.openxmlformats.org/officeDocument/2006/relationships/image" Target="../media/image11.jpg"/><Relationship Id="rId20" Type="http://schemas.openxmlformats.org/officeDocument/2006/relationships/image" Target="../media/image15.jpeg"/><Relationship Id="rId29" Type="http://schemas.openxmlformats.org/officeDocument/2006/relationships/image" Target="../media/image24.jpg"/><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png"/><Relationship Id="rId24" Type="http://schemas.openxmlformats.org/officeDocument/2006/relationships/image" Target="../media/image19.png"/><Relationship Id="rId32" Type="http://schemas.openxmlformats.org/officeDocument/2006/relationships/image" Target="../media/image27.jpg"/><Relationship Id="rId5" Type="http://schemas.openxmlformats.org/officeDocument/2006/relationships/image" Target="../media/image3.jpg"/><Relationship Id="rId15" Type="http://schemas.openxmlformats.org/officeDocument/2006/relationships/image" Target="../media/image13.png"/><Relationship Id="rId23" Type="http://schemas.openxmlformats.org/officeDocument/2006/relationships/image" Target="../media/image18.png"/><Relationship Id="rId28" Type="http://schemas.openxmlformats.org/officeDocument/2006/relationships/image" Target="../media/image23.png"/><Relationship Id="rId10" Type="http://schemas.openxmlformats.org/officeDocument/2006/relationships/image" Target="../media/image8.png"/><Relationship Id="rId19" Type="http://schemas.openxmlformats.org/officeDocument/2006/relationships/image" Target="../media/image14.png"/><Relationship Id="rId31" Type="http://schemas.openxmlformats.org/officeDocument/2006/relationships/image" Target="../media/image26.jpeg"/><Relationship Id="rId4" Type="http://schemas.openxmlformats.org/officeDocument/2006/relationships/image" Target="../media/image2.jpeg"/><Relationship Id="rId9" Type="http://schemas.openxmlformats.org/officeDocument/2006/relationships/image" Target="../media/image7.jpg"/><Relationship Id="rId22" Type="http://schemas.openxmlformats.org/officeDocument/2006/relationships/image" Target="../media/image17.jpg"/><Relationship Id="rId27" Type="http://schemas.openxmlformats.org/officeDocument/2006/relationships/image" Target="../media/image22.jpg"/><Relationship Id="rId30"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Group 74">
            <a:extLst>
              <a:ext uri="{FF2B5EF4-FFF2-40B4-BE49-F238E27FC236}">
                <a16:creationId xmlns:a16="http://schemas.microsoft.com/office/drawing/2014/main" id="{81C2ED02-3270-5AA3-D8C2-B8ECA1CB845C}"/>
              </a:ext>
            </a:extLst>
          </p:cNvPr>
          <p:cNvGrpSpPr/>
          <p:nvPr/>
        </p:nvGrpSpPr>
        <p:grpSpPr>
          <a:xfrm>
            <a:off x="15342345" y="25590499"/>
            <a:ext cx="14953505" cy="17115571"/>
            <a:chOff x="273050" y="4902556"/>
            <a:chExt cx="9325538" cy="4013599"/>
          </a:xfrm>
        </p:grpSpPr>
        <p:sp>
          <p:nvSpPr>
            <p:cNvPr id="76" name="Freeform 3">
              <a:extLst>
                <a:ext uri="{FF2B5EF4-FFF2-40B4-BE49-F238E27FC236}">
                  <a16:creationId xmlns:a16="http://schemas.microsoft.com/office/drawing/2014/main" id="{8672190A-8AF6-F2BE-4AF8-842A20997806}"/>
                </a:ext>
              </a:extLst>
            </p:cNvPr>
            <p:cNvSpPr/>
            <p:nvPr/>
          </p:nvSpPr>
          <p:spPr>
            <a:xfrm>
              <a:off x="273050" y="4902556"/>
              <a:ext cx="9317958" cy="299751"/>
            </a:xfrm>
            <a:custGeom>
              <a:avLst/>
              <a:gdLst>
                <a:gd name="connsiteX0" fmla="*/ 0 w 9317958"/>
                <a:gd name="connsiteY0" fmla="*/ 0 h 629996"/>
                <a:gd name="connsiteX1" fmla="*/ 9317958 w 9317958"/>
                <a:gd name="connsiteY1" fmla="*/ 0 h 629996"/>
                <a:gd name="connsiteX2" fmla="*/ 9317958 w 9317958"/>
                <a:gd name="connsiteY2" fmla="*/ 629996 h 629996"/>
                <a:gd name="connsiteX3" fmla="*/ 0 w 9317958"/>
                <a:gd name="connsiteY3" fmla="*/ 629996 h 629996"/>
                <a:gd name="connsiteX4" fmla="*/ 0 w 9317958"/>
                <a:gd name="connsiteY4" fmla="*/ 0 h 62999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317958" h="629996">
                  <a:moveTo>
                    <a:pt x="0" y="0"/>
                  </a:moveTo>
                  <a:lnTo>
                    <a:pt x="9317958" y="0"/>
                  </a:lnTo>
                  <a:lnTo>
                    <a:pt x="9317958" y="629996"/>
                  </a:lnTo>
                  <a:lnTo>
                    <a:pt x="0" y="629996"/>
                  </a:lnTo>
                  <a:lnTo>
                    <a:pt x="0" y="0"/>
                  </a:lnTo>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latin typeface="Avenir Roman" panose="02000503020000020003" pitchFamily="2" charset="0"/>
                </a:rPr>
                <a:t>Future Experiments</a:t>
              </a:r>
              <a:endParaRPr lang="zh-CN" altLang="en-US" sz="3600" b="1" dirty="0">
                <a:latin typeface="Avenir Roman" panose="02000503020000020003" pitchFamily="2" charset="0"/>
              </a:endParaRPr>
            </a:p>
          </p:txBody>
        </p:sp>
        <p:sp>
          <p:nvSpPr>
            <p:cNvPr id="78" name="Rectangle 77">
              <a:extLst>
                <a:ext uri="{FF2B5EF4-FFF2-40B4-BE49-F238E27FC236}">
                  <a16:creationId xmlns:a16="http://schemas.microsoft.com/office/drawing/2014/main" id="{4F3A7F6C-DBC7-367C-AF06-AEEE96021031}"/>
                </a:ext>
              </a:extLst>
            </p:cNvPr>
            <p:cNvSpPr/>
            <p:nvPr/>
          </p:nvSpPr>
          <p:spPr>
            <a:xfrm>
              <a:off x="280630" y="5246309"/>
              <a:ext cx="9317958" cy="3669846"/>
            </a:xfrm>
            <a:prstGeom prst="rect">
              <a:avLst/>
            </a:prstGeom>
            <a:gradFill flip="none" rotWithShape="1">
              <a:gsLst>
                <a:gs pos="0">
                  <a:schemeClr val="bg1"/>
                </a:gs>
                <a:gs pos="100000">
                  <a:srgbClr val="E6FCFF"/>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Roman" panose="02000503020000020003" pitchFamily="2" charset="0"/>
              </a:endParaRPr>
            </a:p>
          </p:txBody>
        </p:sp>
      </p:grpSp>
      <p:sp>
        <p:nvSpPr>
          <p:cNvPr id="3" name="Freeform 3"/>
          <p:cNvSpPr/>
          <p:nvPr/>
        </p:nvSpPr>
        <p:spPr>
          <a:xfrm>
            <a:off x="0" y="0"/>
            <a:ext cx="30266640" cy="4058984"/>
          </a:xfrm>
          <a:custGeom>
            <a:avLst/>
            <a:gdLst>
              <a:gd name="connsiteX0" fmla="*/ 0 w 30262742"/>
              <a:gd name="connsiteY0" fmla="*/ 0 h 5289080"/>
              <a:gd name="connsiteX1" fmla="*/ 30262742 w 30262742"/>
              <a:gd name="connsiteY1" fmla="*/ 0 h 5289080"/>
              <a:gd name="connsiteX2" fmla="*/ 30262742 w 30262742"/>
              <a:gd name="connsiteY2" fmla="*/ 5289080 h 5289080"/>
              <a:gd name="connsiteX3" fmla="*/ 0 w 30262742"/>
              <a:gd name="connsiteY3" fmla="*/ 5289080 h 5289080"/>
              <a:gd name="connsiteX4" fmla="*/ 0 w 30262742"/>
              <a:gd name="connsiteY4" fmla="*/ 0 h 528908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262742" h="5289080">
                <a:moveTo>
                  <a:pt x="0" y="0"/>
                </a:moveTo>
                <a:lnTo>
                  <a:pt x="30262742" y="0"/>
                </a:lnTo>
                <a:lnTo>
                  <a:pt x="30262742" y="5289080"/>
                </a:lnTo>
                <a:lnTo>
                  <a:pt x="0" y="5289080"/>
                </a:lnTo>
                <a:lnTo>
                  <a:pt x="0" y="0"/>
                </a:lnTo>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venir Roman" panose="02000503020000020003" pitchFamily="2" charset="0"/>
            </a:endParaRPr>
          </a:p>
        </p:txBody>
      </p:sp>
      <p:grpSp>
        <p:nvGrpSpPr>
          <p:cNvPr id="53" name="Group 52">
            <a:extLst>
              <a:ext uri="{FF2B5EF4-FFF2-40B4-BE49-F238E27FC236}">
                <a16:creationId xmlns:a16="http://schemas.microsoft.com/office/drawing/2014/main" id="{7B82FF5F-D340-F847-9487-A645E29D3420}"/>
              </a:ext>
            </a:extLst>
          </p:cNvPr>
          <p:cNvGrpSpPr/>
          <p:nvPr/>
        </p:nvGrpSpPr>
        <p:grpSpPr>
          <a:xfrm>
            <a:off x="143558" y="4330700"/>
            <a:ext cx="29935869" cy="10589886"/>
            <a:chOff x="273050" y="4902556"/>
            <a:chExt cx="9461178" cy="4016469"/>
          </a:xfrm>
        </p:grpSpPr>
        <p:sp>
          <p:nvSpPr>
            <p:cNvPr id="58" name="Rectangle 57">
              <a:extLst>
                <a:ext uri="{FF2B5EF4-FFF2-40B4-BE49-F238E27FC236}">
                  <a16:creationId xmlns:a16="http://schemas.microsoft.com/office/drawing/2014/main" id="{C0DBACD3-5CC0-A146-BC83-7E1D252E4FAC}"/>
                </a:ext>
              </a:extLst>
            </p:cNvPr>
            <p:cNvSpPr/>
            <p:nvPr/>
          </p:nvSpPr>
          <p:spPr>
            <a:xfrm>
              <a:off x="273050" y="5262403"/>
              <a:ext cx="9461178" cy="3656622"/>
            </a:xfrm>
            <a:prstGeom prst="rect">
              <a:avLst/>
            </a:prstGeom>
            <a:gradFill flip="none" rotWithShape="1">
              <a:gsLst>
                <a:gs pos="0">
                  <a:schemeClr val="bg1"/>
                </a:gs>
                <a:gs pos="100000">
                  <a:srgbClr val="E6FCFF"/>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venir Roman" panose="02000503020000020003" pitchFamily="2" charset="0"/>
                </a:rPr>
                <a:t>	</a:t>
              </a:r>
            </a:p>
          </p:txBody>
        </p:sp>
        <p:sp>
          <p:nvSpPr>
            <p:cNvPr id="57" name="Freeform 3">
              <a:extLst>
                <a:ext uri="{FF2B5EF4-FFF2-40B4-BE49-F238E27FC236}">
                  <a16:creationId xmlns:a16="http://schemas.microsoft.com/office/drawing/2014/main" id="{4BF032A1-B97F-5741-AB4C-DB8369EE3C3C}"/>
                </a:ext>
              </a:extLst>
            </p:cNvPr>
            <p:cNvSpPr/>
            <p:nvPr/>
          </p:nvSpPr>
          <p:spPr>
            <a:xfrm>
              <a:off x="273050" y="4902556"/>
              <a:ext cx="9461178" cy="296925"/>
            </a:xfrm>
            <a:custGeom>
              <a:avLst/>
              <a:gdLst>
                <a:gd name="connsiteX0" fmla="*/ 0 w 9317958"/>
                <a:gd name="connsiteY0" fmla="*/ 0 h 629996"/>
                <a:gd name="connsiteX1" fmla="*/ 9317958 w 9317958"/>
                <a:gd name="connsiteY1" fmla="*/ 0 h 629996"/>
                <a:gd name="connsiteX2" fmla="*/ 9317958 w 9317958"/>
                <a:gd name="connsiteY2" fmla="*/ 629996 h 629996"/>
                <a:gd name="connsiteX3" fmla="*/ 0 w 9317958"/>
                <a:gd name="connsiteY3" fmla="*/ 629996 h 629996"/>
                <a:gd name="connsiteX4" fmla="*/ 0 w 9317958"/>
                <a:gd name="connsiteY4" fmla="*/ 0 h 62999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317958" h="629996">
                  <a:moveTo>
                    <a:pt x="0" y="0"/>
                  </a:moveTo>
                  <a:lnTo>
                    <a:pt x="9317958" y="0"/>
                  </a:lnTo>
                  <a:lnTo>
                    <a:pt x="9317958" y="629996"/>
                  </a:lnTo>
                  <a:lnTo>
                    <a:pt x="0" y="629996"/>
                  </a:lnTo>
                  <a:lnTo>
                    <a:pt x="0" y="0"/>
                  </a:lnTo>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latin typeface="Avenir Roman" panose="02000503020000020003" pitchFamily="2" charset="0"/>
                </a:rPr>
                <a:t>The Proton Radius Puzzle</a:t>
              </a:r>
              <a:endParaRPr lang="zh-CN" altLang="en-US" sz="3600" b="1" dirty="0">
                <a:latin typeface="Avenir Roman" panose="02000503020000020003" pitchFamily="2" charset="0"/>
              </a:endParaRPr>
            </a:p>
          </p:txBody>
        </p:sp>
      </p:grpSp>
      <p:sp>
        <p:nvSpPr>
          <p:cNvPr id="68" name="TextBox 67"/>
          <p:cNvSpPr txBox="1"/>
          <p:nvPr/>
        </p:nvSpPr>
        <p:spPr>
          <a:xfrm>
            <a:off x="6039188" y="850573"/>
            <a:ext cx="18043525" cy="2066720"/>
          </a:xfrm>
          <a:prstGeom prst="rect">
            <a:avLst/>
          </a:prstGeom>
          <a:noFill/>
        </p:spPr>
        <p:txBody>
          <a:bodyPr wrap="square" lIns="0" tIns="0" rIns="0" rtlCol="0">
            <a:spAutoFit/>
          </a:bodyPr>
          <a:lstStyle/>
          <a:p>
            <a:pPr algn="ctr">
              <a:lnSpc>
                <a:spcPts val="8400"/>
              </a:lnSpc>
              <a:tabLst>
                <a:tab pos="3644900" algn="l"/>
                <a:tab pos="7785100" algn="l"/>
                <a:tab pos="8255000" algn="l"/>
              </a:tabLst>
            </a:pPr>
            <a:r>
              <a:rPr lang="en-US" altLang="zh-CN" sz="8800" b="1" dirty="0">
                <a:solidFill>
                  <a:srgbClr val="FFFFFF"/>
                </a:solidFill>
                <a:latin typeface="Avenir Roman" panose="02000503020000020003" pitchFamily="2" charset="0"/>
                <a:cs typeface="Arial Black" pitchFamily="18" charset="0"/>
              </a:rPr>
              <a:t>The Proton Radius (PRad) Experiment</a:t>
            </a:r>
          </a:p>
          <a:p>
            <a:pPr algn="ctr">
              <a:lnSpc>
                <a:spcPts val="8400"/>
              </a:lnSpc>
              <a:tabLst>
                <a:tab pos="3644900" algn="l"/>
                <a:tab pos="7785100" algn="l"/>
                <a:tab pos="8255000" algn="l"/>
              </a:tabLst>
            </a:pPr>
            <a:r>
              <a:rPr lang="en-US" altLang="zh-CN" sz="4000" b="1" dirty="0">
                <a:solidFill>
                  <a:schemeClr val="bg1"/>
                </a:solidFill>
                <a:latin typeface="Avenir Roman" panose="02000503020000020003" pitchFamily="2" charset="0"/>
                <a:cs typeface="Calibri" panose="020F0502020204030204" pitchFamily="34" charset="0"/>
              </a:rPr>
              <a:t>Thomas</a:t>
            </a:r>
            <a:r>
              <a:rPr lang="en-US" altLang="zh-CN" sz="4000" dirty="0">
                <a:solidFill>
                  <a:schemeClr val="bg1"/>
                </a:solidFill>
                <a:latin typeface="Avenir Roman" panose="02000503020000020003" pitchFamily="2" charset="0"/>
                <a:cs typeface="Calibri" panose="020F0502020204030204" pitchFamily="34" charset="0"/>
              </a:rPr>
              <a:t> </a:t>
            </a:r>
            <a:r>
              <a:rPr lang="en-US" altLang="zh-CN" sz="4000" b="1" dirty="0">
                <a:solidFill>
                  <a:schemeClr val="bg1"/>
                </a:solidFill>
                <a:latin typeface="Avenir Roman" panose="02000503020000020003" pitchFamily="2" charset="0"/>
                <a:cs typeface="Calibri" panose="020F0502020204030204" pitchFamily="34" charset="0"/>
              </a:rPr>
              <a:t>Jefferson</a:t>
            </a:r>
            <a:r>
              <a:rPr lang="en-US" altLang="zh-CN" sz="4000" dirty="0">
                <a:solidFill>
                  <a:schemeClr val="bg1"/>
                </a:solidFill>
                <a:latin typeface="Avenir Roman" panose="02000503020000020003" pitchFamily="2" charset="0"/>
                <a:cs typeface="Calibri" panose="020F0502020204030204" pitchFamily="34" charset="0"/>
              </a:rPr>
              <a:t> </a:t>
            </a:r>
            <a:r>
              <a:rPr lang="en-US" altLang="zh-CN" sz="4000" b="1" dirty="0">
                <a:solidFill>
                  <a:schemeClr val="bg1"/>
                </a:solidFill>
                <a:latin typeface="Avenir Roman" panose="02000503020000020003" pitchFamily="2" charset="0"/>
                <a:cs typeface="Calibri" panose="020F0502020204030204" pitchFamily="34" charset="0"/>
              </a:rPr>
              <a:t>National</a:t>
            </a:r>
            <a:r>
              <a:rPr lang="en-US" altLang="zh-CN" sz="4000" dirty="0">
                <a:solidFill>
                  <a:schemeClr val="bg1"/>
                </a:solidFill>
                <a:latin typeface="Avenir Roman" panose="02000503020000020003" pitchFamily="2" charset="0"/>
                <a:cs typeface="Calibri" panose="020F0502020204030204" pitchFamily="34" charset="0"/>
              </a:rPr>
              <a:t> </a:t>
            </a:r>
            <a:r>
              <a:rPr lang="en-US" altLang="zh-CN" sz="4000" b="1" dirty="0">
                <a:solidFill>
                  <a:srgbClr val="FFFFFF"/>
                </a:solidFill>
                <a:latin typeface="Avenir Roman" panose="02000503020000020003" pitchFamily="2" charset="0"/>
                <a:cs typeface="Calibri" panose="020F0502020204030204" pitchFamily="34" charset="0"/>
              </a:rPr>
              <a:t>Accelerator</a:t>
            </a:r>
            <a:r>
              <a:rPr lang="en-US" altLang="zh-CN" sz="4000" dirty="0">
                <a:latin typeface="Avenir Roman" panose="02000503020000020003" pitchFamily="2" charset="0"/>
                <a:cs typeface="Calibri" panose="020F0502020204030204" pitchFamily="34" charset="0"/>
              </a:rPr>
              <a:t> </a:t>
            </a:r>
            <a:r>
              <a:rPr lang="en-US" altLang="zh-CN" sz="4000" b="1" dirty="0">
                <a:solidFill>
                  <a:srgbClr val="FFFFFF"/>
                </a:solidFill>
                <a:latin typeface="Avenir Roman" panose="02000503020000020003" pitchFamily="2" charset="0"/>
                <a:cs typeface="Calibri" panose="020F0502020204030204" pitchFamily="34" charset="0"/>
              </a:rPr>
              <a:t>Facility</a:t>
            </a:r>
          </a:p>
        </p:txBody>
      </p:sp>
      <p:grpSp>
        <p:nvGrpSpPr>
          <p:cNvPr id="49" name="Group 48">
            <a:extLst>
              <a:ext uri="{FF2B5EF4-FFF2-40B4-BE49-F238E27FC236}">
                <a16:creationId xmlns:a16="http://schemas.microsoft.com/office/drawing/2014/main" id="{7B82FF5F-D340-F847-9487-A645E29D3420}"/>
              </a:ext>
            </a:extLst>
          </p:cNvPr>
          <p:cNvGrpSpPr/>
          <p:nvPr/>
        </p:nvGrpSpPr>
        <p:grpSpPr>
          <a:xfrm>
            <a:off x="143558" y="15124708"/>
            <a:ext cx="29992539" cy="10329730"/>
            <a:chOff x="273050" y="4902556"/>
            <a:chExt cx="9317958" cy="4052061"/>
          </a:xfrm>
        </p:grpSpPr>
        <p:sp>
          <p:nvSpPr>
            <p:cNvPr id="51" name="Freeform 3">
              <a:extLst>
                <a:ext uri="{FF2B5EF4-FFF2-40B4-BE49-F238E27FC236}">
                  <a16:creationId xmlns:a16="http://schemas.microsoft.com/office/drawing/2014/main" id="{4BF032A1-B97F-5741-AB4C-DB8369EE3C3C}"/>
                </a:ext>
              </a:extLst>
            </p:cNvPr>
            <p:cNvSpPr/>
            <p:nvPr/>
          </p:nvSpPr>
          <p:spPr>
            <a:xfrm>
              <a:off x="273050" y="4902556"/>
              <a:ext cx="9317958" cy="251521"/>
            </a:xfrm>
            <a:custGeom>
              <a:avLst/>
              <a:gdLst>
                <a:gd name="connsiteX0" fmla="*/ 0 w 9317958"/>
                <a:gd name="connsiteY0" fmla="*/ 0 h 629996"/>
                <a:gd name="connsiteX1" fmla="*/ 9317958 w 9317958"/>
                <a:gd name="connsiteY1" fmla="*/ 0 h 629996"/>
                <a:gd name="connsiteX2" fmla="*/ 9317958 w 9317958"/>
                <a:gd name="connsiteY2" fmla="*/ 629996 h 629996"/>
                <a:gd name="connsiteX3" fmla="*/ 0 w 9317958"/>
                <a:gd name="connsiteY3" fmla="*/ 629996 h 629996"/>
                <a:gd name="connsiteX4" fmla="*/ 0 w 9317958"/>
                <a:gd name="connsiteY4" fmla="*/ 0 h 62999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317958" h="629996">
                  <a:moveTo>
                    <a:pt x="0" y="0"/>
                  </a:moveTo>
                  <a:lnTo>
                    <a:pt x="9317958" y="0"/>
                  </a:lnTo>
                  <a:lnTo>
                    <a:pt x="9317958" y="629996"/>
                  </a:lnTo>
                  <a:lnTo>
                    <a:pt x="0" y="629996"/>
                  </a:lnTo>
                  <a:lnTo>
                    <a:pt x="0" y="0"/>
                  </a:lnTo>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venir Roman" panose="02000503020000020003" pitchFamily="2" charset="0"/>
                </a:rPr>
                <a:t>The Novel PRad Experiment at JLab</a:t>
              </a:r>
            </a:p>
          </p:txBody>
        </p:sp>
        <p:sp>
          <p:nvSpPr>
            <p:cNvPr id="52" name="Rectangle 51">
              <a:extLst>
                <a:ext uri="{FF2B5EF4-FFF2-40B4-BE49-F238E27FC236}">
                  <a16:creationId xmlns:a16="http://schemas.microsoft.com/office/drawing/2014/main" id="{C0DBACD3-5CC0-A146-BC83-7E1D252E4FAC}"/>
                </a:ext>
              </a:extLst>
            </p:cNvPr>
            <p:cNvSpPr/>
            <p:nvPr/>
          </p:nvSpPr>
          <p:spPr>
            <a:xfrm>
              <a:off x="273050" y="5187911"/>
              <a:ext cx="9317958" cy="3766706"/>
            </a:xfrm>
            <a:prstGeom prst="rect">
              <a:avLst/>
            </a:prstGeom>
            <a:gradFill flip="none" rotWithShape="1">
              <a:gsLst>
                <a:gs pos="0">
                  <a:schemeClr val="bg1"/>
                </a:gs>
                <a:gs pos="100000">
                  <a:srgbClr val="E6FCFF"/>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venir Roman" panose="02000503020000020003" pitchFamily="2" charset="0"/>
                </a:rPr>
                <a:t>	</a:t>
              </a:r>
            </a:p>
          </p:txBody>
        </p:sp>
      </p:grpSp>
      <p:cxnSp>
        <p:nvCxnSpPr>
          <p:cNvPr id="91" name="Straight Arrow Connector 90"/>
          <p:cNvCxnSpPr/>
          <p:nvPr/>
        </p:nvCxnSpPr>
        <p:spPr>
          <a:xfrm flipV="1">
            <a:off x="5637100" y="30657044"/>
            <a:ext cx="837754" cy="329463"/>
          </a:xfrm>
          <a:prstGeom prst="straightConnector1">
            <a:avLst/>
          </a:prstGeom>
          <a:ln w="31750">
            <a:solidFill>
              <a:schemeClr val="bg1"/>
            </a:solidFill>
            <a:tailEnd type="triangle" w="lg" len="med"/>
          </a:ln>
        </p:spPr>
        <p:style>
          <a:lnRef idx="1">
            <a:schemeClr val="accent1"/>
          </a:lnRef>
          <a:fillRef idx="0">
            <a:schemeClr val="accent1"/>
          </a:fillRef>
          <a:effectRef idx="0">
            <a:schemeClr val="accent1"/>
          </a:effectRef>
          <a:fontRef idx="minor">
            <a:schemeClr val="tx1"/>
          </a:fontRef>
        </p:style>
      </p:cxnSp>
      <p:pic>
        <p:nvPicPr>
          <p:cNvPr id="31" name="Picture 30" descr="A red and white logo&#10;&#10;Description automatically generated">
            <a:extLst>
              <a:ext uri="{FF2B5EF4-FFF2-40B4-BE49-F238E27FC236}">
                <a16:creationId xmlns:a16="http://schemas.microsoft.com/office/drawing/2014/main" id="{9981EAE8-DF45-46F1-7810-99AD264960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143" y="831557"/>
            <a:ext cx="4474703" cy="1688018"/>
          </a:xfrm>
          <a:prstGeom prst="rect">
            <a:avLst/>
          </a:prstGeom>
        </p:spPr>
      </p:pic>
      <p:pic>
        <p:nvPicPr>
          <p:cNvPr id="43" name="Picture 42" descr="A logo with a red circle&#10;&#10;Description automatically generated">
            <a:extLst>
              <a:ext uri="{FF2B5EF4-FFF2-40B4-BE49-F238E27FC236}">
                <a16:creationId xmlns:a16="http://schemas.microsoft.com/office/drawing/2014/main" id="{64A4D1E5-F621-F9C9-434F-6AB715DE01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5531" y="2673888"/>
            <a:ext cx="3657600" cy="1143000"/>
          </a:xfrm>
          <a:prstGeom prst="rect">
            <a:avLst/>
          </a:prstGeom>
        </p:spPr>
      </p:pic>
      <p:pic>
        <p:nvPicPr>
          <p:cNvPr id="93" name="Picture 92" descr="A large square object with many small lights&#10;&#10;Description automatically generated with medium confidence">
            <a:extLst>
              <a:ext uri="{FF2B5EF4-FFF2-40B4-BE49-F238E27FC236}">
                <a16:creationId xmlns:a16="http://schemas.microsoft.com/office/drawing/2014/main" id="{89BFFB49-7D46-7D43-4050-78A54928F2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91487" y="20355164"/>
            <a:ext cx="4527642" cy="4360888"/>
          </a:xfrm>
          <a:prstGeom prst="rect">
            <a:avLst/>
          </a:prstGeom>
        </p:spPr>
      </p:pic>
      <p:pic>
        <p:nvPicPr>
          <p:cNvPr id="95" name="Picture 94" descr="A large machine with wires and wires&#10;&#10;Description automatically generated">
            <a:extLst>
              <a:ext uri="{FF2B5EF4-FFF2-40B4-BE49-F238E27FC236}">
                <a16:creationId xmlns:a16="http://schemas.microsoft.com/office/drawing/2014/main" id="{ADCD6787-679D-7657-0623-E945813E1B2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257411" y="16102987"/>
            <a:ext cx="4571779" cy="4821934"/>
          </a:xfrm>
          <a:prstGeom prst="rect">
            <a:avLst/>
          </a:prstGeom>
        </p:spPr>
      </p:pic>
      <p:pic>
        <p:nvPicPr>
          <p:cNvPr id="18" name="Picture 17" descr="A large machine in a factory&#10;&#10;Description automatically generated">
            <a:extLst>
              <a:ext uri="{FF2B5EF4-FFF2-40B4-BE49-F238E27FC236}">
                <a16:creationId xmlns:a16="http://schemas.microsoft.com/office/drawing/2014/main" id="{376801C1-B090-7200-CD2E-AC14153DBBE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257411" y="21260362"/>
            <a:ext cx="4613570" cy="3455690"/>
          </a:xfrm>
          <a:prstGeom prst="rect">
            <a:avLst/>
          </a:prstGeom>
        </p:spPr>
      </p:pic>
      <p:pic>
        <p:nvPicPr>
          <p:cNvPr id="20" name="Picture 19" descr="A close-up of a machine&#10;&#10;Description automatically generated">
            <a:extLst>
              <a:ext uri="{FF2B5EF4-FFF2-40B4-BE49-F238E27FC236}">
                <a16:creationId xmlns:a16="http://schemas.microsoft.com/office/drawing/2014/main" id="{019A28B2-58AC-406F-6E16-9E7A0945086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556436" y="16829935"/>
            <a:ext cx="5239886" cy="7081894"/>
          </a:xfrm>
          <a:prstGeom prst="rect">
            <a:avLst/>
          </a:prstGeom>
        </p:spPr>
      </p:pic>
      <p:pic>
        <p:nvPicPr>
          <p:cNvPr id="30" name="Picture 29" descr="A large round white machine&#10;&#10;Description automatically generated">
            <a:extLst>
              <a:ext uri="{FF2B5EF4-FFF2-40B4-BE49-F238E27FC236}">
                <a16:creationId xmlns:a16="http://schemas.microsoft.com/office/drawing/2014/main" id="{1926DDB7-53D5-E1B0-CCF3-2837D92DCD3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040256" y="17070600"/>
            <a:ext cx="3416292" cy="6349847"/>
          </a:xfrm>
          <a:prstGeom prst="rect">
            <a:avLst/>
          </a:prstGeom>
        </p:spPr>
      </p:pic>
      <p:pic>
        <p:nvPicPr>
          <p:cNvPr id="19" name="Picture 18" descr="A cartoon character with a wire around its neck&#10;&#10;Description automatically generated">
            <a:extLst>
              <a:ext uri="{FF2B5EF4-FFF2-40B4-BE49-F238E27FC236}">
                <a16:creationId xmlns:a16="http://schemas.microsoft.com/office/drawing/2014/main" id="{7DB107A8-A0DF-7082-7B1B-4CB75FF26D2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601428" y="9576014"/>
            <a:ext cx="4521549" cy="4314456"/>
          </a:xfrm>
          <a:prstGeom prst="rect">
            <a:avLst/>
          </a:prstGeom>
        </p:spPr>
      </p:pic>
      <p:pic>
        <p:nvPicPr>
          <p:cNvPr id="69" name="Picture 68" descr="A person standing next to a vacuum chamber&#10;&#10;Description automatically generated">
            <a:extLst>
              <a:ext uri="{FF2B5EF4-FFF2-40B4-BE49-F238E27FC236}">
                <a16:creationId xmlns:a16="http://schemas.microsoft.com/office/drawing/2014/main" id="{8A99C03F-0F31-62DA-C3BA-8FF4518DAC7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75471" y="16138728"/>
            <a:ext cx="10481890" cy="3932622"/>
          </a:xfrm>
          <a:prstGeom prst="rect">
            <a:avLst/>
          </a:prstGeom>
        </p:spPr>
      </p:pic>
      <p:pic>
        <p:nvPicPr>
          <p:cNvPr id="17" name="Picture 16" descr="A diagram of a diagram of a nuclear model&#10;&#10;Description automatically generated with medium confidence">
            <a:extLst>
              <a:ext uri="{FF2B5EF4-FFF2-40B4-BE49-F238E27FC236}">
                <a16:creationId xmlns:a16="http://schemas.microsoft.com/office/drawing/2014/main" id="{BFB87523-CD7E-7C8B-BC95-C455764733B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678307">
            <a:off x="20997859" y="6435302"/>
            <a:ext cx="8307829" cy="4991201"/>
          </a:xfrm>
          <a:prstGeom prst="rect">
            <a:avLst/>
          </a:prstGeom>
        </p:spPr>
      </p:pic>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59344C49-A0C6-7F7C-8175-6F654FAB19FE}"/>
                  </a:ext>
                </a:extLst>
              </p:cNvPr>
              <p:cNvSpPr txBox="1"/>
              <p:nvPr/>
            </p:nvSpPr>
            <p:spPr>
              <a:xfrm>
                <a:off x="25151773" y="6762472"/>
                <a:ext cx="3581400" cy="86074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𝑀</m:t>
                          </m:r>
                        </m:e>
                        <m:sub>
                          <m:r>
                            <a:rPr lang="en-US" sz="2400" b="0" i="1" smtClean="0">
                              <a:latin typeface="Cambria Math" panose="02040503050406030204" pitchFamily="18" charset="0"/>
                              <a:ea typeface="Cambria Math" panose="02040503050406030204" pitchFamily="18" charset="0"/>
                            </a:rPr>
                            <m:t>𝜇</m:t>
                          </m:r>
                        </m:sub>
                      </m:sSub>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rPr>
                        <m:t>205</m:t>
                      </m:r>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𝑀</m:t>
                          </m:r>
                        </m:e>
                        <m:sub>
                          <m:r>
                            <a:rPr lang="en-US" sz="2400" b="0" i="1" smtClean="0">
                              <a:latin typeface="Cambria Math" panose="02040503050406030204" pitchFamily="18" charset="0"/>
                            </a:rPr>
                            <m:t>𝑒</m:t>
                          </m:r>
                        </m:sub>
                      </m:sSub>
                    </m:oMath>
                  </m:oMathPara>
                </a14:m>
                <a:endParaRPr lang="en-US" sz="2400" dirty="0"/>
              </a:p>
              <a:p>
                <a:pPr algn="ctr"/>
                <a:r>
                  <a:rPr lang="en-US" sz="2400" dirty="0"/>
                  <a:t>*Not to scale*</a:t>
                </a:r>
              </a:p>
            </p:txBody>
          </p:sp>
        </mc:Choice>
        <mc:Fallback xmlns="">
          <p:sp>
            <p:nvSpPr>
              <p:cNvPr id="21" name="TextBox 20">
                <a:extLst>
                  <a:ext uri="{FF2B5EF4-FFF2-40B4-BE49-F238E27FC236}">
                    <a16:creationId xmlns:a16="http://schemas.microsoft.com/office/drawing/2014/main" id="{59344C49-A0C6-7F7C-8175-6F654FAB19FE}"/>
                  </a:ext>
                </a:extLst>
              </p:cNvPr>
              <p:cNvSpPr txBox="1">
                <a:spLocks noRot="1" noChangeAspect="1" noMove="1" noResize="1" noEditPoints="1" noAdjustHandles="1" noChangeArrowheads="1" noChangeShapeType="1" noTextEdit="1"/>
              </p:cNvSpPr>
              <p:nvPr/>
            </p:nvSpPr>
            <p:spPr>
              <a:xfrm>
                <a:off x="25151773" y="6762472"/>
                <a:ext cx="3581400" cy="860748"/>
              </a:xfrm>
              <a:prstGeom prst="rect">
                <a:avLst/>
              </a:prstGeom>
              <a:blipFill>
                <a:blip r:embed="rId15"/>
                <a:stretch>
                  <a:fillRect b="-14789"/>
                </a:stretch>
              </a:blipFill>
            </p:spPr>
            <p:txBody>
              <a:bodyPr/>
              <a:lstStyle/>
              <a:p>
                <a:r>
                  <a:rPr lang="en-US">
                    <a:noFill/>
                  </a:rPr>
                  <a:t> </a:t>
                </a:r>
              </a:p>
            </p:txBody>
          </p:sp>
        </mc:Fallback>
      </mc:AlternateContent>
      <p:pic>
        <p:nvPicPr>
          <p:cNvPr id="41" name="Picture 40" descr="A screenshot of a news article&#10;&#10;Description automatically generated">
            <a:extLst>
              <a:ext uri="{FF2B5EF4-FFF2-40B4-BE49-F238E27FC236}">
                <a16:creationId xmlns:a16="http://schemas.microsoft.com/office/drawing/2014/main" id="{33B4B571-F148-4B0C-78C1-F20E30118DD5}"/>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20321041">
            <a:off x="1311922" y="6630267"/>
            <a:ext cx="6359933" cy="5819939"/>
          </a:xfrm>
          <a:prstGeom prst="rect">
            <a:avLst/>
          </a:prstGeom>
        </p:spPr>
      </p:pic>
      <p:pic>
        <p:nvPicPr>
          <p:cNvPr id="34" name="Picture 33" descr="A screenshot of a cell phone&#10;&#10;Description automatically generated">
            <a:extLst>
              <a:ext uri="{FF2B5EF4-FFF2-40B4-BE49-F238E27FC236}">
                <a16:creationId xmlns:a16="http://schemas.microsoft.com/office/drawing/2014/main" id="{CE4257AE-CB81-BC99-9AE1-6316B5DE4231}"/>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rot="21079988">
            <a:off x="3470419" y="5949946"/>
            <a:ext cx="5625229" cy="6708138"/>
          </a:xfrm>
          <a:prstGeom prst="rect">
            <a:avLst/>
          </a:prstGeom>
        </p:spPr>
      </p:pic>
      <p:pic>
        <p:nvPicPr>
          <p:cNvPr id="47" name="Picture 46" descr="A close-up of a newspaper&#10;&#10;Description automatically generated">
            <a:extLst>
              <a:ext uri="{FF2B5EF4-FFF2-40B4-BE49-F238E27FC236}">
                <a16:creationId xmlns:a16="http://schemas.microsoft.com/office/drawing/2014/main" id="{4248E50E-C907-4003-355A-986C611FC74C}"/>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20788821">
            <a:off x="3928726" y="9918363"/>
            <a:ext cx="5217218" cy="3914693"/>
          </a:xfrm>
          <a:prstGeom prst="rect">
            <a:avLst/>
          </a:prstGeom>
        </p:spPr>
      </p:pic>
      <p:pic>
        <p:nvPicPr>
          <p:cNvPr id="39" name="Picture 38" descr="A yellow cover with a red ball and a black object with white text&#10;&#10;Description automatically generated">
            <a:extLst>
              <a:ext uri="{FF2B5EF4-FFF2-40B4-BE49-F238E27FC236}">
                <a16:creationId xmlns:a16="http://schemas.microsoft.com/office/drawing/2014/main" id="{F4A5BF7E-579D-26E5-3373-A4D8D20E9F0A}"/>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725821" y="5745407"/>
            <a:ext cx="4676078" cy="6142667"/>
          </a:xfrm>
          <a:prstGeom prst="rect">
            <a:avLst/>
          </a:prstGeom>
        </p:spPr>
      </p:pic>
      <p:pic>
        <p:nvPicPr>
          <p:cNvPr id="25" name="Picture 24" descr="A screenshot of a web page&#10;&#10;Description automatically generated">
            <a:extLst>
              <a:ext uri="{FF2B5EF4-FFF2-40B4-BE49-F238E27FC236}">
                <a16:creationId xmlns:a16="http://schemas.microsoft.com/office/drawing/2014/main" id="{6475BE7C-33FB-A49E-9F84-2D0171EBCAC3}"/>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rot="21304140">
            <a:off x="8191601" y="10152215"/>
            <a:ext cx="4539528" cy="4048834"/>
          </a:xfrm>
          <a:prstGeom prst="rect">
            <a:avLst/>
          </a:prstGeom>
        </p:spPr>
      </p:pic>
      <p:grpSp>
        <p:nvGrpSpPr>
          <p:cNvPr id="50" name="Group 49">
            <a:extLst>
              <a:ext uri="{FF2B5EF4-FFF2-40B4-BE49-F238E27FC236}">
                <a16:creationId xmlns:a16="http://schemas.microsoft.com/office/drawing/2014/main" id="{31FF2544-93F1-F001-879E-E3614E1F229F}"/>
              </a:ext>
            </a:extLst>
          </p:cNvPr>
          <p:cNvGrpSpPr/>
          <p:nvPr/>
        </p:nvGrpSpPr>
        <p:grpSpPr>
          <a:xfrm>
            <a:off x="129652" y="25588311"/>
            <a:ext cx="15010175" cy="17117760"/>
            <a:chOff x="376160" y="4891049"/>
            <a:chExt cx="9214848" cy="3997798"/>
          </a:xfrm>
        </p:grpSpPr>
        <p:sp>
          <p:nvSpPr>
            <p:cNvPr id="55" name="Rectangle 54">
              <a:extLst>
                <a:ext uri="{FF2B5EF4-FFF2-40B4-BE49-F238E27FC236}">
                  <a16:creationId xmlns:a16="http://schemas.microsoft.com/office/drawing/2014/main" id="{4997ED49-2794-B380-1678-0EB4215A23CF}"/>
                </a:ext>
              </a:extLst>
            </p:cNvPr>
            <p:cNvSpPr/>
            <p:nvPr/>
          </p:nvSpPr>
          <p:spPr>
            <a:xfrm>
              <a:off x="376160" y="5233916"/>
              <a:ext cx="9214847" cy="3654931"/>
            </a:xfrm>
            <a:prstGeom prst="rect">
              <a:avLst/>
            </a:prstGeom>
            <a:gradFill flip="none" rotWithShape="1">
              <a:gsLst>
                <a:gs pos="0">
                  <a:schemeClr val="bg1"/>
                </a:gs>
                <a:gs pos="100000">
                  <a:srgbClr val="E6FCFF"/>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venir Roman" panose="02000503020000020003" pitchFamily="2" charset="0"/>
                </a:rPr>
                <a:t>	</a:t>
              </a:r>
            </a:p>
          </p:txBody>
        </p:sp>
        <p:sp>
          <p:nvSpPr>
            <p:cNvPr id="54" name="Freeform 3">
              <a:extLst>
                <a:ext uri="{FF2B5EF4-FFF2-40B4-BE49-F238E27FC236}">
                  <a16:creationId xmlns:a16="http://schemas.microsoft.com/office/drawing/2014/main" id="{F18EEA9E-6CD4-DFCF-9FB9-9CFDC5CB8DCC}"/>
                </a:ext>
              </a:extLst>
            </p:cNvPr>
            <p:cNvSpPr/>
            <p:nvPr/>
          </p:nvSpPr>
          <p:spPr>
            <a:xfrm>
              <a:off x="376161" y="4891049"/>
              <a:ext cx="9214847" cy="294275"/>
            </a:xfrm>
            <a:custGeom>
              <a:avLst/>
              <a:gdLst>
                <a:gd name="connsiteX0" fmla="*/ 0 w 9317958"/>
                <a:gd name="connsiteY0" fmla="*/ 0 h 629996"/>
                <a:gd name="connsiteX1" fmla="*/ 9317958 w 9317958"/>
                <a:gd name="connsiteY1" fmla="*/ 0 h 629996"/>
                <a:gd name="connsiteX2" fmla="*/ 9317958 w 9317958"/>
                <a:gd name="connsiteY2" fmla="*/ 629996 h 629996"/>
                <a:gd name="connsiteX3" fmla="*/ 0 w 9317958"/>
                <a:gd name="connsiteY3" fmla="*/ 629996 h 629996"/>
                <a:gd name="connsiteX4" fmla="*/ 0 w 9317958"/>
                <a:gd name="connsiteY4" fmla="*/ 0 h 62999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317958" h="629996">
                  <a:moveTo>
                    <a:pt x="0" y="0"/>
                  </a:moveTo>
                  <a:lnTo>
                    <a:pt x="9317958" y="0"/>
                  </a:lnTo>
                  <a:lnTo>
                    <a:pt x="9317958" y="629996"/>
                  </a:lnTo>
                  <a:lnTo>
                    <a:pt x="0" y="629996"/>
                  </a:lnTo>
                  <a:lnTo>
                    <a:pt x="0" y="0"/>
                  </a:lnTo>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latin typeface="Avenir Roman" panose="02000503020000020003" pitchFamily="2" charset="0"/>
                </a:rPr>
                <a:t>JLab Electron Scattering Results</a:t>
              </a:r>
              <a:endParaRPr lang="zh-CN" altLang="en-US" sz="3600" b="1" dirty="0">
                <a:latin typeface="Avenir Roman" panose="02000503020000020003" pitchFamily="2" charset="0"/>
              </a:endParaRPr>
            </a:p>
          </p:txBody>
        </p:sp>
      </p:grpSp>
      <p:pic>
        <p:nvPicPr>
          <p:cNvPr id="29" name="Picture 28" descr="A magazine cover with a caliper and a blue ball&#10;&#10;Description automatically generated">
            <a:extLst>
              <a:ext uri="{FF2B5EF4-FFF2-40B4-BE49-F238E27FC236}">
                <a16:creationId xmlns:a16="http://schemas.microsoft.com/office/drawing/2014/main" id="{334ED3CF-A047-3DF4-2F54-3F56377477AF}"/>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rot="801361">
            <a:off x="10211197" y="6284331"/>
            <a:ext cx="5006771" cy="6438793"/>
          </a:xfrm>
          <a:prstGeom prst="rect">
            <a:avLst/>
          </a:prstGeom>
        </p:spPr>
      </p:pic>
      <p:sp>
        <p:nvSpPr>
          <p:cNvPr id="48" name="TextBox 47">
            <a:extLst>
              <a:ext uri="{FF2B5EF4-FFF2-40B4-BE49-F238E27FC236}">
                <a16:creationId xmlns:a16="http://schemas.microsoft.com/office/drawing/2014/main" id="{8F7BEB72-035D-6943-4FC3-907CA321457E}"/>
              </a:ext>
            </a:extLst>
          </p:cNvPr>
          <p:cNvSpPr txBox="1"/>
          <p:nvPr/>
        </p:nvSpPr>
        <p:spPr>
          <a:xfrm>
            <a:off x="15641292" y="6380685"/>
            <a:ext cx="6441822" cy="2308324"/>
          </a:xfrm>
          <a:prstGeom prst="rect">
            <a:avLst/>
          </a:prstGeom>
          <a:noFill/>
          <a:ln>
            <a:solidFill>
              <a:schemeClr val="tx1"/>
            </a:solidFill>
          </a:ln>
        </p:spPr>
        <p:txBody>
          <a:bodyPr wrap="square" rtlCol="0">
            <a:spAutoFit/>
          </a:bodyPr>
          <a:lstStyle/>
          <a:p>
            <a:r>
              <a:rPr lang="en-US" sz="2400" dirty="0">
                <a:latin typeface="Avenir Roman" panose="02000503020000020003"/>
              </a:rPr>
              <a:t>In 2010, an experiment found the proton radius from measuring the energy levels of muonic hydrogen and found a value lower than any other measurement of the proton radius from normal hydrogen. This measurement had only a 1 in 100 billion chance to be a random chance.</a:t>
            </a:r>
          </a:p>
        </p:txBody>
      </p:sp>
      <p:pic>
        <p:nvPicPr>
          <p:cNvPr id="56" name="Picture 55" descr="A graph of a graph showing a number of electrons&#10;&#10;Description automatically generated with medium confidence">
            <a:extLst>
              <a:ext uri="{FF2B5EF4-FFF2-40B4-BE49-F238E27FC236}">
                <a16:creationId xmlns:a16="http://schemas.microsoft.com/office/drawing/2014/main" id="{FFB16223-AE75-9643-AE8D-4580EC6DFE2F}"/>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5905234" y="28188213"/>
            <a:ext cx="8885258" cy="4116992"/>
          </a:xfrm>
          <a:prstGeom prst="rect">
            <a:avLst/>
          </a:prstGeom>
        </p:spPr>
      </p:pic>
      <p:sp>
        <p:nvSpPr>
          <p:cNvPr id="60" name="TextBox 59">
            <a:extLst>
              <a:ext uri="{FF2B5EF4-FFF2-40B4-BE49-F238E27FC236}">
                <a16:creationId xmlns:a16="http://schemas.microsoft.com/office/drawing/2014/main" id="{84E8FC4D-5906-FB71-BEFC-6415DF3D7364}"/>
              </a:ext>
            </a:extLst>
          </p:cNvPr>
          <p:cNvSpPr txBox="1"/>
          <p:nvPr/>
        </p:nvSpPr>
        <p:spPr>
          <a:xfrm>
            <a:off x="10983069" y="16131093"/>
            <a:ext cx="4913142" cy="3046988"/>
          </a:xfrm>
          <a:prstGeom prst="rect">
            <a:avLst/>
          </a:prstGeom>
          <a:noFill/>
          <a:ln>
            <a:solidFill>
              <a:schemeClr val="tx1"/>
            </a:solidFill>
          </a:ln>
        </p:spPr>
        <p:txBody>
          <a:bodyPr wrap="square" rtlCol="0">
            <a:spAutoFit/>
          </a:bodyPr>
          <a:lstStyle/>
          <a:p>
            <a:r>
              <a:rPr lang="en-US" sz="2400" dirty="0">
                <a:latin typeface="Avenir Roman" panose="02000503020000020003"/>
              </a:rPr>
              <a:t>To solve this puzzle a new high precision electron scattering experiment on hydrogen was performed in Hall B at JLab. It used a completely unique target design along with covering a large angular range using a magnetic spectrometer free electromagnetic calorimeter.</a:t>
            </a:r>
          </a:p>
        </p:txBody>
      </p:sp>
      <p:pic>
        <p:nvPicPr>
          <p:cNvPr id="61" name="Picture 60" descr="A machine with a hole in it&#10;&#10;Description automatically generated">
            <a:extLst>
              <a:ext uri="{FF2B5EF4-FFF2-40B4-BE49-F238E27FC236}">
                <a16:creationId xmlns:a16="http://schemas.microsoft.com/office/drawing/2014/main" id="{D83E64C4-83DA-CF9D-8031-5C60462B86C9}"/>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75471" y="20215570"/>
            <a:ext cx="3480058" cy="4640076"/>
          </a:xfrm>
          <a:prstGeom prst="rect">
            <a:avLst/>
          </a:prstGeom>
        </p:spPr>
      </p:pic>
      <p:sp>
        <p:nvSpPr>
          <p:cNvPr id="64" name="TextBox 63">
            <a:extLst>
              <a:ext uri="{FF2B5EF4-FFF2-40B4-BE49-F238E27FC236}">
                <a16:creationId xmlns:a16="http://schemas.microsoft.com/office/drawing/2014/main" id="{FC24BE79-CDC8-51FF-2A0F-28F0A0C093B4}"/>
              </a:ext>
            </a:extLst>
          </p:cNvPr>
          <p:cNvSpPr txBox="1"/>
          <p:nvPr/>
        </p:nvSpPr>
        <p:spPr>
          <a:xfrm>
            <a:off x="329838" y="24984553"/>
            <a:ext cx="6145016" cy="400110"/>
          </a:xfrm>
          <a:prstGeom prst="rect">
            <a:avLst/>
          </a:prstGeom>
          <a:noFill/>
        </p:spPr>
        <p:txBody>
          <a:bodyPr wrap="square" rtlCol="0">
            <a:spAutoFit/>
          </a:bodyPr>
          <a:lstStyle/>
          <a:p>
            <a:r>
              <a:rPr lang="en-US" sz="2000" dirty="0">
                <a:latin typeface="Avenir Roman" panose="02000503020000020003"/>
              </a:rPr>
              <a:t>*Target pictures contributed by the JLab Target Group*</a:t>
            </a:r>
          </a:p>
        </p:txBody>
      </p:sp>
      <p:pic>
        <p:nvPicPr>
          <p:cNvPr id="33" name="Picture 32" descr="A large white cylinder in a factory&#10;&#10;Description automatically generated">
            <a:extLst>
              <a:ext uri="{FF2B5EF4-FFF2-40B4-BE49-F238E27FC236}">
                <a16:creationId xmlns:a16="http://schemas.microsoft.com/office/drawing/2014/main" id="{FB0E5F9D-EE3A-1FB1-A245-D4B0135B1829}"/>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623143" y="27485471"/>
            <a:ext cx="4929087" cy="8755162"/>
          </a:xfrm>
          <a:prstGeom prst="rect">
            <a:avLst/>
          </a:prstGeom>
        </p:spPr>
      </p:pic>
      <p:sp>
        <p:nvSpPr>
          <p:cNvPr id="79" name="Rectangle 78">
            <a:extLst>
              <a:ext uri="{FF2B5EF4-FFF2-40B4-BE49-F238E27FC236}">
                <a16:creationId xmlns:a16="http://schemas.microsoft.com/office/drawing/2014/main" id="{E545BBEE-D74C-DF38-6DB5-EA95C21AC3E1}"/>
              </a:ext>
            </a:extLst>
          </p:cNvPr>
          <p:cNvSpPr/>
          <p:nvPr/>
        </p:nvSpPr>
        <p:spPr>
          <a:xfrm>
            <a:off x="22620134" y="35572688"/>
            <a:ext cx="5743134" cy="369332"/>
          </a:xfrm>
          <a:prstGeom prst="rect">
            <a:avLst/>
          </a:prstGeom>
        </p:spPr>
        <p:txBody>
          <a:bodyPr wrap="square">
            <a:spAutoFit/>
          </a:bodyPr>
          <a:lstStyle/>
          <a:p>
            <a:endParaRPr lang="en-US" dirty="0">
              <a:latin typeface="Avenir Roman" panose="02000503020000020003" pitchFamily="2" charset="0"/>
            </a:endParaRPr>
          </a:p>
        </p:txBody>
      </p:sp>
      <p:sp>
        <p:nvSpPr>
          <p:cNvPr id="80" name="TextBox 79">
            <a:extLst>
              <a:ext uri="{FF2B5EF4-FFF2-40B4-BE49-F238E27FC236}">
                <a16:creationId xmlns:a16="http://schemas.microsoft.com/office/drawing/2014/main" id="{B7784BAB-A935-FE19-ACE9-1BADFAD995EE}"/>
              </a:ext>
            </a:extLst>
          </p:cNvPr>
          <p:cNvSpPr txBox="1"/>
          <p:nvPr/>
        </p:nvSpPr>
        <p:spPr>
          <a:xfrm>
            <a:off x="15573996" y="27190700"/>
            <a:ext cx="14560452" cy="2554545"/>
          </a:xfrm>
          <a:prstGeom prst="rect">
            <a:avLst/>
          </a:prstGeom>
          <a:noFill/>
          <a:ln>
            <a:solidFill>
              <a:schemeClr val="tx1"/>
            </a:solidFill>
          </a:ln>
        </p:spPr>
        <p:txBody>
          <a:bodyPr wrap="square" rtlCol="0">
            <a:spAutoFit/>
          </a:bodyPr>
          <a:lstStyle/>
          <a:p>
            <a:r>
              <a:rPr lang="en-US" sz="2000" dirty="0">
                <a:latin typeface="Avenir Roman" panose="02000503020000020003"/>
              </a:rPr>
              <a:t>Three more experiments utilizing the PRad apparatus are on the way here at JLab.</a:t>
            </a:r>
          </a:p>
          <a:p>
            <a:endParaRPr lang="en-US" sz="2000" dirty="0">
              <a:latin typeface="Avenir Roman" panose="02000503020000020003"/>
            </a:endParaRPr>
          </a:p>
          <a:p>
            <a:pPr marL="342900" indent="-342900">
              <a:buFont typeface="Arial" panose="020B0604020202020204" pitchFamily="34" charset="0"/>
              <a:buChar char="•"/>
            </a:pPr>
            <a:r>
              <a:rPr lang="en-US" sz="2000" b="1" u="sng" dirty="0">
                <a:latin typeface="Avenir Roman" panose="02000503020000020003"/>
              </a:rPr>
              <a:t>PRad II</a:t>
            </a:r>
            <a:r>
              <a:rPr lang="en-US" sz="2000" b="1" dirty="0">
                <a:latin typeface="Avenir Roman" panose="02000503020000020003"/>
              </a:rPr>
              <a:t>:</a:t>
            </a:r>
            <a:endParaRPr lang="en-US" sz="2000" dirty="0">
              <a:latin typeface="Avenir Roman" panose="02000503020000020003"/>
            </a:endParaRPr>
          </a:p>
          <a:p>
            <a:pPr marL="800100" lvl="1" indent="-342900">
              <a:buFont typeface="Arial" panose="020B0604020202020204" pitchFamily="34" charset="0"/>
              <a:buChar char="•"/>
            </a:pPr>
            <a:r>
              <a:rPr lang="en-US" sz="2000" dirty="0">
                <a:latin typeface="Avenir Roman" panose="02000503020000020003"/>
              </a:rPr>
              <a:t>After the original PRad experiment found such novel results and is giving answers pointing in the direction of the true size of the proton, there is an approved experiment to repeat this measurement with many improvements. This new measurement will use more beam time, with better position information, with a better understanding of and ability to control any uncertainties, and some new electronics. This is expected to be the highest precision measurement of the proton radius using the electron scattering method.</a:t>
            </a:r>
          </a:p>
        </p:txBody>
      </p:sp>
      <p:pic>
        <p:nvPicPr>
          <p:cNvPr id="81" name="Picture 80" descr="A diagram of a physics experiment&#10;&#10;Description automatically generated">
            <a:extLst>
              <a:ext uri="{FF2B5EF4-FFF2-40B4-BE49-F238E27FC236}">
                <a16:creationId xmlns:a16="http://schemas.microsoft.com/office/drawing/2014/main" id="{245C8849-0CBB-8D7C-A6E4-114096CE2326}"/>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6040256" y="36973868"/>
            <a:ext cx="3801908" cy="4284938"/>
          </a:xfrm>
          <a:prstGeom prst="rect">
            <a:avLst/>
          </a:prstGeom>
        </p:spPr>
      </p:pic>
      <p:pic>
        <p:nvPicPr>
          <p:cNvPr id="82" name="Picture 81" descr="A graph of a graph of a number of objects&#10;&#10;Description automatically generated with medium confidence">
            <a:extLst>
              <a:ext uri="{FF2B5EF4-FFF2-40B4-BE49-F238E27FC236}">
                <a16:creationId xmlns:a16="http://schemas.microsoft.com/office/drawing/2014/main" id="{1DBFE7A2-0B12-3B62-12D1-CB8218B7F9F2}"/>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7508229" y="30381196"/>
            <a:ext cx="9336300" cy="4394293"/>
          </a:xfrm>
          <a:prstGeom prst="rect">
            <a:avLst/>
          </a:prstGeom>
        </p:spPr>
      </p:pic>
      <p:pic>
        <p:nvPicPr>
          <p:cNvPr id="84" name="Picture 83" descr="A screenshot of a news article&#10;&#10;Description automatically generated">
            <a:extLst>
              <a:ext uri="{FF2B5EF4-FFF2-40B4-BE49-F238E27FC236}">
                <a16:creationId xmlns:a16="http://schemas.microsoft.com/office/drawing/2014/main" id="{6123BADB-8B93-C665-30FA-D1D3C48D5419}"/>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7460305" y="32489727"/>
            <a:ext cx="6124575" cy="7829550"/>
          </a:xfrm>
          <a:prstGeom prst="rect">
            <a:avLst/>
          </a:prstGeom>
        </p:spPr>
      </p:pic>
      <p:sp>
        <p:nvSpPr>
          <p:cNvPr id="85" name="TextBox 84">
            <a:extLst>
              <a:ext uri="{FF2B5EF4-FFF2-40B4-BE49-F238E27FC236}">
                <a16:creationId xmlns:a16="http://schemas.microsoft.com/office/drawing/2014/main" id="{98CC408D-C369-C8D4-B337-8ED7D67FDB1C}"/>
              </a:ext>
            </a:extLst>
          </p:cNvPr>
          <p:cNvSpPr txBox="1"/>
          <p:nvPr/>
        </p:nvSpPr>
        <p:spPr>
          <a:xfrm>
            <a:off x="8226235" y="27710881"/>
            <a:ext cx="3645868" cy="400110"/>
          </a:xfrm>
          <a:prstGeom prst="rect">
            <a:avLst/>
          </a:prstGeom>
          <a:noFill/>
          <a:ln>
            <a:solidFill>
              <a:schemeClr val="tx1"/>
            </a:solidFill>
          </a:ln>
        </p:spPr>
        <p:txBody>
          <a:bodyPr wrap="square" rtlCol="0">
            <a:spAutoFit/>
          </a:bodyPr>
          <a:lstStyle/>
          <a:p>
            <a:r>
              <a:rPr lang="en-US" sz="2000" dirty="0">
                <a:latin typeface="Avenir Roman" panose="02000503020000020003"/>
              </a:rPr>
              <a:t>Results from 2019 Nature article</a:t>
            </a:r>
          </a:p>
        </p:txBody>
      </p:sp>
      <p:sp>
        <p:nvSpPr>
          <p:cNvPr id="89" name="TextBox 88">
            <a:extLst>
              <a:ext uri="{FF2B5EF4-FFF2-40B4-BE49-F238E27FC236}">
                <a16:creationId xmlns:a16="http://schemas.microsoft.com/office/drawing/2014/main" id="{5DCB7D1E-D10C-4027-E881-6F1F2CB72E5A}"/>
              </a:ext>
            </a:extLst>
          </p:cNvPr>
          <p:cNvSpPr txBox="1"/>
          <p:nvPr/>
        </p:nvSpPr>
        <p:spPr>
          <a:xfrm>
            <a:off x="7517433" y="40443198"/>
            <a:ext cx="6154509" cy="1631216"/>
          </a:xfrm>
          <a:prstGeom prst="rect">
            <a:avLst/>
          </a:prstGeom>
          <a:noFill/>
          <a:ln>
            <a:solidFill>
              <a:schemeClr val="tx1"/>
            </a:solidFill>
          </a:ln>
        </p:spPr>
        <p:txBody>
          <a:bodyPr wrap="square" rtlCol="0">
            <a:spAutoFit/>
          </a:bodyPr>
          <a:lstStyle/>
          <a:p>
            <a:r>
              <a:rPr lang="en-US" sz="2000" dirty="0">
                <a:latin typeface="Avenir Roman" panose="02000503020000020003"/>
              </a:rPr>
              <a:t>The smaller proton radius was confirmed with the new measurement by the PRad group. This suggested that some new force was not the cause of the puzzle. This has now been corroborated by 2 of 3 energy level measurements in recent years.</a:t>
            </a:r>
          </a:p>
        </p:txBody>
      </p:sp>
      <mc:AlternateContent xmlns:mc="http://schemas.openxmlformats.org/markup-compatibility/2006">
        <mc:Choice xmlns:a14="http://schemas.microsoft.com/office/drawing/2010/main" Requires="a14">
          <p:sp>
            <p:nvSpPr>
              <p:cNvPr id="90" name="TextBox 89">
                <a:extLst>
                  <a:ext uri="{FF2B5EF4-FFF2-40B4-BE49-F238E27FC236}">
                    <a16:creationId xmlns:a16="http://schemas.microsoft.com/office/drawing/2014/main" id="{8AE33227-6412-3D0D-3819-64E948AC666A}"/>
                  </a:ext>
                </a:extLst>
              </p:cNvPr>
              <p:cNvSpPr txBox="1"/>
              <p:nvPr/>
            </p:nvSpPr>
            <p:spPr>
              <a:xfrm>
                <a:off x="15573996" y="41363115"/>
                <a:ext cx="14349658" cy="1022652"/>
              </a:xfrm>
              <a:prstGeom prst="rect">
                <a:avLst/>
              </a:prstGeom>
              <a:noFill/>
              <a:ln>
                <a:solidFill>
                  <a:schemeClr val="tx1"/>
                </a:solidFill>
              </a:ln>
            </p:spPr>
            <p:txBody>
              <a:bodyPr wrap="square" rtlCol="0">
                <a:spAutoFit/>
              </a:bodyPr>
              <a:lstStyle/>
              <a:p>
                <a14:m>
                  <m:oMath xmlns:m="http://schemas.openxmlformats.org/officeDocument/2006/math">
                    <m:sSup>
                      <m:sSupPr>
                        <m:ctrlPr>
                          <a:rPr lang="en-US" sz="2000" b="1" i="1" u="sng" smtClean="0">
                            <a:latin typeface="Cambria Math" panose="02040503050406030204" pitchFamily="18" charset="0"/>
                          </a:rPr>
                        </m:ctrlPr>
                      </m:sSupPr>
                      <m:e>
                        <m:r>
                          <a:rPr lang="en-US" sz="2000" b="1" i="1" u="sng" smtClean="0">
                            <a:latin typeface="Cambria Math" panose="02040503050406030204" pitchFamily="18" charset="0"/>
                            <a:ea typeface="Cambria Math" panose="02040503050406030204" pitchFamily="18" charset="0"/>
                          </a:rPr>
                          <m:t>𝝅</m:t>
                        </m:r>
                      </m:e>
                      <m:sup>
                        <m:r>
                          <a:rPr lang="en-US" sz="2000" b="1" i="1" u="sng" smtClean="0">
                            <a:latin typeface="Cambria Math" panose="02040503050406030204" pitchFamily="18" charset="0"/>
                          </a:rPr>
                          <m:t>𝟎</m:t>
                        </m:r>
                      </m:sup>
                    </m:sSup>
                  </m:oMath>
                </a14:m>
                <a:r>
                  <a:rPr lang="en-US" sz="2000" b="1" u="sng" dirty="0">
                    <a:latin typeface="Avenir Roman" panose="02000503020000020003"/>
                  </a:rPr>
                  <a:t> TFF</a:t>
                </a:r>
                <a:r>
                  <a:rPr lang="en-US" sz="2000" b="1" dirty="0">
                    <a:latin typeface="Avenir Roman" panose="02000503020000020003"/>
                  </a:rPr>
                  <a:t>:</a:t>
                </a:r>
              </a:p>
              <a:p>
                <a:pPr marL="342900" indent="-342900">
                  <a:buFont typeface="Arial" panose="020B0604020202020204" pitchFamily="34" charset="0"/>
                  <a:buChar char="•"/>
                </a:pPr>
                <a:r>
                  <a:rPr lang="en-US" sz="2000" dirty="0">
                    <a:latin typeface="Avenir Roman" panose="02000503020000020003"/>
                  </a:rPr>
                  <a:t>Using higher energy beams with the PRad setup a new experiment will make a high precision measurement of how the </a:t>
                </a:r>
                <a14:m>
                  <m:oMath xmlns:m="http://schemas.openxmlformats.org/officeDocument/2006/math">
                    <m:sSup>
                      <m:sSupPr>
                        <m:ctrlPr>
                          <a:rPr lang="en-US" sz="2000" i="1" smtClean="0">
                            <a:latin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𝜋</m:t>
                        </m:r>
                      </m:e>
                      <m:sup>
                        <m:r>
                          <a:rPr lang="en-US" sz="2000" b="0" i="1" smtClean="0">
                            <a:latin typeface="Cambria Math" panose="02040503050406030204" pitchFamily="18" charset="0"/>
                          </a:rPr>
                          <m:t>0</m:t>
                        </m:r>
                      </m:sup>
                    </m:sSup>
                  </m:oMath>
                </a14:m>
                <a:r>
                  <a:rPr lang="en-US" sz="2000" dirty="0">
                    <a:latin typeface="Avenir Roman" panose="02000503020000020003"/>
                  </a:rPr>
                  <a:t> particle decays into 2-gamma rays.</a:t>
                </a:r>
              </a:p>
            </p:txBody>
          </p:sp>
        </mc:Choice>
        <mc:Fallback>
          <p:sp>
            <p:nvSpPr>
              <p:cNvPr id="90" name="TextBox 89">
                <a:extLst>
                  <a:ext uri="{FF2B5EF4-FFF2-40B4-BE49-F238E27FC236}">
                    <a16:creationId xmlns:a16="http://schemas.microsoft.com/office/drawing/2014/main" id="{8AE33227-6412-3D0D-3819-64E948AC666A}"/>
                  </a:ext>
                </a:extLst>
              </p:cNvPr>
              <p:cNvSpPr txBox="1">
                <a:spLocks noRot="1" noChangeAspect="1" noMove="1" noResize="1" noEditPoints="1" noAdjustHandles="1" noChangeArrowheads="1" noChangeShapeType="1" noTextEdit="1"/>
              </p:cNvSpPr>
              <p:nvPr/>
            </p:nvSpPr>
            <p:spPr>
              <a:xfrm>
                <a:off x="15573996" y="41363115"/>
                <a:ext cx="14349658" cy="1022652"/>
              </a:xfrm>
              <a:prstGeom prst="rect">
                <a:avLst/>
              </a:prstGeom>
              <a:blipFill>
                <a:blip r:embed="rId28"/>
                <a:stretch>
                  <a:fillRect l="-340" t="-1176" b="-8824"/>
                </a:stretch>
              </a:blipFill>
              <a:ln>
                <a:solidFill>
                  <a:schemeClr val="tx1"/>
                </a:solidFill>
              </a:ln>
            </p:spPr>
            <p:txBody>
              <a:bodyPr/>
              <a:lstStyle/>
              <a:p>
                <a:r>
                  <a:rPr lang="en-US">
                    <a:noFill/>
                  </a:rPr>
                  <a:t> </a:t>
                </a:r>
              </a:p>
            </p:txBody>
          </p:sp>
        </mc:Fallback>
      </mc:AlternateContent>
      <p:sp>
        <p:nvSpPr>
          <p:cNvPr id="92" name="TextBox 91">
            <a:extLst>
              <a:ext uri="{FF2B5EF4-FFF2-40B4-BE49-F238E27FC236}">
                <a16:creationId xmlns:a16="http://schemas.microsoft.com/office/drawing/2014/main" id="{366B465B-C536-D3E5-99FA-FDB27B30CDE5}"/>
              </a:ext>
            </a:extLst>
          </p:cNvPr>
          <p:cNvSpPr txBox="1"/>
          <p:nvPr/>
        </p:nvSpPr>
        <p:spPr>
          <a:xfrm>
            <a:off x="15551080" y="34883685"/>
            <a:ext cx="14505430" cy="1908215"/>
          </a:xfrm>
          <a:prstGeom prst="rect">
            <a:avLst/>
          </a:prstGeom>
          <a:noFill/>
          <a:ln>
            <a:solidFill>
              <a:schemeClr val="tx1"/>
            </a:solidFill>
          </a:ln>
        </p:spPr>
        <p:txBody>
          <a:bodyPr wrap="square" rtlCol="0">
            <a:spAutoFit/>
          </a:bodyPr>
          <a:lstStyle/>
          <a:p>
            <a:r>
              <a:rPr lang="en-US" sz="2000" b="1" u="sng" dirty="0">
                <a:latin typeface="Avenir Roman" panose="02000503020000020003"/>
              </a:rPr>
              <a:t>Direct Detection Search for Dark Matter</a:t>
            </a:r>
            <a:r>
              <a:rPr lang="en-US" sz="2000" b="1" dirty="0">
                <a:latin typeface="Avenir Roman" panose="02000503020000020003"/>
              </a:rPr>
              <a:t>:</a:t>
            </a:r>
          </a:p>
          <a:p>
            <a:pPr marL="342900" indent="-342900">
              <a:buFont typeface="Arial" panose="020B0604020202020204" pitchFamily="34" charset="0"/>
              <a:buChar char="•"/>
            </a:pPr>
            <a:r>
              <a:rPr lang="en-US" sz="2000" dirty="0">
                <a:latin typeface="Avenir Roman" panose="02000503020000020003"/>
              </a:rPr>
              <a:t>A search for “Dark Light”, or a dark matter equivalent of a photon called A’ or X. This search will cover sweep over a mass region from 3-60 MeV and make use of the highly precise central crystal region of HyCal. This will be able to cover the entire phase space region of a potential 17 MeV particle (X17) that has been observed in other experiments in recent years. The target will be a thin Tantalum sheet. PRad’s magnet-less setup is perfect for high precision measurements of small likelihood processes like Dark Matter interactions.</a:t>
            </a:r>
          </a:p>
          <a:p>
            <a:endParaRPr lang="en-US" dirty="0"/>
          </a:p>
        </p:txBody>
      </p:sp>
      <p:sp>
        <p:nvSpPr>
          <p:cNvPr id="94" name="TextBox 93">
            <a:extLst>
              <a:ext uri="{FF2B5EF4-FFF2-40B4-BE49-F238E27FC236}">
                <a16:creationId xmlns:a16="http://schemas.microsoft.com/office/drawing/2014/main" id="{5A9AD0C7-7BC2-C01C-6B2C-7501192B3741}"/>
              </a:ext>
            </a:extLst>
          </p:cNvPr>
          <p:cNvSpPr txBox="1"/>
          <p:nvPr/>
        </p:nvSpPr>
        <p:spPr>
          <a:xfrm>
            <a:off x="20260180" y="30010100"/>
            <a:ext cx="3645868" cy="400110"/>
          </a:xfrm>
          <a:prstGeom prst="rect">
            <a:avLst/>
          </a:prstGeom>
          <a:noFill/>
          <a:ln>
            <a:solidFill>
              <a:schemeClr val="tx1"/>
            </a:solidFill>
          </a:ln>
        </p:spPr>
        <p:txBody>
          <a:bodyPr wrap="square" rtlCol="0">
            <a:spAutoFit/>
          </a:bodyPr>
          <a:lstStyle/>
          <a:p>
            <a:pPr algn="ctr"/>
            <a:r>
              <a:rPr lang="en-US" sz="2000" dirty="0">
                <a:latin typeface="Avenir Roman" panose="02000503020000020003"/>
              </a:rPr>
              <a:t>PRad-II Projected Results</a:t>
            </a:r>
          </a:p>
        </p:txBody>
      </p:sp>
      <p:pic>
        <p:nvPicPr>
          <p:cNvPr id="98" name="Picture 97" descr="A ruler and balls of different colors&#10;&#10;Description automatically generated">
            <a:extLst>
              <a:ext uri="{FF2B5EF4-FFF2-40B4-BE49-F238E27FC236}">
                <a16:creationId xmlns:a16="http://schemas.microsoft.com/office/drawing/2014/main" id="{A4B00124-9E21-D92A-2A37-1B9C0190F939}"/>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22261896" y="11136728"/>
            <a:ext cx="4437916" cy="3254472"/>
          </a:xfrm>
          <a:prstGeom prst="rect">
            <a:avLst/>
          </a:prstGeom>
        </p:spPr>
      </p:pic>
      <p:pic>
        <p:nvPicPr>
          <p:cNvPr id="4" name="Picture 3" descr="A group of men working in a factory&#10;&#10;Description automatically generated">
            <a:extLst>
              <a:ext uri="{FF2B5EF4-FFF2-40B4-BE49-F238E27FC236}">
                <a16:creationId xmlns:a16="http://schemas.microsoft.com/office/drawing/2014/main" id="{556E5D7B-7655-D1D0-C82F-02FAB902A55C}"/>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4491888" y="20603225"/>
            <a:ext cx="5656709" cy="4245267"/>
          </a:xfrm>
          <a:prstGeom prst="rect">
            <a:avLst/>
          </a:prstGeom>
        </p:spPr>
      </p:pic>
      <p:pic>
        <p:nvPicPr>
          <p:cNvPr id="5" name="Picture 4" descr="A close-up of a micrometer&#10;&#10;Description automatically generated">
            <a:extLst>
              <a:ext uri="{FF2B5EF4-FFF2-40B4-BE49-F238E27FC236}">
                <a16:creationId xmlns:a16="http://schemas.microsoft.com/office/drawing/2014/main" id="{BF4452A5-0967-2EF7-2D20-71B5A10BCB82}"/>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35396" y="36560936"/>
            <a:ext cx="5669707" cy="5824831"/>
          </a:xfrm>
          <a:prstGeom prst="rect">
            <a:avLst/>
          </a:prstGeom>
        </p:spPr>
      </p:pic>
      <p:pic>
        <p:nvPicPr>
          <p:cNvPr id="9" name="Picture 8" descr="A diagram of a dark phase&#10;&#10;Description automatically generated">
            <a:extLst>
              <a:ext uri="{FF2B5EF4-FFF2-40B4-BE49-F238E27FC236}">
                <a16:creationId xmlns:a16="http://schemas.microsoft.com/office/drawing/2014/main" id="{7718AC18-FE62-6EBD-B30C-E5B33E32532C}"/>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20474864" y="37297414"/>
            <a:ext cx="8976395" cy="340026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3056</TotalTime>
  <Words>444</Words>
  <Application>Microsoft Office PowerPoint</Application>
  <PresentationFormat>Custom</PresentationFormat>
  <Paragraphs>26</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Avenir Roman</vt:lpstr>
      <vt:lpstr>Calibri</vt:lpstr>
      <vt:lpstr>Cambria Math</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Kelly Tremblay</dc:creator>
  <cp:lastModifiedBy>Wrightson, Erik</cp:lastModifiedBy>
  <cp:revision>440</cp:revision>
  <cp:lastPrinted>2018-05-08T17:46:28Z</cp:lastPrinted>
  <dcterms:created xsi:type="dcterms:W3CDTF">2006-08-16T00:00:00Z</dcterms:created>
  <dcterms:modified xsi:type="dcterms:W3CDTF">2024-05-01T21:32:36Z</dcterms:modified>
</cp:coreProperties>
</file>