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0" r:id="rId2"/>
    <p:sldId id="419" r:id="rId3"/>
    <p:sldId id="438" r:id="rId4"/>
    <p:sldId id="437" r:id="rId5"/>
    <p:sldId id="435" r:id="rId6"/>
    <p:sldId id="42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8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0"/>
    <p:restoredTop sz="94716"/>
  </p:normalViewPr>
  <p:slideViewPr>
    <p:cSldViewPr snapToGrid="0">
      <p:cViewPr varScale="1">
        <p:scale>
          <a:sx n="102" d="100"/>
          <a:sy n="102" d="100"/>
        </p:scale>
        <p:origin x="18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1D87-FBDC-45B5-A395-AD23A2B462E6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528DF-FC24-48AC-9E1B-DEAA31F3F6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1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65AB0-7FEF-A423-AE40-423B79391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BE4AF8-A0FC-38AD-1A07-EA2766E76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55C193-CC30-8A51-1549-3B7F7C6A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A97B-4720-44F6-A963-3465A195E541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3D34DE-6CF9-5B92-2756-0721F8D2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D0F083-093D-8325-6AFC-07BA2E0D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94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52CEA-B687-E6FA-F09B-FC010025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AD3C14-04BB-1008-94A8-340997EF4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29404-6177-2E64-C1DC-1A16C5FF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2F82-7ED2-40F1-97AA-E6A6C3BA3AA7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42B8A-E6C6-2EF3-9D4F-A86D8919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BEC67-8149-740F-4B15-B23D0C9D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7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BF2CAF-69AA-123E-C829-35A700BC8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E18443-37B3-1B3E-37D2-9FD523614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B2C639-7341-3494-46AA-980B25FD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3C1-95B0-4B5D-970D-288D8A8F3869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982881-DFFB-557C-4338-6B0F04AE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1287B2-4DA0-10A5-13B8-45A55062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99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FE9990-7E6F-612E-DB6E-F326FD99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03C7C1-8E2F-72A6-41CE-97CB32DF4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70AB09-6022-E04C-4ACB-615BAC20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B85-BAC5-426B-B541-677576141E4D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B79704-CA69-12F7-2674-86607277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CFDFC5-5B13-7746-3F4A-7376B5E6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07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E50EE1-FC2F-9C2E-320C-2B45E8B3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D92364-CD24-7812-9CD4-505431524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3D0B6C-80FD-F275-6097-6F7A9348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9B9E-A86C-48F3-8488-B075CABA4E87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0562E-57E4-1796-BCAB-58DCFCCF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11EB05-9D1D-BCD5-A614-DAE7E55B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1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B568E-6DEC-2D69-6A64-E0464212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8433D2-388B-C42D-DA65-BC6B982CA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1DEEF1-C13E-62B4-2E3C-965AD8286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8FDDB2-B64F-E777-996E-385DBE0B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12A2-70F5-47DB-87C0-462B8A64D146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1CF895-78BF-E66A-41EE-2CB900BF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961D39-28DE-A2DB-3568-002EE748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73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6B1D0-C019-B09E-B65B-7386E503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E0DF5C-1129-1C72-E29E-BA6EA1587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7E73DC-FEBF-3F59-49A5-92B347B2A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3B372C-4447-FB32-6732-C5DFBB89E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DA8579-94CA-DAEB-4373-E6764A70C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3B5981-536A-D045-F378-3AC8C810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A523-5459-4BDE-AFEB-5966E9E82C31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99FB93-5B45-397B-E293-CFAEA434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80EA8D-3269-FEB3-601C-925482AD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57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A218D-1EB1-F5D3-33F5-66A3C4AD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AB208AB-CF7B-724F-0592-040C4008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9000-0B72-4D15-B779-BE0B03B0CAC4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C8D24A-E6C9-3C75-D639-2AE9A9C5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74161E-3C7F-2561-8DA3-9E751693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16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303BF9-9DB5-3CD1-4E43-0C0943E1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69E-C24B-4BAB-AA7C-835D48F674D6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B75FEA-0AFC-785D-8C85-057A0D8A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A4FBAF-7967-00D2-B4DB-15E86491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91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81E0D-EEE8-3496-0F92-D42B1E14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891F5-B80C-D0FE-D3C5-75397818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A558AF-7481-D4E9-C167-D0C792E9B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FACB69-4EEF-2A1C-09D9-35882341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E53E-F436-4846-9A12-2386823B7BD1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E7090-53BF-7EA9-E8A2-F1252C20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4A8549-4266-837A-20AE-9471A64E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01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676DD-98E9-8D33-9798-A9846072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7AA33AC-DED8-ACFB-5911-3A49C8E41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1163DF-0FE2-B058-CA8D-2F2D5965A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E0B273-9734-3DCE-D9F1-D04A96BE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328-669A-4F6E-A81C-0C51776671DC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43F79-A737-75A2-3B63-F20C14D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37B5DB-06EF-33A3-B201-30F8B57D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6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6943BC-C483-58C4-3778-BC030A51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5BD273-6495-3243-4840-EDCBAC8C4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F61807-1ADE-082D-336A-4C08A92F1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DF98-D994-407C-A4ED-28939269B1E3}" type="datetime1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64FDD3-DB79-D473-5345-6689B1D09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093B54-7A81-0C92-B168-BAC71C121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28555-6D6A-42A3-A4CC-46A18BC17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2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D6CAE979-AA31-8523-E95E-090F2C48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7150"/>
            <a:ext cx="11080750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 –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-Ⅱ Recommendation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76C3F52-9832-7FCD-5228-BBBD07182E03}"/>
                  </a:ext>
                </a:extLst>
              </p:cNvPr>
              <p:cNvSpPr txBox="1"/>
              <p:nvPr/>
            </p:nvSpPr>
            <p:spPr>
              <a:xfrm>
                <a:off x="6210300" y="2203375"/>
                <a:ext cx="5664200" cy="453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 based on beam halo level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dominated by target cell windows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~9%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background to signal ratio at 0.7GeV,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obvious angular dependence.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other energies the backgrounds are lower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76C3F52-9832-7FCD-5228-BBBD07182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2203375"/>
                <a:ext cx="5664200" cy="4538102"/>
              </a:xfrm>
              <a:prstGeom prst="rect">
                <a:avLst/>
              </a:prstGeom>
              <a:blipFill>
                <a:blip r:embed="rId2"/>
                <a:stretch>
                  <a:fillRect l="-1566" t="-838" r="-895" b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067A9C0-E6E8-F824-6C6A-465E860F8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8240" r="7723" b="3056"/>
          <a:stretch>
            <a:fillRect/>
          </a:stretch>
        </p:blipFill>
        <p:spPr>
          <a:xfrm>
            <a:off x="60325" y="1893675"/>
            <a:ext cx="6099176" cy="49643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D757BAE-42A5-2D31-0E46-46E9F9C34D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453" t="36850" b="41861"/>
          <a:stretch>
            <a:fillRect/>
          </a:stretch>
        </p:blipFill>
        <p:spPr>
          <a:xfrm>
            <a:off x="7508191" y="3240157"/>
            <a:ext cx="2855009" cy="1305537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DABAC4A-6C67-7A4B-7C12-86E6569238E8}"/>
              </a:ext>
            </a:extLst>
          </p:cNvPr>
          <p:cNvCxnSpPr>
            <a:cxnSpLocks/>
          </p:cNvCxnSpPr>
          <p:nvPr/>
        </p:nvCxnSpPr>
        <p:spPr>
          <a:xfrm flipH="1">
            <a:off x="9455150" y="2981062"/>
            <a:ext cx="527050" cy="99403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02BEF3C6-A755-C908-358E-223184927AF7}"/>
              </a:ext>
            </a:extLst>
          </p:cNvPr>
          <p:cNvSpPr/>
          <p:nvPr/>
        </p:nvSpPr>
        <p:spPr>
          <a:xfrm>
            <a:off x="8267700" y="2641600"/>
            <a:ext cx="2552700" cy="339462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DD270AE-2AC3-9103-3CC6-BE7C9B699EC8}"/>
              </a:ext>
            </a:extLst>
          </p:cNvPr>
          <p:cNvCxnSpPr>
            <a:cxnSpLocks/>
          </p:cNvCxnSpPr>
          <p:nvPr/>
        </p:nvCxnSpPr>
        <p:spPr>
          <a:xfrm>
            <a:off x="8743950" y="3037825"/>
            <a:ext cx="171450" cy="9372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5A32010-E4DD-3953-866A-F0D75B15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6D9E1D-0A9F-F0ED-2004-F79815805F76}"/>
              </a:ext>
            </a:extLst>
          </p:cNvPr>
          <p:cNvSpPr txBox="1"/>
          <p:nvPr/>
        </p:nvSpPr>
        <p:spPr>
          <a:xfrm>
            <a:off x="303212" y="693347"/>
            <a:ext cx="8788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1800" u="sng" dirty="0">
                <a:solidFill>
                  <a:srgbClr val="FF0000"/>
                </a:solidFill>
                <a:effectLst/>
                <a:latin typeface="Avenir Book"/>
                <a:ea typeface="宋体" panose="02010600030101010101" pitchFamily="2" charset="-122"/>
                <a:cs typeface="Times New Roman" panose="02020603050405020304" pitchFamily="18" charset="0"/>
              </a:rPr>
              <a:t>Recommendation:</a:t>
            </a:r>
            <a:endParaRPr lang="zh-CN" altLang="zh-C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800" dirty="0">
                <a:solidFill>
                  <a:srgbClr val="FF0000"/>
                </a:solidFill>
                <a:effectLst/>
                <a:latin typeface="Avenir Book"/>
                <a:ea typeface="宋体" panose="02010600030101010101" pitchFamily="2" charset="-122"/>
                <a:cs typeface="Times New Roman" panose="02020603050405020304" pitchFamily="18" charset="0"/>
              </a:rPr>
              <a:t>A plot of reduced cross section vs Q</a:t>
            </a:r>
            <a:r>
              <a:rPr lang="en-US" altLang="zh-CN" sz="1800" baseline="30000" dirty="0">
                <a:solidFill>
                  <a:srgbClr val="FF0000"/>
                </a:solidFill>
                <a:effectLst/>
                <a:latin typeface="Avenir Book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Avenir Book"/>
                <a:ea typeface="宋体" panose="02010600030101010101" pitchFamily="2" charset="-122"/>
                <a:cs typeface="Times New Roman" panose="02020603050405020304" pitchFamily="18" charset="0"/>
              </a:rPr>
              <a:t> showing signal events and expected background events would help everyone see the potential for the background correction to introduce systematic errors into the radius determination. </a:t>
            </a:r>
            <a:endParaRPr lang="zh-CN" altLang="zh-C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F819AAF-BBFA-C87B-FB7C-F39D7EFDC5CB}"/>
              </a:ext>
            </a:extLst>
          </p:cNvPr>
          <p:cNvSpPr txBox="1"/>
          <p:nvPr/>
        </p:nvSpPr>
        <p:spPr>
          <a:xfrm>
            <a:off x="794358" y="6017796"/>
            <a:ext cx="3082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bar is smaller than marker</a:t>
            </a:r>
            <a:endParaRPr lang="zh-CN" alt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8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5967902-7D1B-0146-FF25-2F19C7BB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3888" r="8068" b="2408"/>
          <a:stretch>
            <a:fillRect/>
          </a:stretch>
        </p:blipFill>
        <p:spPr>
          <a:xfrm>
            <a:off x="44450" y="1912389"/>
            <a:ext cx="7105650" cy="4945611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25A1F3C0-675A-744B-BB92-881DECF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550"/>
            <a:ext cx="115570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 –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-Ⅱ Recommendation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#4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068BBF8-400A-ED74-92F0-EA90A54808B7}"/>
                  </a:ext>
                </a:extLst>
              </p:cNvPr>
              <p:cNvSpPr txBox="1"/>
              <p:nvPr/>
            </p:nvSpPr>
            <p:spPr>
              <a:xfrm>
                <a:off x="7651750" y="2053608"/>
                <a:ext cx="4000500" cy="454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Black curve: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𝒎𝒎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upstream halo blocker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halo level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 to signal (B/S) ratio ~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4%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at small angles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Magenta curve: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𝒎𝒎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upstream halo blocker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halo level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B/S ratio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~0.002%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small angles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 curve: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∅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𝒎𝒎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upstream halo blocker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halo level</a:t>
                </a: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B/S ratio ~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0.1%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small angles.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068BBF8-400A-ED74-92F0-EA90A5480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0" y="2053608"/>
                <a:ext cx="4000500" cy="4544514"/>
              </a:xfrm>
              <a:prstGeom prst="rect">
                <a:avLst/>
              </a:prstGeom>
              <a:blipFill>
                <a:blip r:embed="rId3"/>
                <a:stretch>
                  <a:fillRect l="-1220" t="-805" r="-1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7C0C1247-1D9D-03CB-1118-EC1A045864BB}"/>
              </a:ext>
            </a:extLst>
          </p:cNvPr>
          <p:cNvSpPr txBox="1"/>
          <p:nvPr/>
        </p:nvSpPr>
        <p:spPr>
          <a:xfrm>
            <a:off x="4836354" y="2576759"/>
            <a:ext cx="201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en-US" altLang="zh-CN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</a:t>
            </a:r>
            <a:endParaRPr lang="zh-CN" alt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590F31-1A8B-A676-C40E-346EFC3708B6}"/>
              </a:ext>
            </a:extLst>
          </p:cNvPr>
          <p:cNvSpPr txBox="1"/>
          <p:nvPr/>
        </p:nvSpPr>
        <p:spPr>
          <a:xfrm>
            <a:off x="3957707" y="3712972"/>
            <a:ext cx="2012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en-US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blocker</a:t>
            </a:r>
            <a:endParaRPr lang="zh-CN" altLang="en-US" sz="1400" b="1" dirty="0">
              <a:solidFill>
                <a:schemeClr val="accent2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D8CE23-172F-AF6B-BD00-119C5B43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2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15056D4-B414-A180-F661-D43700830BD7}"/>
                  </a:ext>
                </a:extLst>
              </p:cNvPr>
              <p:cNvSpPr txBox="1"/>
              <p:nvPr/>
            </p:nvSpPr>
            <p:spPr>
              <a:xfrm>
                <a:off x="317500" y="552530"/>
                <a:ext cx="11556999" cy="1359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zh-CN" sz="1600" u="sng" dirty="0">
                    <a:solidFill>
                      <a:srgbClr val="FF0000"/>
                    </a:solidFill>
                    <a:effectLst/>
                    <a:latin typeface="Avenir Book"/>
                    <a:ea typeface="宋体" panose="02010600030101010101" pitchFamily="2" charset="-122"/>
                    <a:cs typeface="Times New Roman" panose="02020603050405020304" pitchFamily="18" charset="0"/>
                  </a:rPr>
                  <a:t>Recommendation: </a:t>
                </a:r>
                <a:endParaRPr lang="zh-CN" altLang="zh-CN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buNone/>
                </a:pPr>
                <a:r>
                  <a:rPr lang="en-US" altLang="zh-CN" sz="1600" dirty="0">
                    <a:solidFill>
                      <a:srgbClr val="FF0000"/>
                    </a:solidFill>
                    <a:effectLst/>
                    <a:latin typeface="Avenir Book"/>
                    <a:ea typeface="宋体" panose="02010600030101010101" pitchFamily="2" charset="-122"/>
                    <a:cs typeface="Times New Roman" panose="02020603050405020304" pitchFamily="18" charset="0"/>
                  </a:rPr>
                  <a:t>The beam background contributions and associated uncertainties presented at the review were based on the beam halo level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effectLst/>
                    <a:latin typeface="Avenir Book"/>
                    <a:ea typeface="宋体" panose="02010600030101010101" pitchFamily="2" charset="-122"/>
                    <a:cs typeface="Times New Roman" panose="02020603050405020304" pitchFamily="18" charset="0"/>
                  </a:rPr>
                  <a:t>, consistent with the original PAC proposal. On the other hand, the beam halo requirements were modified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effectLst/>
                    <a:latin typeface="Avenir Book"/>
                    <a:ea typeface="宋体" panose="02010600030101010101" pitchFamily="2" charset="-122"/>
                    <a:cs typeface="Times New Roman" panose="02020603050405020304" pitchFamily="18" charset="0"/>
                  </a:rPr>
                  <a:t> during the review. The beam background contributions and the corresponding uncertainties should be evaluated for beam halo levels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effectLst/>
                    <a:latin typeface="Avenir Book"/>
                    <a:ea typeface="宋体" panose="02010600030101010101" pitchFamily="2" charset="-122"/>
                    <a:cs typeface="Times New Roman" panose="02020603050405020304" pitchFamily="18" charset="0"/>
                  </a:rPr>
                  <a:t>. Alternatively, the capability to measure the beam halo down to the level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effectLst/>
                    <a:latin typeface="Avenir Book"/>
                    <a:ea typeface="宋体" panose="02010600030101010101" pitchFamily="2" charset="-122"/>
                    <a:cs typeface="Times New Roman" panose="02020603050405020304" pitchFamily="18" charset="0"/>
                  </a:rPr>
                  <a:t> should be demonstrated.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15056D4-B414-A180-F661-D43700830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552530"/>
                <a:ext cx="11556999" cy="1359859"/>
              </a:xfrm>
              <a:prstGeom prst="rect">
                <a:avLst/>
              </a:prstGeom>
              <a:blipFill>
                <a:blip r:embed="rId4"/>
                <a:stretch>
                  <a:fillRect l="-264" t="-897" b="-2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08391E-478D-E3DB-40CD-F0A0109D729C}"/>
              </a:ext>
            </a:extLst>
          </p:cNvPr>
          <p:cNvCxnSpPr/>
          <p:nvPr/>
        </p:nvCxnSpPr>
        <p:spPr>
          <a:xfrm>
            <a:off x="5353878" y="2623932"/>
            <a:ext cx="75537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08953A-74C1-127F-778E-2AC2CC1F6431}"/>
              </a:ext>
            </a:extLst>
          </p:cNvPr>
          <p:cNvCxnSpPr/>
          <p:nvPr/>
        </p:nvCxnSpPr>
        <p:spPr>
          <a:xfrm>
            <a:off x="4313583" y="3758557"/>
            <a:ext cx="75537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3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D4A44-B173-F51D-26E9-F6CD18BB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67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D741CE-760D-D959-5849-7BD7BA14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1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662F164-5493-621C-4647-BA9F851C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245" r="48810"/>
          <a:stretch>
            <a:fillRect/>
          </a:stretch>
        </p:blipFill>
        <p:spPr>
          <a:xfrm>
            <a:off x="0" y="3403976"/>
            <a:ext cx="4781550" cy="3454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76B5265-C892-138B-FFB3-50443B501D02}"/>
                  </a:ext>
                </a:extLst>
              </p:cNvPr>
              <p:cNvSpPr txBox="1"/>
              <p:nvPr/>
            </p:nvSpPr>
            <p:spPr>
              <a:xfrm>
                <a:off x="311150" y="226068"/>
                <a:ext cx="11442700" cy="235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data: Moller background/signal ratio is ~1.7% (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c–d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from beam halo incident on target cell window)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assumptions: halo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Moller background/signal  ratio 1.7%, as observed in the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simulation matches the PRad data very well, suggesting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consistent with a halo level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76B5265-C892-138B-FFB3-50443B501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0" y="226068"/>
                <a:ext cx="11442700" cy="2354106"/>
              </a:xfrm>
              <a:prstGeom prst="rect">
                <a:avLst/>
              </a:prstGeom>
              <a:blipFill>
                <a:blip r:embed="rId3"/>
                <a:stretch>
                  <a:fillRect l="-44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EAF21527-8F6C-5B0D-21D4-B048C724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867" t="26981" b="22873"/>
          <a:stretch>
            <a:fillRect/>
          </a:stretch>
        </p:blipFill>
        <p:spPr>
          <a:xfrm>
            <a:off x="4928411" y="5009621"/>
            <a:ext cx="1847040" cy="17794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0145C75-D7C9-DB5F-DC8E-12F4C5BEA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12871" r="3280" b="7315"/>
          <a:stretch>
            <a:fillRect/>
          </a:stretch>
        </p:blipFill>
        <p:spPr>
          <a:xfrm>
            <a:off x="7131050" y="3203246"/>
            <a:ext cx="4933950" cy="334360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BD33DE3-B6E5-7FB8-A369-885BD8457DF1}"/>
              </a:ext>
            </a:extLst>
          </p:cNvPr>
          <p:cNvSpPr txBox="1"/>
          <p:nvPr/>
        </p:nvSpPr>
        <p:spPr>
          <a:xfrm>
            <a:off x="9842500" y="6466296"/>
            <a:ext cx="2025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angle (deg)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BD1278-EC59-961C-6E63-A7614DBA5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329" y="3319450"/>
            <a:ext cx="293721" cy="126703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1ABFFB7-9740-B238-EEF6-635EE037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492" t="28779" r="24375" b="25100"/>
          <a:stretch>
            <a:fillRect/>
          </a:stretch>
        </p:blipFill>
        <p:spPr>
          <a:xfrm>
            <a:off x="4928410" y="3238449"/>
            <a:ext cx="1847041" cy="163659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E0A365D-E2D8-6AB9-1FBA-DAF77B4C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63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-147288"/>
            <a:ext cx="11175319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 Background Subtraction Uncertainty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87281" y="1724464"/>
                <a:ext cx="6829469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1 empty target run after every 3 production runs (like PRad)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PAC days for 0.7GeV, in total 126 production runs and 42 empty target runs.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halo with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±10%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fluctuation over time based on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data, carry out 42 samplings through out the total period to get the average syst. uncertainty from time variation.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uncertainty of background measurement due to background fluctuation is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0.89%.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~10% B/S ratio, systematic uncertainty due to background subtraction will be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0.1%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1" y="1724464"/>
                <a:ext cx="6829469" cy="4401205"/>
              </a:xfrm>
              <a:prstGeom prst="rect">
                <a:avLst/>
              </a:prstGeom>
              <a:blipFill>
                <a:blip r:embed="rId2"/>
                <a:stretch>
                  <a:fillRect l="-742" t="-862" r="-1484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48BB4728-A4B5-2508-D9FE-7548AFC5110E}"/>
              </a:ext>
            </a:extLst>
          </p:cNvPr>
          <p:cNvGrpSpPr/>
          <p:nvPr/>
        </p:nvGrpSpPr>
        <p:grpSpPr>
          <a:xfrm>
            <a:off x="7018230" y="2868188"/>
            <a:ext cx="5010699" cy="3864919"/>
            <a:chOff x="6994020" y="2908539"/>
            <a:chExt cx="5010699" cy="386491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7C6E16-69D8-0829-4B0F-DD72AA48A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20" y="2908539"/>
              <a:ext cx="5010699" cy="3864919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7940739-8750-633A-0A8B-18509494DD3B}"/>
                </a:ext>
              </a:extLst>
            </p:cNvPr>
            <p:cNvSpPr/>
            <p:nvPr/>
          </p:nvSpPr>
          <p:spPr>
            <a:xfrm>
              <a:off x="10153650" y="4902200"/>
              <a:ext cx="1168400" cy="139700"/>
            </a:xfrm>
            <a:prstGeom prst="rect">
              <a:avLst/>
            </a:prstGeom>
            <a:noFill/>
            <a:ln w="19050" cap="flat" cmpd="sng" algn="ctr">
              <a:solidFill>
                <a:srgbClr val="00009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D0AE806-52F1-A674-5E4E-EDA4BF15B082}"/>
              </a:ext>
            </a:extLst>
          </p:cNvPr>
          <p:cNvCxnSpPr/>
          <p:nvPr/>
        </p:nvCxnSpPr>
        <p:spPr>
          <a:xfrm>
            <a:off x="7924801" y="2425429"/>
            <a:ext cx="345155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CCC106B-68E9-6ABA-5B61-047E1364D64D}"/>
                  </a:ext>
                </a:extLst>
              </p:cNvPr>
              <p:cNvSpPr txBox="1"/>
              <p:nvPr/>
            </p:nvSpPr>
            <p:spPr>
              <a:xfrm>
                <a:off x="7495702" y="2488394"/>
                <a:ext cx="7263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−10%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CCC106B-68E9-6ABA-5B61-047E1364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02" y="2488394"/>
                <a:ext cx="726332" cy="369332"/>
              </a:xfrm>
              <a:prstGeom prst="rect">
                <a:avLst/>
              </a:prstGeom>
              <a:blipFill>
                <a:blip r:embed="rId4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3D8C896-69B8-60A1-23EE-B9D394D1B836}"/>
                  </a:ext>
                </a:extLst>
              </p:cNvPr>
              <p:cNvSpPr txBox="1"/>
              <p:nvPr/>
            </p:nvSpPr>
            <p:spPr>
              <a:xfrm>
                <a:off x="10958884" y="2498856"/>
                <a:ext cx="7263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10%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3D8C896-69B8-60A1-23EE-B9D394D1B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884" y="2498856"/>
                <a:ext cx="7263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4FB0BEF-4300-4213-BFAB-D86759D52010}"/>
              </a:ext>
            </a:extLst>
          </p:cNvPr>
          <p:cNvCxnSpPr/>
          <p:nvPr/>
        </p:nvCxnSpPr>
        <p:spPr>
          <a:xfrm>
            <a:off x="8482519" y="1945532"/>
            <a:ext cx="0" cy="4798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9E2C6C0-6F58-2468-0522-9DAB96D701DA}"/>
              </a:ext>
            </a:extLst>
          </p:cNvPr>
          <p:cNvCxnSpPr/>
          <p:nvPr/>
        </p:nvCxnSpPr>
        <p:spPr>
          <a:xfrm>
            <a:off x="8972144" y="1945532"/>
            <a:ext cx="0" cy="4798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EBA15C2-0508-9F51-2338-CDD07586CA63}"/>
              </a:ext>
            </a:extLst>
          </p:cNvPr>
          <p:cNvCxnSpPr/>
          <p:nvPr/>
        </p:nvCxnSpPr>
        <p:spPr>
          <a:xfrm>
            <a:off x="9499369" y="1945532"/>
            <a:ext cx="0" cy="4798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EDD30D1-2FCD-D435-11B0-F3BC881A6750}"/>
              </a:ext>
            </a:extLst>
          </p:cNvPr>
          <p:cNvCxnSpPr/>
          <p:nvPr/>
        </p:nvCxnSpPr>
        <p:spPr>
          <a:xfrm>
            <a:off x="10404042" y="1945531"/>
            <a:ext cx="0" cy="4798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9476FCB-9E51-689E-FAE2-28BEAD498638}"/>
              </a:ext>
            </a:extLst>
          </p:cNvPr>
          <p:cNvCxnSpPr/>
          <p:nvPr/>
        </p:nvCxnSpPr>
        <p:spPr>
          <a:xfrm>
            <a:off x="10944603" y="1945530"/>
            <a:ext cx="0" cy="4798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3E7B804B-133E-34D0-36B6-9779F14D69BB}"/>
              </a:ext>
            </a:extLst>
          </p:cNvPr>
          <p:cNvSpPr/>
          <p:nvPr/>
        </p:nvSpPr>
        <p:spPr>
          <a:xfrm rot="5400000">
            <a:off x="9457171" y="252241"/>
            <a:ext cx="386815" cy="295328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6AFF383-E1D6-025D-7C21-5B4FE98B0EAE}"/>
              </a:ext>
            </a:extLst>
          </p:cNvPr>
          <p:cNvSpPr txBox="1"/>
          <p:nvPr/>
        </p:nvSpPr>
        <p:spPr>
          <a:xfrm>
            <a:off x="8173937" y="1122232"/>
            <a:ext cx="314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samplings for 42 empty runs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21A9196-DC28-C10B-1151-38297CC26730}"/>
              </a:ext>
            </a:extLst>
          </p:cNvPr>
          <p:cNvSpPr txBox="1"/>
          <p:nvPr/>
        </p:nvSpPr>
        <p:spPr>
          <a:xfrm>
            <a:off x="9647461" y="1962641"/>
            <a:ext cx="62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……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89F0A90-82BA-954D-CBA8-E16A219C8F4F}"/>
              </a:ext>
            </a:extLst>
          </p:cNvPr>
          <p:cNvSpPr txBox="1"/>
          <p:nvPr/>
        </p:nvSpPr>
        <p:spPr>
          <a:xfrm>
            <a:off x="8293930" y="2529634"/>
            <a:ext cx="2833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fluctuation over time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339F91C-6955-34B1-7199-D9D4CCB23C45}"/>
              </a:ext>
            </a:extLst>
          </p:cNvPr>
          <p:cNvSpPr txBox="1"/>
          <p:nvPr/>
        </p:nvSpPr>
        <p:spPr>
          <a:xfrm>
            <a:off x="10577521" y="5314276"/>
            <a:ext cx="142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measurement uncertainty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F5E99E8-CACD-C4F7-047B-2F3415C4FA6C}"/>
              </a:ext>
            </a:extLst>
          </p:cNvPr>
          <p:cNvCxnSpPr/>
          <p:nvPr/>
        </p:nvCxnSpPr>
        <p:spPr>
          <a:xfrm>
            <a:off x="10833100" y="5001549"/>
            <a:ext cx="171450" cy="38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DC58C688-571F-BBF2-9835-793CB9539E06}"/>
              </a:ext>
            </a:extLst>
          </p:cNvPr>
          <p:cNvSpPr/>
          <p:nvPr/>
        </p:nvSpPr>
        <p:spPr>
          <a:xfrm>
            <a:off x="7495702" y="1122232"/>
            <a:ext cx="4189514" cy="1745956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59742B-9ABF-0BC3-89BE-F4F4BE31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B8005B5-4579-BD64-219D-4017E759C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r="8579"/>
          <a:stretch>
            <a:fillRect/>
          </a:stretch>
        </p:blipFill>
        <p:spPr>
          <a:xfrm>
            <a:off x="5710670" y="1316061"/>
            <a:ext cx="5837128" cy="47648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-147288"/>
            <a:ext cx="11175319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 Background Subtraction Uncertainty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7594" y="2332722"/>
            <a:ext cx="5389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empty target run after every 3 production runs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B/S ratio in each 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projected systematic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of subtraction due to background statistics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E4B2C9-B9F7-EADB-EF35-73F15352D0C5}"/>
              </a:ext>
            </a:extLst>
          </p:cNvPr>
          <p:cNvSpPr txBox="1"/>
          <p:nvPr/>
        </p:nvSpPr>
        <p:spPr>
          <a:xfrm>
            <a:off x="11472227" y="1879319"/>
            <a:ext cx="71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0.35%</a:t>
            </a:r>
            <a:endParaRPr lang="zh-CN" altLang="en-US" sz="1600" dirty="0">
              <a:solidFill>
                <a:srgbClr val="0000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B2E01E-638E-3EFE-D6C1-2D80D9FDF8A0}"/>
              </a:ext>
            </a:extLst>
          </p:cNvPr>
          <p:cNvSpPr txBox="1"/>
          <p:nvPr/>
        </p:nvSpPr>
        <p:spPr>
          <a:xfrm>
            <a:off x="11472226" y="2442577"/>
            <a:ext cx="71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0.15%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AEE1F91-7684-EF36-EB40-932D29F91ADC}"/>
              </a:ext>
            </a:extLst>
          </p:cNvPr>
          <p:cNvSpPr txBox="1"/>
          <p:nvPr/>
        </p:nvSpPr>
        <p:spPr>
          <a:xfrm>
            <a:off x="7279059" y="4056261"/>
            <a:ext cx="71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0.03%</a:t>
            </a:r>
            <a:endParaRPr lang="zh-CN" altLang="en-US" sz="1600" dirty="0">
              <a:solidFill>
                <a:srgbClr val="0000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CF09E6-DA97-B1CF-2AC6-DD00999B16ED}"/>
              </a:ext>
            </a:extLst>
          </p:cNvPr>
          <p:cNvSpPr txBox="1"/>
          <p:nvPr/>
        </p:nvSpPr>
        <p:spPr>
          <a:xfrm>
            <a:off x="7224077" y="4632985"/>
            <a:ext cx="829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0.014%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23C96B-9DF3-A392-1540-1384C197E917}"/>
              </a:ext>
            </a:extLst>
          </p:cNvPr>
          <p:cNvSpPr txBox="1"/>
          <p:nvPr/>
        </p:nvSpPr>
        <p:spPr>
          <a:xfrm>
            <a:off x="5390145" y="5195044"/>
            <a:ext cx="829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0.006%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5C4CFF3-067A-F6FA-11F3-B6E718955257}"/>
              </a:ext>
            </a:extLst>
          </p:cNvPr>
          <p:cNvSpPr txBox="1"/>
          <p:nvPr/>
        </p:nvSpPr>
        <p:spPr>
          <a:xfrm>
            <a:off x="5363894" y="4647743"/>
            <a:ext cx="829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0.013%</a:t>
            </a:r>
            <a:endParaRPr lang="zh-CN" altLang="en-US" sz="1600" dirty="0">
              <a:solidFill>
                <a:srgbClr val="0000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07975D1-B225-7CFA-254B-CB1D1985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8555-6D6A-42A3-A4CC-46A18BC1781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498</Words>
  <Application>Microsoft Office PowerPoint</Application>
  <PresentationFormat>宽屏</PresentationFormat>
  <Paragraphs>70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Avenir Book</vt:lpstr>
      <vt:lpstr>等线</vt:lpstr>
      <vt:lpstr>等线 Light</vt:lpstr>
      <vt:lpstr>Arial</vt:lpstr>
      <vt:lpstr>Cambria Math</vt:lpstr>
      <vt:lpstr>Times New Roman</vt:lpstr>
      <vt:lpstr>Office 主题​​</vt:lpstr>
      <vt:lpstr>ERR – PRad-Ⅱ Recommendation #2</vt:lpstr>
      <vt:lpstr>ERR – PRad-Ⅱ Recommendation #4</vt:lpstr>
      <vt:lpstr>Backup</vt:lpstr>
      <vt:lpstr>PowerPoint 演示文稿</vt:lpstr>
      <vt:lpstr>Halo Background Subtraction Uncertainty</vt:lpstr>
      <vt:lpstr>Halo Background Subtraction Uncertainty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李远 Li, Yuan</dc:creator>
  <cp:lastModifiedBy>李远 Li, Yuan</cp:lastModifiedBy>
  <cp:revision>173</cp:revision>
  <dcterms:created xsi:type="dcterms:W3CDTF">2025-07-18T15:08:57Z</dcterms:created>
  <dcterms:modified xsi:type="dcterms:W3CDTF">2025-07-30T13:44:01Z</dcterms:modified>
</cp:coreProperties>
</file>