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76" r:id="rId4"/>
    <p:sldId id="277" r:id="rId5"/>
    <p:sldId id="647" r:id="rId6"/>
    <p:sldId id="642" r:id="rId7"/>
    <p:sldId id="643" r:id="rId8"/>
    <p:sldId id="644" r:id="rId9"/>
    <p:sldId id="645" r:id="rId10"/>
    <p:sldId id="279" r:id="rId11"/>
    <p:sldId id="648" r:id="rId12"/>
    <p:sldId id="375" r:id="rId13"/>
    <p:sldId id="361" r:id="rId14"/>
    <p:sldId id="362" r:id="rId15"/>
    <p:sldId id="353" r:id="rId16"/>
    <p:sldId id="354" r:id="rId17"/>
    <p:sldId id="360" r:id="rId18"/>
    <p:sldId id="35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8B5E-0A0D-4DD6-A408-053064638B3C}" type="datetimeFigureOut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204EC-9E33-40F6-B3A7-B0D8BD5A89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3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809A6679-547A-DBE7-C9DB-06608D46E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033F4353-E498-95C3-AEE6-A2AB8BFB0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FBAEEFEC-3FB2-1A47-4AE0-5F166790A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E221E1F-A094-DC46-A547-7E8E48646B07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6D2610A-51B3-8F64-874B-C008C15835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882B910-3419-BAFC-307C-C7E32C187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75F2488-71B5-E0E0-3E9F-9461609B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61032B3A-AA0F-AF41-8D2C-6EE1EA17E30C}" type="slidenum">
              <a:rPr lang="en-US" altLang="en-US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88941F8-1D89-8B58-E916-596628EBD5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FA0F119-3313-CCC1-9BCB-CA4A8391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FDDE5058-2F75-65D9-51B2-A255C2820F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A. Gasparian,  Hall D, May 9, 2008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C877D370-9BC1-33C6-44EB-DEB59C5B3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305C8E3F-0FCA-1745-8383-306E11484B60}" type="slidenum">
              <a:rPr lang="en-US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8768E61-CDBB-57EB-8FC3-72E4A95A0C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8478F1D-69E3-6D55-4D41-D82F2A740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771D21D-4360-FA44-3267-A758063DA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0B103E17-07FA-B64A-AE8A-5FAF9460EEB9}" type="slidenum">
              <a:rPr lang="en-US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395CBAC8-8B68-7E9B-0D56-0CE365225A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3B2ACC4C-C4DF-1575-54E9-4B1D2C11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83E5329C-C71B-3CBE-DD38-D531FD7EF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3739E2A-A834-F849-A7FA-78FDC6DF73D3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B655968-BC68-9E41-F800-2B8598EC6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82D7FB-6DA3-A541-97BE-025EF68B4953}" type="slidenum">
              <a:rPr lang="en-US" altLang="en-US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9B976F3-C13A-3BEA-1D98-990B26B4C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2C6F75C-5A8F-7C2C-73B3-CA51A723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7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B655968-BC68-9E41-F800-2B8598EC6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82D7FB-6DA3-A541-97BE-025EF68B4953}" type="slidenum">
              <a:rPr lang="en-US" altLang="en-US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9B976F3-C13A-3BEA-1D98-990B26B4C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2C6F75C-5A8F-7C2C-73B3-CA51A723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5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B655968-BC68-9E41-F800-2B8598EC6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82D7FB-6DA3-A541-97BE-025EF68B4953}" type="slidenum">
              <a:rPr lang="en-US" altLang="en-US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9B976F3-C13A-3BEA-1D98-990B26B4C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2C6F75C-5A8F-7C2C-73B3-CA51A723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1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6532AAC6-45BF-8DF2-A5D5-DF0006C40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4EB3BDB-9991-7AA5-751C-C68B9CEAD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9567FA21-11BE-5F86-ED39-13EC52CC7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7B37B8-55C6-D24D-BD64-36170E7525CD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D027558-BF46-D634-D989-515005E9F1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1BFC106-B1E8-E291-9E60-9AC15D805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AEC6F6DD-068F-ED18-0AFB-80AD9BC9E9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A. Gasparian,  Hall D, May 9, 2008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6828A77C-0175-DEBA-F8EB-1D96A5144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12C1895E-E280-7D48-8B66-4CCAE16AF6FB}" type="slidenum">
              <a:rPr lang="en-US" altLang="en-US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D51023B-B4DF-B7B8-AAA1-9EA2B6AAB3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0F93645-195C-842C-9E0B-559549B45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3B61C4F-0614-0F31-80A5-4F78AA161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6FC83850-D61C-0B46-9E12-0336E80E2FE9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62A8C84-6342-25E2-EBBD-1943F9B26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9F63BB5-D8EC-DD30-5F00-5DABD693F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5C8B245-C4E2-62E3-3C6B-662A12A09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40B2A3DD-AC10-EF46-90E1-C798B561CE00}" type="slidenum">
              <a:rPr lang="en-US" altLang="en-US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5B5CF5-2244-67B6-95F5-051EC329C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0EFCF1-E2BC-90BB-0AC9-90C2A1946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2314D5-4C97-B916-88AD-EC670D15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4782-54C1-4B6D-BFAC-13FC95A078A5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B587AA-0FAB-F34D-B8B5-366A69D4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3FD19-68B6-F086-A0B7-75A5BCC4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53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043CF-0D41-0984-945A-943CDC69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05696C-947C-A995-556E-B081C828C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68645F-F06D-5102-97BE-FAC763E1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D378-5013-4669-A3AB-0FB2875679B5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4C3B0F-29B1-98C0-5910-ADF780CC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5EF070-7D49-A324-83FA-2C1525A8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7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5E8CEB4-5646-FDA7-0C8F-9E9D14B73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E42827-8E0B-53EB-6B96-AC0561BFD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1432BC-4009-C031-109B-4E5C5AED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DE1-C57A-4F59-9F90-5AD4DD8BC909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3462C2-496A-DCFF-D4C9-D5422D54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4388F1-F326-9A33-9C42-3F041B13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4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835A3-047F-0503-D577-EEDA6A5F9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Gasparian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0BF4C-9886-9695-C6AB-15C0BD798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Coll. meeting 1206 2019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C6ACE-3A71-E661-CCAE-57DE0BD9E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980C4-C561-644E-8C3E-962B0AD85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86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C47789-9824-94D4-9369-0B18C3184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Gasparian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7F599C-E46E-C9DF-9D7A-793B9A8E2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Cal. Workshop, Oct. 31, 2008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C4F870-9787-B382-1DF3-CB90223F3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BA5FE-165E-A041-8825-1E2EAA50B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32432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B128B8-81D2-1C54-31BD-FCFD0739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6C4682-E5E4-08EF-8902-EA507C97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28370B-E03B-27BE-9356-F9108817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9EA2-08E1-427F-A58E-33F2DE9728FA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842F07-3A9D-424B-4523-9F434777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88D6CC-C0AB-0F05-D3AA-BB7FF732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61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42B078-5EDE-C088-A7D1-DB2CDAB0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818FC3-2E24-AB0E-4952-CB45A9CFE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A34CD1-62E5-6693-C8CC-F66814C0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E703-C1BC-4992-B92C-8A140FA27972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A71546-E44F-72D7-87E3-3ADE0F50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695B51-B9E6-AA95-79D7-43B97792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29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53D47-746A-02AD-BD65-694B2F9A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54CDB4-A9F6-267C-FCB9-2B9A6F55A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31C54A-BFFC-D582-C735-DCF624E48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24E3C8-82EE-4C85-8D3E-495C01AC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9CA4-25D4-4528-97F9-610728CFA13E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B0AC61-4383-4CD2-C33A-E6FEB386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34133-E44E-EA44-3EE4-B0759805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58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BDB41-A5CA-4D94-4F18-BBE9E314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1B1B76-80A8-73D4-9563-86C9C50B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177A66-8F02-B026-92A8-8F9AFC90E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1D37B3-FE0B-2F84-3F95-CAD26E888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8BE9BDD-2800-B00E-6B67-B94E28A04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7BF8C2-CA06-E06E-4485-42A042A5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84B6-E612-4D94-9F8F-B2BA6CF6C44C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493178A-0B46-AE9D-15FD-B2E290DC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21315F-48A7-83A0-585F-1AE2DB9F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EBD35-9E3B-2A8E-C4F5-DD064A1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A094C1-1FED-8C3E-EDCB-47E76715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B868-A91D-4D54-AEEB-A41DC994ECD0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E847131-0872-9F25-2A23-09DE6FE9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671613-8F14-A3A6-FC5F-33A72A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19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8ED4C9-466B-F6CB-2B87-EB61D2B4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20C-2B52-494E-A013-20E9EBABD8E9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03F263-BCCC-FBE2-253A-D02CC821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0C4691-3E9C-9056-8965-800A924A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50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1C93B-463E-D661-4F9C-DD0E6588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62E2F7-92EB-F108-2336-6C3B355B8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1D9D27-CCB5-410E-7C34-F3FB7CA81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0AB583-7F2B-8FD2-FF80-64F59A71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89C4-4812-4721-9430-51C283E9B28C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B4B70E-2ED3-777B-7B38-7374888F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F23E93-1FA6-2EED-293F-D3338B8A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86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9214A-E0EB-798D-E371-618A83F0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05BEAF-F3B4-16F6-997A-CDC33922F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C7E839-3649-708A-D096-F63DD3AB6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2B2B02-DD47-842A-F645-C24A397A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F0C-3781-4A56-A93F-5DB8E5E97A57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A925BE-31F7-883B-8C78-30D7DC32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6223D5-33E7-A9CD-9698-10A1959A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BFF058-26F8-7D72-E256-126BE499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C4291B-19DC-CE05-84F1-53358B920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7C4DD6-5AAA-5122-B307-AC1D86262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ADB4-580D-4119-8136-3A40AC291E35}" type="datetime1">
              <a:rPr lang="zh-CN" altLang="en-US" smtClean="0"/>
              <a:t>2025/8/6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C033DF-3B48-2CA0-D43D-F1590EC55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2964F1-4C20-7FA6-6DB9-535491ABF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4369-DAD8-4501-B4E2-B7C97A60D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3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E869-3DFA-7F40-5D90-2C9C5F8C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52430-5443-3EF6-09CC-C705B78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3" name="Picture 8" descr="primex_setup">
            <a:extLst>
              <a:ext uri="{FF2B5EF4-FFF2-40B4-BE49-F238E27FC236}">
                <a16:creationId xmlns:a16="http://schemas.microsoft.com/office/drawing/2014/main" id="{B1A632BB-C68D-DC87-8331-82FECB05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5995" y="576471"/>
            <a:ext cx="3035952" cy="4174434"/>
          </a:xfrm>
          <a:prstGeom prst="rect">
            <a:avLst/>
          </a:prstGeom>
          <a:noFill/>
        </p:spPr>
      </p:pic>
      <p:pic>
        <p:nvPicPr>
          <p:cNvPr id="5" name="Picture 6" descr="s-9.gif">
            <a:extLst>
              <a:ext uri="{FF2B5EF4-FFF2-40B4-BE49-F238E27FC236}">
                <a16:creationId xmlns:a16="http://schemas.microsoft.com/office/drawing/2014/main" id="{15723A59-BC77-6DC6-C1EF-9F2836C4F2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18" y="10668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5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E869-3DFA-7F40-5D90-2C9C5F8C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52430-5443-3EF6-09CC-C705B78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CBA3979-144F-6D5E-0BD4-07794C961EA6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0"/>
            <a:ext cx="8763000" cy="631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HyCal and Veto Counters in Hall B Beam Line</a:t>
            </a:r>
            <a:endParaRPr lang="en-US" altLang="en-US" sz="2400" dirty="0">
              <a:solidFill>
                <a:srgbClr val="0000FF"/>
              </a:solidFill>
              <a:latin typeface="Arial Narrow" panose="020B0604020202020204" pitchFamily="34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7599F-0B53-1CD6-31CC-2BEF6C2FB0C7}"/>
              </a:ext>
            </a:extLst>
          </p:cNvPr>
          <p:cNvSpPr/>
          <p:nvPr/>
        </p:nvSpPr>
        <p:spPr>
          <a:xfrm>
            <a:off x="152400" y="1524000"/>
            <a:ext cx="28956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20000"/>
              <a:buFont typeface="Wingdings" charset="0"/>
              <a:buChar char="§"/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Installed in 2004 </a:t>
            </a:r>
          </a:p>
          <a:p>
            <a:pPr>
              <a:buClr>
                <a:srgbClr val="C00000"/>
              </a:buClr>
              <a:buSzPct val="120000"/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   for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PrimEx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-I experiment</a:t>
            </a:r>
          </a:p>
          <a:p>
            <a:pPr>
              <a:buClr>
                <a:srgbClr val="C00000"/>
              </a:buClr>
              <a:buSzPct val="120000"/>
              <a:defRPr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charset="2"/>
              <a:buChar char="ü"/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about 7.5 m from targets</a:t>
            </a:r>
          </a:p>
          <a:p>
            <a:pPr>
              <a:buClr>
                <a:srgbClr val="C00000"/>
              </a:buClr>
              <a:buSzPct val="120000"/>
              <a:buFont typeface="Wingdings" charset="0"/>
              <a:buChar char="§"/>
              <a:defRPr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7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E869-3DFA-7F40-5D90-2C9C5F8C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52430-5443-3EF6-09CC-C705B78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F6EE4EC6-1C8A-7CBE-D153-ACD4DF2F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4495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342900" indent="-342900"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en-US" sz="2000" dirty="0"/>
              <a:t> </a:t>
            </a: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Energy resolution</a:t>
            </a:r>
          </a:p>
          <a:p>
            <a:pPr marL="285750" indent="-285750"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 Position resolution</a:t>
            </a:r>
          </a:p>
          <a:p>
            <a:pPr marL="285750" indent="-285750"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Good photon detection efficiency 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    @ 0.1 – 5 GeV;</a:t>
            </a:r>
          </a:p>
          <a:p>
            <a:pPr marL="285750" indent="-285750"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Large geometrical acceptance</a:t>
            </a:r>
          </a:p>
        </p:txBody>
      </p:sp>
      <p:pic>
        <p:nvPicPr>
          <p:cNvPr id="6" name="Picture 54" descr="mgg1">
            <a:extLst>
              <a:ext uri="{FF2B5EF4-FFF2-40B4-BE49-F238E27FC236}">
                <a16:creationId xmlns:a16="http://schemas.microsoft.com/office/drawing/2014/main" id="{2351AED7-EC13-281D-1D3B-065EEE9F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>
            <a:extLst>
              <a:ext uri="{FF2B5EF4-FFF2-40B4-BE49-F238E27FC236}">
                <a16:creationId xmlns:a16="http://schemas.microsoft.com/office/drawing/2014/main" id="{974C64D2-1B71-57D7-FDB7-F8C095226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38600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en-US" sz="1400" dirty="0" err="1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HyCal</a:t>
            </a:r>
            <a:endParaRPr lang="en-US" altLang="en-US" sz="1400" dirty="0">
              <a:solidFill>
                <a:srgbClr val="0000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only</a:t>
            </a:r>
          </a:p>
        </p:txBody>
      </p:sp>
      <p:pic>
        <p:nvPicPr>
          <p:cNvPr id="8" name="Picture 55" descr="mgg2">
            <a:extLst>
              <a:ext uri="{FF2B5EF4-FFF2-40B4-BE49-F238E27FC236}">
                <a16:creationId xmlns:a16="http://schemas.microsoft.com/office/drawing/2014/main" id="{FD047FB9-9973-DFB5-091E-61A921F2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33829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9">
            <a:extLst>
              <a:ext uri="{FF2B5EF4-FFF2-40B4-BE49-F238E27FC236}">
                <a16:creationId xmlns:a16="http://schemas.microsoft.com/office/drawing/2014/main" id="{9939832A-2A2F-4955-B19D-B5361475C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129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endParaRPr lang="en-US" altLang="en-US" sz="1400" dirty="0">
              <a:solidFill>
                <a:srgbClr val="0000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en-US" sz="1400" dirty="0" err="1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HyCal</a:t>
            </a:r>
            <a:r>
              <a:rPr lang="en-US" altLang="en-US" sz="14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with kinematical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constraint</a:t>
            </a:r>
          </a:p>
        </p:txBody>
      </p:sp>
    </p:spTree>
    <p:extLst>
      <p:ext uri="{BB962C8B-B14F-4D97-AF65-F5344CB8AC3E}">
        <p14:creationId xmlns:p14="http://schemas.microsoft.com/office/powerpoint/2010/main" val="39423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37DCA76F-4B82-8065-1DF5-B93DB9D44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HyCal Upgrade (</a:t>
            </a:r>
            <a:r>
              <a:rPr lang="en-US" altLang="en-US" sz="240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full PbWO</a:t>
            </a:r>
            <a:r>
              <a:rPr lang="en-US" altLang="en-US" sz="2400" baseline="-2500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4</a:t>
            </a:r>
            <a:r>
              <a:rPr lang="en-US" altLang="en-US" sz="240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crystals</a:t>
            </a:r>
            <a:r>
              <a:rPr lang="en-US" altLang="en-US" sz="2400">
                <a:solidFill>
                  <a:srgbClr val="0000CC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1506" name="Slide Number Placeholder 9">
            <a:extLst>
              <a:ext uri="{FF2B5EF4-FFF2-40B4-BE49-F238E27FC236}">
                <a16:creationId xmlns:a16="http://schemas.microsoft.com/office/drawing/2014/main" id="{38F9792C-0A7C-B674-FA10-62051211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7458B8-BD27-8446-AE2A-A9007DF6C33B}" type="slidenum">
              <a:rPr lang="en-US" altLang="en-US" sz="8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17E6E-B10A-4559-601D-28FBCAE668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800"/>
              <a:t>A. Gasparian</a:t>
            </a:r>
            <a:endParaRPr lang="en-US" sz="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9F52B-1C92-A65A-99B0-4D6ACD1A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z="800"/>
              <a:t>Coll. meeting 1206 2019</a:t>
            </a:r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8D2BE-A3B5-204B-ADD5-092663DA4FB8}"/>
              </a:ext>
            </a:extLst>
          </p:cNvPr>
          <p:cNvSpPr txBox="1"/>
          <p:nvPr/>
        </p:nvSpPr>
        <p:spPr>
          <a:xfrm>
            <a:off x="2057401" y="838201"/>
            <a:ext cx="3432175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Existing inner part: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34 x 34 =1156 PbWO4 crystal modules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Size: 68 x 68 cm</a:t>
            </a:r>
            <a:r>
              <a:rPr lang="en-US" sz="16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area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6E2DD3-229D-88E7-0902-BDA3985B1638}"/>
              </a:ext>
            </a:extLst>
          </p:cNvPr>
          <p:cNvSpPr txBox="1"/>
          <p:nvPr/>
        </p:nvSpPr>
        <p:spPr>
          <a:xfrm>
            <a:off x="1981200" y="1804989"/>
            <a:ext cx="311785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PbWO4 modules needed: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~ 576 x 4 = </a:t>
            </a:r>
            <a:r>
              <a:rPr lang="en-US" sz="16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2,304 PbWO</a:t>
            </a:r>
            <a:r>
              <a:rPr lang="en-US" sz="1600" baseline="-250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r>
              <a:rPr lang="en-US" sz="16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modules</a:t>
            </a:r>
          </a:p>
          <a:p>
            <a:pPr marL="342900" indent="-342900">
              <a:buFont typeface="+mj-lt"/>
              <a:buAutoNum type="alphaLcParenR"/>
              <a:defRPr/>
            </a:pPr>
            <a:endParaRPr lang="en-US" sz="1600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Total estimated cost: </a:t>
            </a:r>
            <a:r>
              <a:rPr lang="en-US" sz="16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$3.4 M</a:t>
            </a:r>
          </a:p>
        </p:txBody>
      </p:sp>
      <p:graphicFrame>
        <p:nvGraphicFramePr>
          <p:cNvPr id="16" name="Group 3">
            <a:extLst>
              <a:ext uri="{FF2B5EF4-FFF2-40B4-BE49-F238E27FC236}">
                <a16:creationId xmlns:a16="http://schemas.microsoft.com/office/drawing/2014/main" id="{DA4CE769-A480-1D1C-D56C-0EBA0A135A7C}"/>
              </a:ext>
            </a:extLst>
          </p:cNvPr>
          <p:cNvGraphicFramePr>
            <a:graphicFrameLocks/>
          </p:cNvGraphicFramePr>
          <p:nvPr/>
        </p:nvGraphicFramePr>
        <p:xfrm>
          <a:off x="1905001" y="3114675"/>
          <a:ext cx="4835525" cy="2928938"/>
        </p:xfrm>
        <a:graphic>
          <a:graphicData uri="http://schemas.openxmlformats.org/drawingml/2006/table">
            <a:tbl>
              <a:tblPr/>
              <a:tblGrid>
                <a:gridCol w="129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Item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quantity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Cost/unit ($)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Cost for item ($)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PbWO4crystals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2310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$1000.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2,310,000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3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PMT (R1425)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2310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$300.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693,000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HVD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2310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$100.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231,000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Assembly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materials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2310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$50.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115,500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TOTAL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Times New Roman" pitchFamily="18" charset="0"/>
                        <a:cs typeface="Arial Narrow" panose="020B0604020202020204" pitchFamily="34" charset="0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Times New Roman" pitchFamily="18" charset="0"/>
                        <a:cs typeface="Arial Narrow" panose="020B0604020202020204" pitchFamily="34" charset="0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itchFamily="18" charset="0"/>
                          <a:cs typeface="Arial Narrow" panose="020B0604020202020204" pitchFamily="34" charset="0"/>
                        </a:rPr>
                        <a:t>3,349,500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18" descr="hycal_oct_2_testlab">
            <a:extLst>
              <a:ext uri="{FF2B5EF4-FFF2-40B4-BE49-F238E27FC236}">
                <a16:creationId xmlns:a16="http://schemas.microsoft.com/office/drawing/2014/main" id="{BEF38620-699B-8998-3BB5-19017E21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6" y="533401"/>
            <a:ext cx="34321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>
            <a:extLst>
              <a:ext uri="{FF2B5EF4-FFF2-40B4-BE49-F238E27FC236}">
                <a16:creationId xmlns:a16="http://schemas.microsoft.com/office/drawing/2014/main" id="{B53C83F1-9D6E-02ED-888B-8B18CF7D40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6/19/2008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E843915-A567-ED84-052F-DD40CFC22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333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PbWO</a:t>
            </a:r>
            <a:r>
              <a:rPr lang="en-US" altLang="en-US" sz="2400" baseline="-25000" dirty="0">
                <a:solidFill>
                  <a:srgbClr val="333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r>
              <a:rPr lang="en-US" altLang="en-US" sz="2400" dirty="0">
                <a:solidFill>
                  <a:srgbClr val="333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Module Development</a:t>
            </a:r>
          </a:p>
        </p:txBody>
      </p:sp>
      <p:pic>
        <p:nvPicPr>
          <p:cNvPr id="199690" name="Picture 10" descr="PrimEx_011">
            <a:extLst>
              <a:ext uri="{FF2B5EF4-FFF2-40B4-BE49-F238E27FC236}">
                <a16:creationId xmlns:a16="http://schemas.microsoft.com/office/drawing/2014/main" id="{C8DD554C-DBC4-6A7E-FA33-04770867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28800"/>
            <a:ext cx="5905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Footer Placeholder 9">
            <a:extLst>
              <a:ext uri="{FF2B5EF4-FFF2-40B4-BE49-F238E27FC236}">
                <a16:creationId xmlns:a16="http://schemas.microsoft.com/office/drawing/2014/main" id="{253E2988-D147-553C-BF71-D34CEF4E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GlueX/PrimEx meeting</a:t>
            </a:r>
          </a:p>
        </p:txBody>
      </p:sp>
      <p:sp>
        <p:nvSpPr>
          <p:cNvPr id="5126" name="TextBox 11">
            <a:extLst>
              <a:ext uri="{FF2B5EF4-FFF2-40B4-BE49-F238E27FC236}">
                <a16:creationId xmlns:a16="http://schemas.microsoft.com/office/drawing/2014/main" id="{B3217017-AEB6-A834-8D1B-CD8A5B78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47801"/>
            <a:ext cx="26670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HVD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G10 PMT housing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with R4125HA tube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en-US" sz="1700" dirty="0">
                <a:latin typeface="Arial Narrow" panose="020B0604020202020204" pitchFamily="34" charset="0"/>
                <a:cs typeface="Arial Narrow" panose="020B0604020202020204" pitchFamily="34" charset="0"/>
              </a:rPr>
              <a:t>VM-2000 and </a:t>
            </a:r>
            <a:r>
              <a:rPr lang="en-US" altLang="en-US" sz="17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Tedlar</a:t>
            </a:r>
            <a:endParaRPr lang="en-US" altLang="en-US" sz="17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700" dirty="0">
                <a:latin typeface="Arial Narrow" panose="020B0604020202020204" pitchFamily="34" charset="0"/>
                <a:cs typeface="Arial Narrow" panose="020B0604020202020204" pitchFamily="34" charset="0"/>
              </a:rPr>
              <a:t>  wrapping (38.1 micrometer)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25 micrometer brass strips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Readout cable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6F6209FB-5F10-D4A4-489D-432987F55295}"/>
              </a:ext>
            </a:extLst>
          </p:cNvPr>
          <p:cNvSpPr>
            <a:spLocks noChangeArrowheads="1"/>
          </p:cNvSpPr>
          <p:nvPr/>
        </p:nvSpPr>
        <p:spPr bwMode="auto">
          <a:xfrm rot="9881101" flipV="1">
            <a:off x="4271963" y="2363789"/>
            <a:ext cx="3497262" cy="71437"/>
          </a:xfrm>
          <a:prstGeom prst="rightArrow">
            <a:avLst>
              <a:gd name="adj1" fmla="val 50000"/>
              <a:gd name="adj2" fmla="val 158880"/>
            </a:avLst>
          </a:prstGeom>
          <a:solidFill>
            <a:srgbClr val="FF0066"/>
          </a:solidFill>
          <a:ln w="952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B3BF815A-3174-EF65-8433-8C9E31AF2D8F}"/>
              </a:ext>
            </a:extLst>
          </p:cNvPr>
          <p:cNvSpPr>
            <a:spLocks noChangeArrowheads="1"/>
          </p:cNvSpPr>
          <p:nvPr/>
        </p:nvSpPr>
        <p:spPr bwMode="auto">
          <a:xfrm rot="10248378" flipV="1">
            <a:off x="4797425" y="2743200"/>
            <a:ext cx="3060700" cy="76200"/>
          </a:xfrm>
          <a:prstGeom prst="rightArrow">
            <a:avLst>
              <a:gd name="adj1" fmla="val 50000"/>
              <a:gd name="adj2" fmla="val 158807"/>
            </a:avLst>
          </a:prstGeom>
          <a:solidFill>
            <a:srgbClr val="FF0066"/>
          </a:solidFill>
          <a:ln w="952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9F15D78B-6E6B-DC16-AF61-E50DC99448C1}"/>
              </a:ext>
            </a:extLst>
          </p:cNvPr>
          <p:cNvSpPr>
            <a:spLocks noChangeArrowheads="1"/>
          </p:cNvSpPr>
          <p:nvPr/>
        </p:nvSpPr>
        <p:spPr bwMode="auto">
          <a:xfrm rot="9881101" flipV="1">
            <a:off x="5681664" y="3627439"/>
            <a:ext cx="2198687" cy="46037"/>
          </a:xfrm>
          <a:prstGeom prst="rightArrow">
            <a:avLst>
              <a:gd name="adj1" fmla="val 50000"/>
              <a:gd name="adj2" fmla="val 156765"/>
            </a:avLst>
          </a:prstGeom>
          <a:solidFill>
            <a:srgbClr val="FF0066"/>
          </a:solidFill>
          <a:ln w="952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0F02A92C-1522-66F9-D1B9-2BB76824485C}"/>
              </a:ext>
            </a:extLst>
          </p:cNvPr>
          <p:cNvSpPr>
            <a:spLocks noChangeArrowheads="1"/>
          </p:cNvSpPr>
          <p:nvPr/>
        </p:nvSpPr>
        <p:spPr bwMode="auto">
          <a:xfrm rot="9881101" flipV="1">
            <a:off x="6216650" y="4319589"/>
            <a:ext cx="1671638" cy="46037"/>
          </a:xfrm>
          <a:prstGeom prst="rightArrow">
            <a:avLst>
              <a:gd name="adj1" fmla="val 50000"/>
              <a:gd name="adj2" fmla="val 156674"/>
            </a:avLst>
          </a:prstGeom>
          <a:solidFill>
            <a:srgbClr val="FF0066"/>
          </a:solidFill>
          <a:ln w="952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CA597BDE-7070-8F38-1F6A-635026E05F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34000" y="5143500"/>
            <a:ext cx="2414588" cy="46038"/>
          </a:xfrm>
          <a:prstGeom prst="rightArrow">
            <a:avLst>
              <a:gd name="adj1" fmla="val 50000"/>
              <a:gd name="adj2" fmla="val 156615"/>
            </a:avLst>
          </a:prstGeom>
          <a:solidFill>
            <a:srgbClr val="FF0066"/>
          </a:solidFill>
          <a:ln w="952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33F9B88C-1EEF-4CFB-4B56-D322CC28BE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Gasparian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789B096-8325-2E15-6303-7E9D5AE8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Cal. Workshop, Oct. 31, 2008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070062E3-DC56-DD1A-AA69-ED79A71F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B56F71A3-C42F-5340-8F5E-59177F5CBB62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5754053-AE9E-CEC2-AF4A-D9F65DC078C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828800" y="0"/>
            <a:ext cx="80010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HyCal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Temperature Stabilization</a:t>
            </a:r>
          </a:p>
        </p:txBody>
      </p:sp>
      <p:pic>
        <p:nvPicPr>
          <p:cNvPr id="8198" name="Picture 4" descr="temp">
            <a:extLst>
              <a:ext uri="{FF2B5EF4-FFF2-40B4-BE49-F238E27FC236}">
                <a16:creationId xmlns:a16="http://schemas.microsoft.com/office/drawing/2014/main" id="{C6139160-80EB-9456-B3FD-C215AA34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33" y="921025"/>
            <a:ext cx="5022575" cy="50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crystal_assembly">
            <a:extLst>
              <a:ext uri="{FF2B5EF4-FFF2-40B4-BE49-F238E27FC236}">
                <a16:creationId xmlns:a16="http://schemas.microsoft.com/office/drawing/2014/main" id="{63A9DDDD-D8F4-587F-1421-58969B78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2" y="2564499"/>
            <a:ext cx="3981303" cy="29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23">
            <a:extLst>
              <a:ext uri="{FF2B5EF4-FFF2-40B4-BE49-F238E27FC236}">
                <a16:creationId xmlns:a16="http://schemas.microsoft.com/office/drawing/2014/main" id="{C8C91A06-BC40-42CB-88FC-CFF6480C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815" y="1394791"/>
            <a:ext cx="4814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Gain vs. temperature: ~ 2% per degrees @ 18 degrees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8D39D3B-3CF1-F282-BCFC-9A150965D3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Gasparian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369E77E-3219-1701-DB2E-1F2BF083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Cal. Workshop, Oct. 31, 2008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6CBE1B-83DC-90E1-BA74-CF332254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85BB1405-FCFB-AC4A-85A7-4A4332610531}" type="slidenum">
              <a:rPr lang="en-US" altLang="en-US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ADC08CFA-A128-0E41-B839-18D6489611E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828800" y="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Beam Tests: PbWO</a:t>
            </a:r>
            <a:r>
              <a:rPr lang="en-US" altLang="en-US" sz="3200" baseline="-250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r>
              <a:rPr lang="en-US" altLang="en-US" sz="32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Energy Resolution</a:t>
            </a:r>
            <a:endParaRPr lang="en-US" altLang="en-US" sz="2800" dirty="0">
              <a:solidFill>
                <a:srgbClr val="0000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00713" name="Picture 9" descr="energy_413">
            <a:extLst>
              <a:ext uri="{FF2B5EF4-FFF2-40B4-BE49-F238E27FC236}">
                <a16:creationId xmlns:a16="http://schemas.microsoft.com/office/drawing/2014/main" id="{0DDF9266-0C52-AB18-47BC-BC6A060361F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838200"/>
            <a:ext cx="5029200" cy="5029200"/>
          </a:xfrm>
          <a:noFill/>
        </p:spPr>
      </p:pic>
      <p:sp>
        <p:nvSpPr>
          <p:cNvPr id="200715" name="Text Box 11">
            <a:extLst>
              <a:ext uri="{FF2B5EF4-FFF2-40B4-BE49-F238E27FC236}">
                <a16:creationId xmlns:a16="http://schemas.microsoft.com/office/drawing/2014/main" id="{6360A367-1CF7-8FF4-8FEF-FE08F369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3225800"/>
            <a:ext cx="1167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FF00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 x 6 crystals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600" dirty="0">
                <a:solidFill>
                  <a:srgbClr val="FF0066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Symbol" pitchFamily="2" charset="2"/>
              </a:rPr>
              <a:t></a:t>
            </a:r>
            <a:r>
              <a:rPr lang="en-US" altLang="en-US" sz="1600" baseline="-25000" dirty="0">
                <a:solidFill>
                  <a:srgbClr val="FF0066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Symbol" pitchFamily="2" charset="2"/>
              </a:rPr>
              <a:t>E</a:t>
            </a:r>
            <a:r>
              <a:rPr lang="en-US" altLang="en-US" sz="1600" dirty="0">
                <a:solidFill>
                  <a:srgbClr val="FF0066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Symbol" pitchFamily="2" charset="2"/>
              </a:rPr>
              <a:t>/E = 1.3 %</a:t>
            </a:r>
          </a:p>
        </p:txBody>
      </p:sp>
      <p:sp>
        <p:nvSpPr>
          <p:cNvPr id="200716" name="AutoShape 12">
            <a:extLst>
              <a:ext uri="{FF2B5EF4-FFF2-40B4-BE49-F238E27FC236}">
                <a16:creationId xmlns:a16="http://schemas.microsoft.com/office/drawing/2014/main" id="{F163F134-5D19-FBF6-92C0-B5F45B7441B1}"/>
              </a:ext>
            </a:extLst>
          </p:cNvPr>
          <p:cNvSpPr>
            <a:spLocks noChangeArrowheads="1"/>
          </p:cNvSpPr>
          <p:nvPr/>
        </p:nvSpPr>
        <p:spPr bwMode="auto">
          <a:xfrm rot="2539577">
            <a:off x="4813300" y="3032125"/>
            <a:ext cx="609600" cy="44450"/>
          </a:xfrm>
          <a:prstGeom prst="leftArrow">
            <a:avLst>
              <a:gd name="adj1" fmla="val 50000"/>
              <a:gd name="adj2" fmla="val 205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717" name="AutoShape 13">
            <a:extLst>
              <a:ext uri="{FF2B5EF4-FFF2-40B4-BE49-F238E27FC236}">
                <a16:creationId xmlns:a16="http://schemas.microsoft.com/office/drawing/2014/main" id="{BE1BD34E-B1DA-E260-3438-178082F14E40}"/>
              </a:ext>
            </a:extLst>
          </p:cNvPr>
          <p:cNvSpPr>
            <a:spLocks noChangeArrowheads="1"/>
          </p:cNvSpPr>
          <p:nvPr/>
        </p:nvSpPr>
        <p:spPr bwMode="auto">
          <a:xfrm rot="790353">
            <a:off x="3665539" y="2895600"/>
            <a:ext cx="750887" cy="158750"/>
          </a:xfrm>
          <a:prstGeom prst="rightArrow">
            <a:avLst>
              <a:gd name="adj1" fmla="val 50000"/>
              <a:gd name="adj2" fmla="val 118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718" name="AutoShape 14">
            <a:extLst>
              <a:ext uri="{FF2B5EF4-FFF2-40B4-BE49-F238E27FC236}">
                <a16:creationId xmlns:a16="http://schemas.microsoft.com/office/drawing/2014/main" id="{CC8D561D-C421-C995-A3D7-73FBCBD695F4}"/>
              </a:ext>
            </a:extLst>
          </p:cNvPr>
          <p:cNvSpPr>
            <a:spLocks noChangeArrowheads="1"/>
          </p:cNvSpPr>
          <p:nvPr/>
        </p:nvSpPr>
        <p:spPr bwMode="auto">
          <a:xfrm rot="2041161">
            <a:off x="3030538" y="3657600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719" name="Text Box 15">
            <a:extLst>
              <a:ext uri="{FF2B5EF4-FFF2-40B4-BE49-F238E27FC236}">
                <a16:creationId xmlns:a16="http://schemas.microsoft.com/office/drawing/2014/main" id="{80439D02-EDB0-D2ED-CD77-35E04F2D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62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1 x 1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200720" name="Text Box 16">
            <a:extLst>
              <a:ext uri="{FF2B5EF4-FFF2-40B4-BE49-F238E27FC236}">
                <a16:creationId xmlns:a16="http://schemas.microsoft.com/office/drawing/2014/main" id="{6D16C004-3663-DD8C-0132-D8327306B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28888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</a:rPr>
              <a:t>3 x 3</a:t>
            </a:r>
            <a:endParaRPr lang="en-US" altLang="en-US" dirty="0">
              <a:solidFill>
                <a:srgbClr val="009900"/>
              </a:solidFill>
              <a:latin typeface="Arial" panose="020B0604020202020204" pitchFamily="34" charset="0"/>
              <a:sym typeface="Symbol" pitchFamily="2" charset="2"/>
            </a:endParaRPr>
          </a:p>
        </p:txBody>
      </p:sp>
      <p:pic>
        <p:nvPicPr>
          <p:cNvPr id="9229" name="Picture 7" descr="Lian_PWOEER">
            <a:extLst>
              <a:ext uri="{FF2B5EF4-FFF2-40B4-BE49-F238E27FC236}">
                <a16:creationId xmlns:a16="http://schemas.microsoft.com/office/drawing/2014/main" id="{AADDA85D-B631-9A41-5C40-46CDD1BF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90664"/>
            <a:ext cx="41973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Box 13">
            <a:extLst>
              <a:ext uri="{FF2B5EF4-FFF2-40B4-BE49-F238E27FC236}">
                <a16:creationId xmlns:a16="http://schemas.microsoft.com/office/drawing/2014/main" id="{AEB06177-8E32-64D4-3566-8AB74AA6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762000"/>
            <a:ext cx="175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HYCAL Beam Test</a:t>
            </a:r>
          </a:p>
        </p:txBody>
      </p:sp>
      <p:sp>
        <p:nvSpPr>
          <p:cNvPr id="9231" name="TextBox 14">
            <a:extLst>
              <a:ext uri="{FF2B5EF4-FFF2-40B4-BE49-F238E27FC236}">
                <a16:creationId xmlns:a16="http://schemas.microsoft.com/office/drawing/2014/main" id="{4C2BB8FE-6BCB-6D30-9460-5DEA9763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696914"/>
            <a:ext cx="148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Prototype Tests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15" grpId="0"/>
      <p:bldP spid="200716" grpId="0" animBg="1"/>
      <p:bldP spid="200717" grpId="0" animBg="1"/>
      <p:bldP spid="200718" grpId="0" animBg="1"/>
      <p:bldP spid="200719" grpId="0"/>
      <p:bldP spid="2007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B3A9D28-FF3B-D905-EB0C-E4C91F4A7A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Gasparian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B52CFE9-F6E8-3A23-D6C7-9B5A9DA9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Cal. Workshop, Oct. 31, 2008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519EAC0-E6BB-3FB8-31B4-244CCE01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8D5E3934-1541-6247-AC55-DB2EE21A1AF1}" type="slidenum">
              <a:rPr lang="en-US" altLang="en-US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435292F8-4352-C904-5438-61D2282D20A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828800" y="0"/>
            <a:ext cx="8305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Beam Tests: PbWO</a:t>
            </a:r>
            <a:r>
              <a:rPr lang="en-US" altLang="en-US" sz="1800" baseline="-250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r>
              <a:rPr lang="en-US" altLang="en-US" sz="18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Position Resolution</a:t>
            </a:r>
          </a:p>
        </p:txBody>
      </p:sp>
      <p:pic>
        <p:nvPicPr>
          <p:cNvPr id="201739" name="Picture 11" descr="position_x_413">
            <a:extLst>
              <a:ext uri="{FF2B5EF4-FFF2-40B4-BE49-F238E27FC236}">
                <a16:creationId xmlns:a16="http://schemas.microsoft.com/office/drawing/2014/main" id="{D1C4EE17-319D-4182-F1E3-E86492501A7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47800"/>
            <a:ext cx="4495800" cy="4495800"/>
          </a:xfrm>
          <a:noFill/>
        </p:spPr>
      </p:pic>
      <p:sp>
        <p:nvSpPr>
          <p:cNvPr id="201744" name="Text Box 16">
            <a:extLst>
              <a:ext uri="{FF2B5EF4-FFF2-40B4-BE49-F238E27FC236}">
                <a16:creationId xmlns:a16="http://schemas.microsoft.com/office/drawing/2014/main" id="{B087C435-3A79-71F5-7502-C0417CC7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48000"/>
            <a:ext cx="123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>
                <a:solidFill>
                  <a:srgbClr val="FF0066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Symbol" pitchFamily="2" charset="2"/>
              </a:rPr>
              <a:t></a:t>
            </a:r>
            <a:r>
              <a:rPr lang="en-US" altLang="en-US" baseline="-25000" dirty="0">
                <a:solidFill>
                  <a:srgbClr val="FF0066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Symbol" pitchFamily="2" charset="2"/>
              </a:rPr>
              <a:t>x</a:t>
            </a:r>
            <a:r>
              <a:rPr lang="en-US" altLang="en-US" dirty="0">
                <a:solidFill>
                  <a:srgbClr val="FF0066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Symbol" pitchFamily="2" charset="2"/>
              </a:rPr>
              <a:t> = 1.3 mm</a:t>
            </a:r>
          </a:p>
        </p:txBody>
      </p:sp>
      <p:pic>
        <p:nvPicPr>
          <p:cNvPr id="10248" name="Picture 6" descr="Lian_PWOEXR">
            <a:extLst>
              <a:ext uri="{FF2B5EF4-FFF2-40B4-BE49-F238E27FC236}">
                <a16:creationId xmlns:a16="http://schemas.microsoft.com/office/drawing/2014/main" id="{332DED67-6A9A-356D-B810-3E210BD6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6538"/>
            <a:ext cx="44958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1">
            <a:extLst>
              <a:ext uri="{FF2B5EF4-FFF2-40B4-BE49-F238E27FC236}">
                <a16:creationId xmlns:a16="http://schemas.microsoft.com/office/drawing/2014/main" id="{B0E0FDB2-6255-ED62-1818-2E13627DD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001714"/>
            <a:ext cx="148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Prototype Tests</a:t>
            </a:r>
          </a:p>
        </p:txBody>
      </p:sp>
      <p:sp>
        <p:nvSpPr>
          <p:cNvPr id="10250" name="TextBox 12">
            <a:extLst>
              <a:ext uri="{FF2B5EF4-FFF2-40B4-BE49-F238E27FC236}">
                <a16:creationId xmlns:a16="http://schemas.microsoft.com/office/drawing/2014/main" id="{48FCDCD7-B798-589F-CDD9-2BC0CD488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925514"/>
            <a:ext cx="175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HYCAL Beam Test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8F2F7EA2-F37C-8005-7363-C7DA087BE9F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4C20C5-7D56-4C14-A9DD-7F08B88D81D7}" type="datetime1">
              <a:rPr lang="en-US"/>
              <a:pPr>
                <a:defRPr/>
              </a:pPr>
              <a:t>8/6/25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C64E07D-F5F0-3201-7E9D-3DFC62A6F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83D75647-F736-6F46-9D12-B26D9DAED8A0}" type="slidenum">
              <a:rPr lang="en-US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88850E1C-A82A-9B9C-F2A9-E1471543E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305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HYCAL: Transition Region</a:t>
            </a:r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188AF839-94D8-3D1E-504E-D2B1A42E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en-US"/>
          </a:p>
        </p:txBody>
      </p:sp>
      <p:pic>
        <p:nvPicPr>
          <p:cNvPr id="11270" name="Picture 4" descr="Lian_TXER">
            <a:extLst>
              <a:ext uri="{FF2B5EF4-FFF2-40B4-BE49-F238E27FC236}">
                <a16:creationId xmlns:a16="http://schemas.microsoft.com/office/drawing/2014/main" id="{AB3B66FC-C041-CD3D-9004-C237B57F9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46482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Lian_TXXR">
            <a:extLst>
              <a:ext uri="{FF2B5EF4-FFF2-40B4-BE49-F238E27FC236}">
                <a16:creationId xmlns:a16="http://schemas.microsoft.com/office/drawing/2014/main" id="{C5222FC7-67AC-F1E0-CF5B-6B1E017E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460533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0498B3E8-73D8-D05E-0D9C-EBA1FA8868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Gasparian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9D40064-4FC4-5BF9-087B-4817E7F8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Cal. Workshop, Oct. 31, 2008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DDDD28CD-1829-12D6-1C01-29009E61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fld id="{45D82EA8-2CC2-1540-816F-3C3CD2F47017}" type="slidenum">
              <a:rPr lang="en-US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AD2A0EE-5CAC-18B9-72C8-29EB1F5543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828800" y="0"/>
            <a:ext cx="80010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0000C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	PbWO</a:t>
            </a:r>
            <a:r>
              <a:rPr lang="en-US" altLang="en-US" sz="2400" baseline="-25000" dirty="0">
                <a:solidFill>
                  <a:srgbClr val="0000C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r>
              <a:rPr lang="en-US" altLang="en-US" sz="2400" dirty="0">
                <a:solidFill>
                  <a:srgbClr val="0000C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Detector Response vs. Dose Rate</a:t>
            </a:r>
            <a:endParaRPr lang="en-US" altLang="en-US" sz="2400" dirty="0">
              <a:solidFill>
                <a:srgbClr val="0000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6390" name="Picture 4" descr="gain_change">
            <a:extLst>
              <a:ext uri="{FF2B5EF4-FFF2-40B4-BE49-F238E27FC236}">
                <a16:creationId xmlns:a16="http://schemas.microsoft.com/office/drawing/2014/main" id="{486A3EC5-4B44-1088-85D2-3CF4382A9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143001"/>
            <a:ext cx="5486400" cy="467836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E869-3DFA-7F40-5D90-2C9C5F8C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52430-5443-3EF6-09CC-C705B78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Picture 13" descr="PrimEx_036">
            <a:extLst>
              <a:ext uri="{FF2B5EF4-FFF2-40B4-BE49-F238E27FC236}">
                <a16:creationId xmlns:a16="http://schemas.microsoft.com/office/drawing/2014/main" id="{B2C3DEF3-B6EE-489A-FC52-2ABF173F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46113"/>
            <a:ext cx="2209800" cy="1944687"/>
          </a:xfrm>
          <a:prstGeom prst="rect">
            <a:avLst/>
          </a:prstGeom>
          <a:noFill/>
        </p:spPr>
      </p:pic>
      <p:pic>
        <p:nvPicPr>
          <p:cNvPr id="8" name="Picture 10" descr="PrimEx_011">
            <a:extLst>
              <a:ext uri="{FF2B5EF4-FFF2-40B4-BE49-F238E27FC236}">
                <a16:creationId xmlns:a16="http://schemas.microsoft.com/office/drawing/2014/main" id="{582DD449-8EE2-72F4-7B5B-3088C764B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8650"/>
            <a:ext cx="2667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hycal_oct_2_testlab">
            <a:extLst>
              <a:ext uri="{FF2B5EF4-FFF2-40B4-BE49-F238E27FC236}">
                <a16:creationId xmlns:a16="http://schemas.microsoft.com/office/drawing/2014/main" id="{7322B8BD-3F71-4827-9760-E17FA98B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609600"/>
            <a:ext cx="3449638" cy="2587625"/>
          </a:xfrm>
          <a:prstGeom prst="rect">
            <a:avLst/>
          </a:prstGeom>
          <a:noFill/>
        </p:spPr>
      </p:pic>
      <p:pic>
        <p:nvPicPr>
          <p:cNvPr id="10" name="Picture 26" descr="crystal_assembly">
            <a:extLst>
              <a:ext uri="{FF2B5EF4-FFF2-40B4-BE49-F238E27FC236}">
                <a16:creationId xmlns:a16="http://schemas.microsoft.com/office/drawing/2014/main" id="{93F5E522-4A6B-4E11-E989-3F312BB0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57550"/>
            <a:ext cx="3733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rimEx_043">
            <a:extLst>
              <a:ext uri="{FF2B5EF4-FFF2-40B4-BE49-F238E27FC236}">
                <a16:creationId xmlns:a16="http://schemas.microsoft.com/office/drawing/2014/main" id="{C17BB435-DA0F-8830-6861-862BF407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505200"/>
            <a:ext cx="3482975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33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E869-3DFA-7F40-5D90-2C9C5F8C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52430-5443-3EF6-09CC-C705B78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" name="Picture 3" descr="hycal_trigger_groups.gif">
            <a:extLst>
              <a:ext uri="{FF2B5EF4-FFF2-40B4-BE49-F238E27FC236}">
                <a16:creationId xmlns:a16="http://schemas.microsoft.com/office/drawing/2014/main" id="{69DA1529-4EAF-9DC1-A23E-F4E61B552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26" y="1371600"/>
            <a:ext cx="48434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A1461967-ABC7-9AE1-8739-A8C8A2E7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75" y="1600200"/>
            <a:ext cx="442595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Each dynode output goes to one of 36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  Inputs of the UVA120A Sum module.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Two linear output signals from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   UVA120A go to “electronics area”</a:t>
            </a:r>
          </a:p>
          <a:p>
            <a:pPr>
              <a:buFont typeface="Wingdings" pitchFamily="2" charset="2"/>
              <a:buNone/>
              <a:defRPr/>
            </a:pPr>
            <a:endParaRPr lang="en-US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One of them used for further summation,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  The second one was not used in the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   PrimEx-1 configuration. </a:t>
            </a:r>
          </a:p>
          <a:p>
            <a:pPr>
              <a:buFont typeface="Wingdings" pitchFamily="2" charset="2"/>
              <a:buNone/>
              <a:defRPr/>
            </a:pPr>
            <a:endParaRPr lang="en-US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Version #1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Use the second signal (cable) for the timing;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Needs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61 Discriminator channels;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61 channels TDC.</a:t>
            </a:r>
          </a:p>
        </p:txBody>
      </p:sp>
    </p:spTree>
    <p:extLst>
      <p:ext uri="{BB962C8B-B14F-4D97-AF65-F5344CB8AC3E}">
        <p14:creationId xmlns:p14="http://schemas.microsoft.com/office/powerpoint/2010/main" val="172025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E869-3DFA-7F40-5D90-2C9C5F8C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52430-5443-3EF6-09CC-C705B78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4369-DAD8-4501-B4E2-B7C97A60D649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" name="Picture 12" descr="IMG_2033.JPG">
            <a:extLst>
              <a:ext uri="{FF2B5EF4-FFF2-40B4-BE49-F238E27FC236}">
                <a16:creationId xmlns:a16="http://schemas.microsoft.com/office/drawing/2014/main" id="{31410919-A24A-37E1-8362-F6B72D30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45435"/>
            <a:ext cx="350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98F5C90A-2956-0100-3326-AEC382C9C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763000" cy="631825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HyCal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 and Veto Counters in Hall B Beam Line</a:t>
            </a:r>
          </a:p>
        </p:txBody>
      </p:sp>
      <p:sp>
        <p:nvSpPr>
          <p:cNvPr id="58370" name="Rectangle 7">
            <a:extLst>
              <a:ext uri="{FF2B5EF4-FFF2-40B4-BE49-F238E27FC236}">
                <a16:creationId xmlns:a16="http://schemas.microsoft.com/office/drawing/2014/main" id="{13AE9BC0-C13B-562B-E33B-9DB59034D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152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22448-F7F9-920D-2F5B-5F6F8DF26B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800"/>
              <a:t>A. Gasparian</a:t>
            </a:r>
            <a:endParaRPr lang="en-US" sz="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028A9-5367-ADB0-302D-7A5FD7F9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63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z="800"/>
              <a:t>Nortwestern Univ.</a:t>
            </a:r>
            <a:endParaRPr lang="en-US" sz="800" dirty="0"/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9554B8CD-90ED-E5AD-660D-2D8FF3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A0CD1-1DA2-F748-8C81-E9397B75EFDE}" type="slidenum">
              <a:rPr lang="en-US" altLang="en-US" sz="800">
                <a:latin typeface="Arial Narrow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800">
              <a:latin typeface="Arial Narrow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3B744-31A7-AB31-AF5D-94EA357364AC}"/>
              </a:ext>
            </a:extLst>
          </p:cNvPr>
          <p:cNvSpPr/>
          <p:nvPr/>
        </p:nvSpPr>
        <p:spPr>
          <a:xfrm>
            <a:off x="175592" y="1524001"/>
            <a:ext cx="28956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20000"/>
              <a:buFont typeface="Wingdings" charset="0"/>
              <a:buChar char="§"/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Installed in 2004 </a:t>
            </a:r>
          </a:p>
          <a:p>
            <a:pPr>
              <a:buClr>
                <a:srgbClr val="C00000"/>
              </a:buClr>
              <a:buSzPct val="120000"/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   for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PrimEx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-I experiment</a:t>
            </a:r>
          </a:p>
          <a:p>
            <a:pPr>
              <a:buClr>
                <a:srgbClr val="C00000"/>
              </a:buClr>
              <a:buSzPct val="120000"/>
              <a:defRPr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charset="2"/>
              <a:buChar char="ü"/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about 7.5 m from targets</a:t>
            </a:r>
          </a:p>
          <a:p>
            <a:pPr>
              <a:buClr>
                <a:srgbClr val="C00000"/>
              </a:buClr>
              <a:buSzPct val="120000"/>
              <a:buFont typeface="Wingdings" charset="0"/>
              <a:buChar char="§"/>
              <a:defRPr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5" name="TextBox 17">
            <a:extLst>
              <a:ext uri="{FF2B5EF4-FFF2-40B4-BE49-F238E27FC236}">
                <a16:creationId xmlns:a16="http://schemas.microsoft.com/office/drawing/2014/main" id="{52E60135-B751-B68C-2F79-0B0C6E603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5486401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Narrow" panose="020B0604020202020204" pitchFamily="34" charset="0"/>
              </a:rPr>
              <a:t> Beam side view</a:t>
            </a:r>
          </a:p>
        </p:txBody>
      </p:sp>
      <p:pic>
        <p:nvPicPr>
          <p:cNvPr id="58376" name="Picture 14">
            <a:extLst>
              <a:ext uri="{FF2B5EF4-FFF2-40B4-BE49-F238E27FC236}">
                <a16:creationId xmlns:a16="http://schemas.microsoft.com/office/drawing/2014/main" id="{621B88FF-2899-7546-4056-AD5BB6EB8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914400"/>
            <a:ext cx="57896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AutoShape 19">
            <a:extLst>
              <a:ext uri="{FF2B5EF4-FFF2-40B4-BE49-F238E27FC236}">
                <a16:creationId xmlns:a16="http://schemas.microsoft.com/office/drawing/2014/main" id="{964807DB-68AD-6EF7-FE10-45D757A99880}"/>
              </a:ext>
            </a:extLst>
          </p:cNvPr>
          <p:cNvSpPr>
            <a:spLocks noChangeArrowheads="1"/>
          </p:cNvSpPr>
          <p:nvPr/>
        </p:nvSpPr>
        <p:spPr bwMode="auto">
          <a:xfrm rot="14399383">
            <a:off x="9155113" y="4775200"/>
            <a:ext cx="1377950" cy="50800"/>
          </a:xfrm>
          <a:prstGeom prst="rightArrow">
            <a:avLst>
              <a:gd name="adj1" fmla="val 50000"/>
              <a:gd name="adj2" fmla="val 271627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58378" name="Text Box 17">
            <a:extLst>
              <a:ext uri="{FF2B5EF4-FFF2-40B4-BE49-F238E27FC236}">
                <a16:creationId xmlns:a16="http://schemas.microsoft.com/office/drawing/2014/main" id="{96D2705C-2E19-AFD9-7001-39097CD5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9814" y="5486401"/>
            <a:ext cx="585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Arial Narrow" panose="020B0604020202020204" pitchFamily="34" charset="0"/>
              </a:rPr>
              <a:t>HyCal</a:t>
            </a:r>
          </a:p>
        </p:txBody>
      </p:sp>
      <p:sp>
        <p:nvSpPr>
          <p:cNvPr id="58379" name="Text Box 17">
            <a:extLst>
              <a:ext uri="{FF2B5EF4-FFF2-40B4-BE49-F238E27FC236}">
                <a16:creationId xmlns:a16="http://schemas.microsoft.com/office/drawing/2014/main" id="{8074328C-51B2-3BFF-8788-9ACFB8D4F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501" y="5181600"/>
            <a:ext cx="708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Arial Narrow" panose="020B0604020202020204" pitchFamily="34" charset="0"/>
              </a:rPr>
              <a:t>He-bag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Arial Narrow" panose="020B0604020202020204" pitchFamily="34" charset="0"/>
              </a:rPr>
              <a:t>at 1atm</a:t>
            </a:r>
          </a:p>
        </p:txBody>
      </p:sp>
      <p:sp>
        <p:nvSpPr>
          <p:cNvPr id="58380" name="Text Box 17">
            <a:extLst>
              <a:ext uri="{FF2B5EF4-FFF2-40B4-BE49-F238E27FC236}">
                <a16:creationId xmlns:a16="http://schemas.microsoft.com/office/drawing/2014/main" id="{4A0DE13E-6DA6-C413-13B5-B8E6DBE1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38" y="5559426"/>
            <a:ext cx="108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Arial Narrow" panose="020B0604020202020204" pitchFamily="34" charset="0"/>
              </a:rPr>
              <a:t>Veto counters</a:t>
            </a:r>
          </a:p>
        </p:txBody>
      </p:sp>
      <p:sp>
        <p:nvSpPr>
          <p:cNvPr id="58381" name="AutoShape 19">
            <a:extLst>
              <a:ext uri="{FF2B5EF4-FFF2-40B4-BE49-F238E27FC236}">
                <a16:creationId xmlns:a16="http://schemas.microsoft.com/office/drawing/2014/main" id="{8581D170-750A-724E-2F6F-938D84DD5A24}"/>
              </a:ext>
            </a:extLst>
          </p:cNvPr>
          <p:cNvSpPr>
            <a:spLocks noChangeArrowheads="1"/>
          </p:cNvSpPr>
          <p:nvPr/>
        </p:nvSpPr>
        <p:spPr bwMode="auto">
          <a:xfrm rot="16665444">
            <a:off x="8191500" y="4927600"/>
            <a:ext cx="1377950" cy="50800"/>
          </a:xfrm>
          <a:prstGeom prst="rightArrow">
            <a:avLst>
              <a:gd name="adj1" fmla="val 50000"/>
              <a:gd name="adj2" fmla="val 271627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58382" name="AutoShape 19">
            <a:extLst>
              <a:ext uri="{FF2B5EF4-FFF2-40B4-BE49-F238E27FC236}">
                <a16:creationId xmlns:a16="http://schemas.microsoft.com/office/drawing/2014/main" id="{5E0589C4-2536-D3C8-B6BB-37F83343B067}"/>
              </a:ext>
            </a:extLst>
          </p:cNvPr>
          <p:cNvSpPr>
            <a:spLocks noChangeArrowheads="1"/>
          </p:cNvSpPr>
          <p:nvPr/>
        </p:nvSpPr>
        <p:spPr bwMode="auto">
          <a:xfrm rot="18655520">
            <a:off x="3336132" y="4374357"/>
            <a:ext cx="3128962" cy="47625"/>
          </a:xfrm>
          <a:prstGeom prst="rightArrow">
            <a:avLst>
              <a:gd name="adj1" fmla="val 50000"/>
              <a:gd name="adj2" fmla="val 271621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63CF1E2A-BFE8-9155-5B85-E42DAF14B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763000" cy="63182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PrimEx Hybrid EM Calorimeter (HyCal)</a:t>
            </a:r>
          </a:p>
        </p:txBody>
      </p:sp>
      <p:sp>
        <p:nvSpPr>
          <p:cNvPr id="56322" name="Rectangle 7">
            <a:extLst>
              <a:ext uri="{FF2B5EF4-FFF2-40B4-BE49-F238E27FC236}">
                <a16:creationId xmlns:a16="http://schemas.microsoft.com/office/drawing/2014/main" id="{CE577759-DE05-7D00-50F6-E314675DC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152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E2430-D6B0-D242-9FA0-E53162BA1C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800"/>
              <a:t>A. Gasparian</a:t>
            </a:r>
            <a:endParaRPr lang="en-US" sz="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22600-6D29-6148-8A56-6205AC10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63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z="800"/>
              <a:t>Nortwestern Univ.</a:t>
            </a:r>
            <a:endParaRPr lang="en-US" sz="800" dirty="0"/>
          </a:p>
        </p:txBody>
      </p:sp>
      <p:sp>
        <p:nvSpPr>
          <p:cNvPr id="56325" name="Slide Number Placeholder 3">
            <a:extLst>
              <a:ext uri="{FF2B5EF4-FFF2-40B4-BE49-F238E27FC236}">
                <a16:creationId xmlns:a16="http://schemas.microsoft.com/office/drawing/2014/main" id="{898E7753-00F0-ABD4-3580-05F300B5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A3EE22-CCB3-B448-BAA8-DDCDD6779886}" type="slidenum">
              <a:rPr lang="en-US" altLang="en-US" sz="800">
                <a:latin typeface="Arial Narrow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800">
              <a:latin typeface="Arial Narrow" panose="020B0604020202020204" pitchFamily="34" charset="0"/>
            </a:endParaRPr>
          </a:p>
        </p:txBody>
      </p:sp>
      <p:sp>
        <p:nvSpPr>
          <p:cNvPr id="56326" name="Rectangle 3">
            <a:extLst>
              <a:ext uri="{FF2B5EF4-FFF2-40B4-BE49-F238E27FC236}">
                <a16:creationId xmlns:a16="http://schemas.microsoft.com/office/drawing/2014/main" id="{1883E8CF-B957-E048-C6C1-FB588DAA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762001"/>
            <a:ext cx="5791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r>
              <a:rPr lang="en-US" altLang="en-US" sz="1800">
                <a:latin typeface="Arial Narrow" panose="020B0604020202020204" pitchFamily="34" charset="0"/>
              </a:rPr>
              <a:t> Combination of PbWO</a:t>
            </a:r>
            <a:r>
              <a:rPr lang="en-US" altLang="en-US" sz="1800" baseline="-25000">
                <a:latin typeface="Arial Narrow" panose="020B0604020202020204" pitchFamily="34" charset="0"/>
              </a:rPr>
              <a:t>4</a:t>
            </a:r>
            <a:r>
              <a:rPr lang="en-US" altLang="en-US" sz="1800">
                <a:latin typeface="Arial Narrow" panose="020B0604020202020204" pitchFamily="34" charset="0"/>
              </a:rPr>
              <a:t> and Pb-glass detectors (118x118 cm</a:t>
            </a:r>
            <a:r>
              <a:rPr lang="en-US" altLang="en-US" sz="1800" baseline="30000">
                <a:latin typeface="Arial Narrow" panose="020B0604020202020204" pitchFamily="34" charset="0"/>
              </a:rPr>
              <a:t>2</a:t>
            </a:r>
            <a:r>
              <a:rPr lang="en-US" altLang="en-US" sz="1800">
                <a:latin typeface="Arial Narrow" panose="020B0604020202020204" pitchFamily="34" charset="0"/>
              </a:rPr>
              <a:t>) 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120000"/>
              <a:buFontTx/>
              <a:buNone/>
            </a:pPr>
            <a:endParaRPr lang="en-US" altLang="en-US" sz="1800"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altLang="en-US" sz="1800">
                <a:latin typeface="Arial Narrow" panose="020B0604020202020204" pitchFamily="34" charset="0"/>
              </a:rPr>
              <a:t>            </a:t>
            </a:r>
            <a:r>
              <a:rPr lang="en-US" altLang="en-US" sz="1600">
                <a:latin typeface="Arial Narrow" panose="020B0604020202020204" pitchFamily="34" charset="0"/>
              </a:rPr>
              <a:t>PbWO</a:t>
            </a:r>
            <a:r>
              <a:rPr lang="en-US" altLang="en-US" sz="1600" baseline="-25000">
                <a:latin typeface="Arial Narrow" panose="020B0604020202020204" pitchFamily="34" charset="0"/>
              </a:rPr>
              <a:t>4</a:t>
            </a:r>
            <a:r>
              <a:rPr lang="en-US" altLang="en-US" sz="1600">
                <a:latin typeface="Arial Narrow" panose="020B0604020202020204" pitchFamily="34" charset="0"/>
              </a:rPr>
              <a:t> crystals             resolution</a:t>
            </a:r>
          </a:p>
          <a:p>
            <a:pPr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              Pb-glass                         budget</a:t>
            </a:r>
          </a:p>
          <a:p>
            <a:pPr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endParaRPr lang="en-US" altLang="en-US" sz="1800">
              <a:latin typeface="Arial Narrow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</a:pPr>
            <a:r>
              <a:rPr lang="en-US" altLang="en-US" sz="1600">
                <a:latin typeface="Arial Narrow" panose="020B0604020202020204" pitchFamily="34" charset="0"/>
              </a:rPr>
              <a:t> 34 x 34 matrix of 2.05 x 2.05 x 18 cm</a:t>
            </a:r>
            <a:r>
              <a:rPr lang="en-US" altLang="en-US" sz="1600" baseline="30000">
                <a:latin typeface="Arial Narrow" panose="020B0604020202020204" pitchFamily="34" charset="0"/>
              </a:rPr>
              <a:t>3</a:t>
            </a:r>
            <a:r>
              <a:rPr lang="en-US" altLang="en-US" sz="1600">
                <a:latin typeface="Arial Narrow" panose="020B0604020202020204" pitchFamily="34" charset="0"/>
              </a:rPr>
              <a:t> PbWO</a:t>
            </a:r>
            <a:r>
              <a:rPr lang="en-US" altLang="en-US" sz="1600" baseline="-25000">
                <a:latin typeface="Arial Narrow" panose="020B0604020202020204" pitchFamily="34" charset="0"/>
              </a:rPr>
              <a:t>4</a:t>
            </a:r>
            <a:r>
              <a:rPr lang="en-US" altLang="en-US" sz="1600">
                <a:latin typeface="Arial Narrow" panose="020B0604020202020204" pitchFamily="34" charset="0"/>
              </a:rPr>
              <a:t> shower detectors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SzPct val="70000"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        (1152 PbWO</a:t>
            </a:r>
            <a:r>
              <a:rPr lang="en-US" altLang="en-US" sz="1600" baseline="-25000">
                <a:latin typeface="Arial Narrow" panose="020B0604020202020204" pitchFamily="34" charset="0"/>
              </a:rPr>
              <a:t>4 </a:t>
            </a:r>
            <a:r>
              <a:rPr lang="en-US" altLang="en-US" sz="1600">
                <a:latin typeface="Arial Narrow" panose="020B0604020202020204" pitchFamily="34" charset="0"/>
              </a:rPr>
              <a:t>detectors)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</a:pPr>
            <a:r>
              <a:rPr lang="en-US" altLang="en-US" sz="1600">
                <a:latin typeface="Arial Narrow" panose="020B0604020202020204" pitchFamily="34" charset="0"/>
              </a:rPr>
              <a:t> 576 Pb-glass shower detectors (3.82x3.82x45.0 cm</a:t>
            </a:r>
            <a:r>
              <a:rPr lang="en-US" altLang="en-US" sz="1600" baseline="30000">
                <a:latin typeface="Arial Narrow" panose="020B0604020202020204" pitchFamily="34" charset="0"/>
              </a:rPr>
              <a:t>3</a:t>
            </a:r>
            <a:r>
              <a:rPr lang="en-US" altLang="en-US" sz="1600">
                <a:latin typeface="Arial Narrow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</a:pPr>
            <a:r>
              <a:rPr lang="en-US" altLang="en-US" sz="1600">
                <a:latin typeface="Arial Narrow" panose="020B0604020202020204" pitchFamily="34" charset="0"/>
              </a:rPr>
              <a:t> 2 x 2 PbWO</a:t>
            </a:r>
            <a:r>
              <a:rPr lang="en-US" altLang="en-US" sz="1600" baseline="-25000">
                <a:latin typeface="Arial Narrow" panose="020B0604020202020204" pitchFamily="34" charset="0"/>
              </a:rPr>
              <a:t>4</a:t>
            </a:r>
            <a:r>
              <a:rPr lang="en-US" altLang="en-US" sz="1600">
                <a:latin typeface="Arial Narrow" panose="020B0604020202020204" pitchFamily="34" charset="0"/>
              </a:rPr>
              <a:t> modules removed in middle for beam passage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</a:pPr>
            <a:r>
              <a:rPr lang="en-US" altLang="en-US" sz="1600">
                <a:latin typeface="Arial Narrow" panose="020B0604020202020204" pitchFamily="34" charset="0"/>
              </a:rPr>
              <a:t> ≈7.5 m from target</a:t>
            </a:r>
          </a:p>
        </p:txBody>
      </p:sp>
      <p:pic>
        <p:nvPicPr>
          <p:cNvPr id="56327" name="Picture 4" descr="hycal3_oct">
            <a:extLst>
              <a:ext uri="{FF2B5EF4-FFF2-40B4-BE49-F238E27FC236}">
                <a16:creationId xmlns:a16="http://schemas.microsoft.com/office/drawing/2014/main" id="{4C17715C-6524-DE5A-EB34-764A9834196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9364" y="747714"/>
            <a:ext cx="2916237" cy="33670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8" name="TextBox 12">
            <a:extLst>
              <a:ext uri="{FF2B5EF4-FFF2-40B4-BE49-F238E27FC236}">
                <a16:creationId xmlns:a16="http://schemas.microsoft.com/office/drawing/2014/main" id="{2FEA8D6E-790C-6F8D-6F85-36679B2A0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4" y="4067176"/>
            <a:ext cx="3138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Narrow" panose="020B0604020202020204" pitchFamily="34" charset="0"/>
              </a:rPr>
              <a:t> front view, before Light Monitoring System assembly</a:t>
            </a:r>
          </a:p>
        </p:txBody>
      </p:sp>
      <p:sp>
        <p:nvSpPr>
          <p:cNvPr id="56329" name="Rectangle 15">
            <a:extLst>
              <a:ext uri="{FF2B5EF4-FFF2-40B4-BE49-F238E27FC236}">
                <a16:creationId xmlns:a16="http://schemas.microsoft.com/office/drawing/2014/main" id="{52337917-DB96-50A4-650C-7982C8A83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3800"/>
            <a:ext cx="4343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r>
              <a:rPr lang="en-US" altLang="en-US" sz="1800">
                <a:latin typeface="Arial Narrow" panose="020B0604020202020204" pitchFamily="34" charset="0"/>
              </a:rPr>
              <a:t> Good  energy and position resolutions: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en-US" altLang="en-US" sz="1800">
              <a:latin typeface="Arial Narrow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</a:pPr>
            <a:r>
              <a:rPr lang="en-US" altLang="en-US" sz="1600">
                <a:latin typeface="Arial Narrow" panose="020B0604020202020204" pitchFamily="34" charset="0"/>
              </a:rPr>
              <a:t> σ</a:t>
            </a:r>
            <a:r>
              <a:rPr lang="en-US" altLang="en-US" sz="1600" baseline="-25000">
                <a:latin typeface="Arial Narrow" panose="020B0604020202020204" pitchFamily="34" charset="0"/>
              </a:rPr>
              <a:t>E </a:t>
            </a:r>
            <a:r>
              <a:rPr lang="en-US" altLang="en-US" sz="1600">
                <a:latin typeface="Arial Narrow" panose="020B0604020202020204" pitchFamily="34" charset="0"/>
              </a:rPr>
              <a:t>/ E = 2.6% / √E 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</a:pPr>
            <a:endParaRPr lang="en-US" altLang="en-US" sz="1600">
              <a:latin typeface="Arial Narrow" panose="020B0604020202020204" pitchFamily="34" charset="0"/>
            </a:endParaRPr>
          </a:p>
          <a:p>
            <a:pPr lvl="1">
              <a:spcBef>
                <a:spcPct val="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</a:pPr>
            <a:r>
              <a:rPr lang="en-US" altLang="en-US" sz="1600">
                <a:latin typeface="Arial Narrow" panose="020B0604020202020204" pitchFamily="34" charset="0"/>
              </a:rPr>
              <a:t>σ</a:t>
            </a:r>
            <a:r>
              <a:rPr lang="en-US" altLang="en-US" sz="1600" baseline="-25000">
                <a:latin typeface="Arial Narrow" panose="020B0604020202020204" pitchFamily="34" charset="0"/>
              </a:rPr>
              <a:t>xy </a:t>
            </a:r>
            <a:r>
              <a:rPr lang="en-US" altLang="en-US" sz="1600">
                <a:latin typeface="Arial Narrow" panose="020B0604020202020204" pitchFamily="34" charset="0"/>
              </a:rPr>
              <a:t>/ E = 2.7 mm/ √ E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</a:pPr>
            <a:endParaRPr lang="en-US" altLang="en-US" sz="1600">
              <a:latin typeface="Arial Narrow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r>
              <a:rPr lang="en-US" altLang="en-US" sz="1600">
                <a:latin typeface="Arial Narrow" panose="020B0604020202020204" pitchFamily="34" charset="0"/>
              </a:rPr>
              <a:t> Good photon detection efficiency (</a:t>
            </a:r>
            <a:r>
              <a:rPr lang="en-US" altLang="en-US" sz="1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≈100%)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120000"/>
              <a:buFontTx/>
              <a:buNone/>
            </a:pPr>
            <a:endParaRPr lang="en-US" altLang="en-US" sz="16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D60093"/>
                </a:solidFill>
                <a:latin typeface="Arial Narrow" panose="020B0604020202020204" pitchFamily="34" charset="0"/>
                <a:ea typeface="ＭＳ ゴシック" panose="020B0609070205080204" pitchFamily="49" charset="-128"/>
              </a:rPr>
              <a:t> Served in 3 precision experiments!</a:t>
            </a:r>
          </a:p>
        </p:txBody>
      </p:sp>
      <p:pic>
        <p:nvPicPr>
          <p:cNvPr id="56330" name="Picture 13" descr="PrimEx_013">
            <a:extLst>
              <a:ext uri="{FF2B5EF4-FFF2-40B4-BE49-F238E27FC236}">
                <a16:creationId xmlns:a16="http://schemas.microsoft.com/office/drawing/2014/main" id="{47950EF2-9625-E189-DDEF-CB4807EF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1"/>
            <a:ext cx="2286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TextBox 17">
            <a:extLst>
              <a:ext uri="{FF2B5EF4-FFF2-40B4-BE49-F238E27FC236}">
                <a16:creationId xmlns:a16="http://schemas.microsoft.com/office/drawing/2014/main" id="{19A623DC-A84D-59DC-DBC9-33E792CF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4" y="6048376"/>
            <a:ext cx="153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Narrow" panose="020B0604020202020204" pitchFamily="34" charset="0"/>
              </a:rPr>
              <a:t> Single PbWO</a:t>
            </a:r>
            <a:r>
              <a:rPr lang="en-US" altLang="en-US" sz="1200" baseline="-25000">
                <a:latin typeface="Arial Narrow" panose="020B0604020202020204" pitchFamily="34" charset="0"/>
              </a:rPr>
              <a:t>4 </a:t>
            </a:r>
            <a:r>
              <a:rPr lang="en-US" altLang="en-US" sz="1200">
                <a:latin typeface="Arial Narrow" panose="020B0604020202020204" pitchFamily="34" charset="0"/>
              </a:rPr>
              <a:t>detector</a:t>
            </a:r>
          </a:p>
        </p:txBody>
      </p:sp>
      <p:sp>
        <p:nvSpPr>
          <p:cNvPr id="56332" name="AutoShape 47">
            <a:extLst>
              <a:ext uri="{FF2B5EF4-FFF2-40B4-BE49-F238E27FC236}">
                <a16:creationId xmlns:a16="http://schemas.microsoft.com/office/drawing/2014/main" id="{B33315FB-B1F1-8179-D4C2-7806EAE9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524000"/>
            <a:ext cx="4572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56333" name="AutoShape 47">
            <a:extLst>
              <a:ext uri="{FF2B5EF4-FFF2-40B4-BE49-F238E27FC236}">
                <a16:creationId xmlns:a16="http://schemas.microsoft.com/office/drawing/2014/main" id="{35D58A49-C18D-D5C7-748A-185785E4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52600"/>
            <a:ext cx="4572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395810-E8E1-7626-470A-5ED57722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4B835A-1EE5-7049-845F-FCF0DCC077DF}" type="slidenum">
              <a:rPr lang="en-US" altLang="en-US" sz="1100">
                <a:latin typeface="Arial Narrow" panose="020B0604020202020204" pitchFamily="34" charset="0"/>
              </a:rPr>
              <a:pPr eaLnBrk="1" hangingPunct="1"/>
              <a:t>7</a:t>
            </a:fld>
            <a:endParaRPr lang="en-US" altLang="en-US" sz="1100">
              <a:latin typeface="Arial Narrow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AFEE0-565B-D2DD-8414-625EA944A3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sz="1100" dirty="0">
              <a:latin typeface="Arial Narrow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BFDB1-DDA1-BA84-0D20-DF476279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>
                <a:latin typeface="Arial Narrow" pitchFamily="34" charset="0"/>
              </a:rPr>
              <a:t>for Patrick</a:t>
            </a:r>
            <a:endParaRPr lang="en-US" sz="1100" dirty="0">
              <a:latin typeface="Arial Narrow" pitchFamily="34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9281CB3-E099-4D6F-5834-A8F1D7AFD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</a:rPr>
              <a:t>    	 Electromagnetic Calorimeter (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4020202020204" pitchFamily="34" charset="0"/>
              </a:rPr>
              <a:t>HyCal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</a:rPr>
              <a:t>)</a:t>
            </a:r>
            <a:b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</a:rPr>
            </a:b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</a:rPr>
              <a:t>		</a:t>
            </a:r>
            <a:r>
              <a:rPr lang="en-US" altLang="en-US" sz="2000" dirty="0">
                <a:solidFill>
                  <a:srgbClr val="0000FF"/>
                </a:solidFill>
                <a:latin typeface="Arial Narrow" panose="020B0604020202020204" pitchFamily="34" charset="0"/>
              </a:rPr>
              <a:t>(Energy Resolutions)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0A5590F-18F2-468E-BB88-134A52AB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3962400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487378B-BF45-9B2C-ACE4-2EF65615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90626"/>
            <a:ext cx="41148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4850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395810-E8E1-7626-470A-5ED57722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4B835A-1EE5-7049-845F-FCF0DCC077DF}" type="slidenum">
              <a:rPr lang="en-US" altLang="en-US" sz="1100">
                <a:latin typeface="Arial Narrow" panose="020B0604020202020204" pitchFamily="34" charset="0"/>
              </a:rPr>
              <a:pPr eaLnBrk="1" hangingPunct="1"/>
              <a:t>8</a:t>
            </a:fld>
            <a:endParaRPr lang="en-US" altLang="en-US" sz="1100">
              <a:latin typeface="Arial Narrow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AFEE0-565B-D2DD-8414-625EA944A3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sz="1100" dirty="0">
              <a:latin typeface="Arial Narrow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BFDB1-DDA1-BA84-0D20-DF476279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>
                <a:latin typeface="Arial Narrow" pitchFamily="34" charset="0"/>
              </a:rPr>
              <a:t>for Patrick</a:t>
            </a:r>
            <a:endParaRPr lang="en-US" sz="1100" dirty="0">
              <a:latin typeface="Arial Narrow" pitchFamily="34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9281CB3-E099-4D6F-5834-A8F1D7AFD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0000FF"/>
                </a:solidFill>
                <a:latin typeface="Arial Narrow" panose="020B0604020202020204" pitchFamily="34" charset="0"/>
              </a:rPr>
              <a:t>    	 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</a:rPr>
              <a:t>Electromagnetic Calorimeter (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4020202020204" pitchFamily="34" charset="0"/>
              </a:rPr>
              <a:t>HyCal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</a:rPr>
              <a:t>)</a:t>
            </a:r>
            <a:b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</a:rPr>
            </a:b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</a:rPr>
              <a:t>		</a:t>
            </a:r>
            <a:r>
              <a:rPr lang="en-US" altLang="en-US" sz="2000" dirty="0">
                <a:solidFill>
                  <a:srgbClr val="0000FF"/>
                </a:solidFill>
                <a:latin typeface="Arial Narrow" panose="020B0604020202020204" pitchFamily="34" charset="0"/>
              </a:rPr>
              <a:t>(Coordinate Resolution for PbWO4)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BA89ED-049B-CBFD-CCD1-9F432A66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86" y="1355035"/>
            <a:ext cx="4495800" cy="4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4210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395810-E8E1-7626-470A-5ED57722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4B835A-1EE5-7049-845F-FCF0DCC077DF}" type="slidenum">
              <a:rPr lang="en-US" altLang="en-US" sz="1100">
                <a:latin typeface="Arial Narrow" panose="020B0604020202020204" pitchFamily="34" charset="0"/>
              </a:rPr>
              <a:pPr eaLnBrk="1" hangingPunct="1"/>
              <a:t>9</a:t>
            </a:fld>
            <a:endParaRPr lang="en-US" altLang="en-US" sz="1100">
              <a:latin typeface="Arial Narrow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AFEE0-565B-D2DD-8414-625EA944A3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sz="1100" dirty="0">
              <a:latin typeface="Arial Narrow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BFDB1-DDA1-BA84-0D20-DF476279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>
                <a:latin typeface="Arial Narrow" pitchFamily="34" charset="0"/>
              </a:rPr>
              <a:t>for Patrick</a:t>
            </a:r>
            <a:endParaRPr lang="en-US" sz="1100" dirty="0">
              <a:latin typeface="Arial Narrow" pitchFamily="34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9281CB3-E099-4D6F-5834-A8F1D7AFD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0000FF"/>
                </a:solidFill>
                <a:latin typeface="Arial Narrow" panose="020B0604020202020204" pitchFamily="34" charset="0"/>
              </a:rPr>
              <a:t>     </a:t>
            </a:r>
            <a:r>
              <a:rPr lang="en-US" altLang="en-US" sz="2000" dirty="0">
                <a:solidFill>
                  <a:srgbClr val="0000FF"/>
                </a:solidFill>
                <a:latin typeface="Arial Narrow" panose="020B0604020202020204" pitchFamily="34" charset="0"/>
              </a:rPr>
              <a:t>Electromagnetic Calorimeter (</a:t>
            </a:r>
            <a:r>
              <a:rPr lang="en-US" altLang="en-US" sz="2000" dirty="0" err="1">
                <a:solidFill>
                  <a:srgbClr val="0000FF"/>
                </a:solidFill>
                <a:latin typeface="Arial Narrow" panose="020B0604020202020204" pitchFamily="34" charset="0"/>
              </a:rPr>
              <a:t>HyCal</a:t>
            </a:r>
            <a:r>
              <a:rPr lang="en-US" altLang="en-US" sz="2000" dirty="0">
                <a:solidFill>
                  <a:srgbClr val="0000FF"/>
                </a:solidFill>
                <a:latin typeface="Arial Narrow" panose="020B0604020202020204" pitchFamily="34" charset="0"/>
              </a:rPr>
              <a:t>)</a:t>
            </a:r>
            <a:br>
              <a:rPr lang="en-US" altLang="en-US" sz="2000" dirty="0">
                <a:solidFill>
                  <a:srgbClr val="0000FF"/>
                </a:solidFill>
                <a:latin typeface="Arial Narrow" panose="020B0604020202020204" pitchFamily="34" charset="0"/>
              </a:rPr>
            </a:br>
            <a:r>
              <a:rPr lang="en-US" altLang="en-US" sz="2000" dirty="0">
                <a:solidFill>
                  <a:srgbClr val="0000FF"/>
                </a:solidFill>
                <a:latin typeface="Arial Narrow" panose="020B0604020202020204" pitchFamily="34" charset="0"/>
              </a:rPr>
              <a:t>        (Resolutions in Transition Region)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A7E9D12-39A6-676D-940E-34BC7C21C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219201"/>
            <a:ext cx="4605338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1DF2D5-F126-7714-5574-71FF606A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46482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3142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9242</TotalTime>
  <Words>654</Words>
  <Application>Microsoft Macintosh PowerPoint</Application>
  <PresentationFormat>Widescreen</PresentationFormat>
  <Paragraphs>177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ＭＳ ゴシック</vt:lpstr>
      <vt:lpstr>Arial</vt:lpstr>
      <vt:lpstr>Arial Narrow</vt:lpstr>
      <vt:lpstr>Comic Sans MS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 HyCal and Veto Counters in Hall B Beam Line</vt:lpstr>
      <vt:lpstr> PrimEx Hybrid EM Calorimeter (HyCal)</vt:lpstr>
      <vt:lpstr>      Electromagnetic Calorimeter (HyCal)   (Energy Resolutions)</vt:lpstr>
      <vt:lpstr>      Electromagnetic Calorimeter (HyCal)   (Coordinate Resolution for PbWO4)</vt:lpstr>
      <vt:lpstr>     Electromagnetic Calorimeter (HyCal)         (Resolutions in Transition Region)</vt:lpstr>
      <vt:lpstr>PowerPoint Presentation</vt:lpstr>
      <vt:lpstr>PowerPoint Presentation</vt:lpstr>
      <vt:lpstr>HyCal Upgrade (full PbWO4 crystals)</vt:lpstr>
      <vt:lpstr> PbWO4 Module Development</vt:lpstr>
      <vt:lpstr>HyCal Temperature Stabilization</vt:lpstr>
      <vt:lpstr>Beam Tests: PbWO4 Energy Resolution</vt:lpstr>
      <vt:lpstr>Beam Tests: PbWO4 Position Resolution</vt:lpstr>
      <vt:lpstr>HYCAL: Transition Region</vt:lpstr>
      <vt:lpstr>  PbWO4 Detector Response vs. Dose 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Settings with the Central HyCal</dc:title>
  <dc:creator>Chao Peng</dc:creator>
  <cp:lastModifiedBy>Ashot Gasparian</cp:lastModifiedBy>
  <cp:revision>28</cp:revision>
  <dcterms:created xsi:type="dcterms:W3CDTF">2023-09-21T22:42:17Z</dcterms:created>
  <dcterms:modified xsi:type="dcterms:W3CDTF">2025-08-06T12:06:31Z</dcterms:modified>
</cp:coreProperties>
</file>