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29" r:id="rId2"/>
    <p:sldId id="734" r:id="rId3"/>
    <p:sldId id="705" r:id="rId4"/>
    <p:sldId id="736" r:id="rId5"/>
    <p:sldId id="735" r:id="rId6"/>
    <p:sldId id="737" r:id="rId7"/>
    <p:sldId id="738" r:id="rId8"/>
    <p:sldId id="739" r:id="rId9"/>
    <p:sldId id="74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BA5"/>
    <a:srgbClr val="190DB3"/>
    <a:srgbClr val="800000"/>
    <a:srgbClr val="FF00FF"/>
    <a:srgbClr val="42AE42"/>
    <a:srgbClr val="0EED03"/>
    <a:srgbClr val="BA068B"/>
    <a:srgbClr val="2EB4C2"/>
    <a:srgbClr val="D51B97"/>
    <a:srgbClr val="32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40" autoAdjust="0"/>
  </p:normalViewPr>
  <p:slideViewPr>
    <p:cSldViewPr>
      <p:cViewPr varScale="1">
        <p:scale>
          <a:sx n="52" d="100"/>
          <a:sy n="52" d="100"/>
        </p:scale>
        <p:origin x="4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0CF0-F47E-43E6-9735-D1FDAAC8AD23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7E52-A28C-43A7-9D0B-6E03A550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C7E52-A28C-43A7-9D0B-6E03A5505B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00A9C-3EAF-4250-838D-422DFB3A8D15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4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7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00A9C-3EAF-4250-838D-422DFB3A8D15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20B7-0A2B-4C3E-A1A7-F18D9DBEDE58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555-8041-4421-9632-B4F0196D753E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E45-F56D-4D1C-A4BF-5FCCCD2AC6AF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59AB-9B67-4872-8A9F-CAFA5031F071}" type="datetime1">
              <a:rPr lang="en-US" smtClean="0"/>
              <a:t>8/3/2021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753F-23C0-4BF9-AF98-A7BB53FC3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4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F0C-2B57-4E92-BBB4-200AC81B5E23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CB7A-0CC7-4DEB-BECA-5DAF08A1930C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3EC-F084-4AA4-A636-612A39F2E55F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0089-1960-4322-A518-19F11B5FC596}" type="datetime1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B42-23AF-4A84-9674-3874FD821E5C}" type="datetime1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E040-FF9B-4FFF-AD39-38CBC98B97DB}" type="datetime1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19A-E1FE-44A5-9655-3291C65FA3F6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DA1-D42C-4D3C-ADEB-B742020891CD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EF83-87DE-4AC9-B817-165976FCB51A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35669" y="2875009"/>
            <a:ext cx="5984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PrimEx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Experiment  in Hall D  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09580" y="3953167"/>
            <a:ext cx="4166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Gasparian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L.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 I.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Larin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 A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91141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34" y="702094"/>
            <a:ext cx="2091730" cy="1607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4652229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on behalf of the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PrimEx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groups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August 4, 2021</a:t>
            </a:r>
            <a:endParaRPr lang="en-US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67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6547710"/>
              </p:ext>
            </p:extLst>
          </p:nvPr>
        </p:nvGraphicFramePr>
        <p:xfrm>
          <a:off x="2197100" y="3834951"/>
          <a:ext cx="412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2476500" imgH="457200" progId="">
                  <p:embed/>
                </p:oleObj>
              </mc:Choice>
              <mc:Fallback>
                <p:oleObj name="Equation" r:id="rId5" imgW="2476500" imgH="457200" progId="">
                  <p:embed/>
                  <p:pic>
                    <p:nvPicPr>
                      <p:cNvPr id="216067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834951"/>
                        <a:ext cx="4127500" cy="762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5401"/>
            <a:ext cx="8305800" cy="381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Primakoff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Method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4" descr="primakoff_effect_l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324600" y="623358"/>
            <a:ext cx="2514600" cy="2514600"/>
          </a:xfrm>
          <a:noFill/>
        </p:spPr>
      </p:pic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2974547" y="3987351"/>
            <a:ext cx="381000" cy="457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6477000" y="1706033"/>
            <a:ext cx="914400" cy="593725"/>
            <a:chOff x="457200" y="1143000"/>
            <a:chExt cx="914400" cy="593725"/>
          </a:xfrm>
        </p:grpSpPr>
        <p:sp>
          <p:nvSpPr>
            <p:cNvPr id="2066" name="Text Box 7"/>
            <p:cNvSpPr txBox="1">
              <a:spLocks noChangeArrowheads="1"/>
            </p:cNvSpPr>
            <p:nvPr/>
          </p:nvSpPr>
          <p:spPr bwMode="auto">
            <a:xfrm>
              <a:off x="457200" y="1321117"/>
              <a:ext cx="753035" cy="336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l-GR" sz="1600" b="1" i="1">
                  <a:solidFill>
                    <a:srgbClr val="000000"/>
                  </a:solidFill>
                </a:rPr>
                <a:t>ρ</a:t>
              </a:r>
              <a:r>
                <a:rPr lang="en-US" sz="1600" b="1" i="1">
                  <a:solidFill>
                    <a:srgbClr val="000000"/>
                  </a:solidFill>
                </a:rPr>
                <a:t>,</a:t>
              </a:r>
              <a:r>
                <a:rPr lang="el-GR" sz="1600" b="1" i="1">
                  <a:solidFill>
                    <a:srgbClr val="000000"/>
                  </a:solidFill>
                </a:rPr>
                <a:t>ω</a:t>
              </a:r>
            </a:p>
          </p:txBody>
        </p:sp>
        <p:sp>
          <p:nvSpPr>
            <p:cNvPr id="2067" name="Line 8"/>
            <p:cNvSpPr>
              <a:spLocks noChangeShapeType="1"/>
            </p:cNvSpPr>
            <p:nvPr/>
          </p:nvSpPr>
          <p:spPr bwMode="auto">
            <a:xfrm>
              <a:off x="1371600" y="1143000"/>
              <a:ext cx="0" cy="593725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prstDash val="dash"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77713" y="3259241"/>
            <a:ext cx="8086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Extract decay width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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the  measured cross section 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/d</a:t>
            </a:r>
          </a:p>
        </p:txBody>
      </p:sp>
      <p:sp useBgFill="1">
        <p:nvSpPr>
          <p:cNvPr id="2060" name="TextBox 24"/>
          <p:cNvSpPr txBox="1">
            <a:spLocks noChangeArrowheads="1"/>
          </p:cNvSpPr>
          <p:nvPr/>
        </p:nvSpPr>
        <p:spPr bwMode="auto">
          <a:xfrm>
            <a:off x="7620000" y="1232958"/>
            <a:ext cx="304800" cy="3698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dirty="0"/>
              <a:t>η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714" y="1350980"/>
            <a:ext cx="63355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of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PrimEx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Hall D is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to measure the width of  </a:t>
            </a:r>
            <a:r>
              <a:rPr lang="el-GR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el-GR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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using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Primakoff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(with the precision better than 4 %)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A targets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LH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LHe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the experiment complements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Primakoff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program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Jefferson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7713" y="4801927"/>
            <a:ext cx="8086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measurements will be used to: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4635" y="5308035"/>
            <a:ext cx="5105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extract the quark mass ratio </a:t>
            </a:r>
          </a:p>
          <a:p>
            <a:pPr eaLnBrk="0" hangingPunct="0">
              <a:spcBef>
                <a:spcPct val="50000"/>
              </a:spcBef>
              <a:buClrTx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extract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- 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mixing angle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  <a:buClrTx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significantly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improve all   decay widths in PDG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39273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8418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Experiment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19253"/>
              </p:ext>
            </p:extLst>
          </p:nvPr>
        </p:nvGraphicFramePr>
        <p:xfrm>
          <a:off x="165652" y="3810000"/>
          <a:ext cx="7225748" cy="933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6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95888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17446984"/>
                    </a:ext>
                  </a:extLst>
                </a:gridCol>
              </a:tblGrid>
              <a:tr h="39888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02/21 – 03/05</a:t>
                      </a:r>
                    </a:p>
                    <a:p>
                      <a:pPr algn="ctr"/>
                      <a:r>
                        <a:rPr lang="en-US" sz="1600" dirty="0" smtClean="0"/>
                        <a:t>03/08 – 04/15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11.61 GeV</a:t>
                      </a:r>
                    </a:p>
                    <a:p>
                      <a:pPr algn="ctr"/>
                      <a:r>
                        <a:rPr lang="en-US" sz="1600" dirty="0" smtClean="0"/>
                        <a:t>11.17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</a:p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</a:p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48116"/>
                  </a:ext>
                </a:extLst>
              </a:tr>
              <a:tr h="35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083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23927" y="4191000"/>
            <a:ext cx="1567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Efficiency 0.45</a:t>
            </a:r>
          </a:p>
          <a:p>
            <a:r>
              <a:rPr lang="en-US" sz="1600" dirty="0" smtClean="0"/>
              <a:t>       no FOM </a:t>
            </a:r>
          </a:p>
          <a:p>
            <a:r>
              <a:rPr lang="en-US" sz="1600" dirty="0" smtClean="0"/>
              <a:t>     corrections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15194"/>
              </p:ext>
            </p:extLst>
          </p:nvPr>
        </p:nvGraphicFramePr>
        <p:xfrm>
          <a:off x="573324" y="990600"/>
          <a:ext cx="3898362" cy="196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181">
                  <a:extLst>
                    <a:ext uri="{9D8B030D-6E8A-4147-A177-3AD203B41FA5}">
                      <a16:colId xmlns:a16="http://schemas.microsoft.com/office/drawing/2014/main" val="3179169005"/>
                    </a:ext>
                  </a:extLst>
                </a:gridCol>
                <a:gridCol w="1949181">
                  <a:extLst>
                    <a:ext uri="{9D8B030D-6E8A-4147-A177-3AD203B41FA5}">
                      <a16:colId xmlns:a16="http://schemas.microsoft.com/office/drawing/2014/main" val="2432674236"/>
                    </a:ext>
                  </a:extLst>
                </a:gridCol>
              </a:tblGrid>
              <a:tr h="34569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target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40 days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430767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dirty="0" smtClean="0"/>
                        <a:t>LHe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66995"/>
                  </a:ext>
                </a:extLst>
              </a:tr>
              <a:tr h="490911"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4149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dirty="0" smtClean="0"/>
                        <a:t>Setup,</a:t>
                      </a:r>
                      <a:r>
                        <a:rPr lang="en-US" baseline="0" dirty="0" smtClean="0"/>
                        <a:t> Calibration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0053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79 days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20501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65820" y="1182719"/>
            <a:ext cx="324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Approved by PAC</a:t>
            </a:r>
          </a:p>
          <a:p>
            <a:r>
              <a:rPr lang="en-US" dirty="0" smtClean="0"/>
              <a:t> (beam energy 10.5 – 11.7 GeV 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3288268"/>
            <a:ext cx="851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95282"/>
              </p:ext>
            </p:extLst>
          </p:nvPr>
        </p:nvGraphicFramePr>
        <p:xfrm>
          <a:off x="152400" y="3286760"/>
          <a:ext cx="7239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63132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716464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  <a:gridCol w="1044804">
                  <a:extLst>
                    <a:ext uri="{9D8B030D-6E8A-4147-A177-3AD203B41FA5}">
                      <a16:colId xmlns:a16="http://schemas.microsoft.com/office/drawing/2014/main" val="2717446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Calendar</a:t>
                      </a:r>
                      <a:r>
                        <a:rPr lang="en-US" sz="1600" baseline="0" dirty="0" smtClean="0"/>
                        <a:t>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PAC days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4746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44402"/>
              </p:ext>
            </p:extLst>
          </p:nvPr>
        </p:nvGraphicFramePr>
        <p:xfrm>
          <a:off x="396460" y="5267960"/>
          <a:ext cx="61941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63132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716464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Calendar</a:t>
                      </a:r>
                      <a:r>
                        <a:rPr lang="en-US" sz="1600" baseline="0" dirty="0" smtClean="0"/>
                        <a:t> Days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4746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27365"/>
              </p:ext>
            </p:extLst>
          </p:nvPr>
        </p:nvGraphicFramePr>
        <p:xfrm>
          <a:off x="408999" y="5760720"/>
          <a:ext cx="620622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49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2011210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689269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08/20/2021  - 10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/14/2021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10.1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4811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472777" y="5241647"/>
            <a:ext cx="9092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6241722"/>
            <a:ext cx="437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 to take data using liquid </a:t>
            </a:r>
            <a:r>
              <a:rPr lang="en-US" baseline="30000" dirty="0" smtClean="0"/>
              <a:t>4</a:t>
            </a:r>
            <a:r>
              <a:rPr lang="en-US" dirty="0" smtClean="0"/>
              <a:t>He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7" y="1874397"/>
            <a:ext cx="7912846" cy="4947077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0"/>
            <a:ext cx="8686800" cy="667375"/>
          </a:xfrm>
        </p:spPr>
        <p:txBody>
          <a:bodyPr/>
          <a:lstStyle/>
          <a:p>
            <a:pPr>
              <a:defRPr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 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82459"/>
            <a:ext cx="1869561" cy="3390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0" y="2971800"/>
            <a:ext cx="33488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1000" y="1905000"/>
            <a:ext cx="10458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b="1" dirty="0" smtClean="0"/>
              <a:t>Compton </a:t>
            </a:r>
          </a:p>
          <a:p>
            <a:r>
              <a:rPr lang="en-US" sz="1400" b="1" dirty="0" smtClean="0"/>
              <a:t>calorimeter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8534400" y="2514600"/>
            <a:ext cx="1" cy="3759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7064" y="4192980"/>
            <a:ext cx="3556736" cy="2628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5486400"/>
            <a:ext cx="2209800" cy="104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308237" y="1741706"/>
            <a:ext cx="3425563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B02BE"/>
                </a:solidFill>
              </a:rPr>
              <a:t>New liquid He and Be targets</a:t>
            </a:r>
          </a:p>
          <a:p>
            <a:endParaRPr lang="en-US" sz="1600" dirty="0">
              <a:solidFill>
                <a:srgbClr val="0B02BE"/>
              </a:solidFill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New Compton Calorimeter</a:t>
            </a:r>
          </a:p>
          <a:p>
            <a:endParaRPr lang="en-US" sz="1600" dirty="0" smtClean="0">
              <a:solidFill>
                <a:srgbClr val="0B02BE"/>
              </a:solidFill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Use Compton events for:</a:t>
            </a:r>
          </a:p>
          <a:p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 smtClean="0">
                <a:sym typeface="Symbol" pitchFamily="18" charset="2"/>
              </a:rPr>
              <a:t>     - absolute luminosity normalization </a:t>
            </a:r>
          </a:p>
          <a:p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 smtClean="0">
                <a:sym typeface="Symbol" pitchFamily="18" charset="2"/>
              </a:rPr>
              <a:t>              (Be target)</a:t>
            </a:r>
          </a:p>
          <a:p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 smtClean="0">
                <a:sym typeface="Symbol" pitchFamily="18" charset="2"/>
              </a:rPr>
              <a:t>     - stability monitoring</a:t>
            </a:r>
          </a:p>
          <a:p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 smtClean="0">
                <a:sym typeface="Symbol" pitchFamily="18" charset="2"/>
              </a:rPr>
              <a:t>              (He target)</a:t>
            </a:r>
          </a:p>
          <a:p>
            <a:endParaRPr lang="en-US" sz="1600" dirty="0">
              <a:solidFill>
                <a:srgbClr val="0B02BE"/>
              </a:solidFill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Solenoid field switched off </a:t>
            </a:r>
            <a:endParaRPr lang="en-US" sz="1600" dirty="0" smtClean="0">
              <a:solidFill>
                <a:srgbClr val="0B02BE"/>
              </a:solidFill>
              <a:sym typeface="Symbol" pitchFamily="18" charset="2"/>
            </a:endParaRPr>
          </a:p>
          <a:p>
            <a:r>
              <a:rPr lang="en-US" sz="1600" dirty="0">
                <a:solidFill>
                  <a:srgbClr val="0B02BE"/>
                </a:solidFill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      (ON for some runs)</a:t>
            </a:r>
            <a:endParaRPr lang="en-US" sz="1600" dirty="0" smtClean="0">
              <a:solidFill>
                <a:srgbClr val="0B02BE"/>
              </a:solidFill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B02BE"/>
              </a:solidFill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Beam energy range if interest</a:t>
            </a:r>
          </a:p>
          <a:p>
            <a:r>
              <a:rPr lang="en-US" sz="1600" dirty="0">
                <a:solidFill>
                  <a:srgbClr val="0B02BE"/>
                </a:solidFill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             9 GeV – 11.2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B02BE"/>
              </a:solidFill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Collected 30 % of the total statistics</a:t>
            </a:r>
            <a:endParaRPr lang="en-US" sz="1600" dirty="0">
              <a:sym typeface="Symbol" pitchFamily="18" charset="2"/>
            </a:endParaRPr>
          </a:p>
          <a:p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      in Spring 2019  using </a:t>
            </a:r>
            <a:r>
              <a:rPr lang="en-US" sz="1600" dirty="0" err="1" smtClean="0">
                <a:solidFill>
                  <a:srgbClr val="0B02BE"/>
                </a:solidFill>
                <a:sym typeface="Symbol" pitchFamily="18" charset="2"/>
              </a:rPr>
              <a:t>LHe</a:t>
            </a:r>
            <a:r>
              <a:rPr lang="en-US" sz="1600" dirty="0" smtClean="0">
                <a:solidFill>
                  <a:srgbClr val="0B02BE"/>
                </a:solidFill>
                <a:sym typeface="Symbol" pitchFamily="18" charset="2"/>
              </a:rPr>
              <a:t> target</a:t>
            </a:r>
          </a:p>
        </p:txBody>
      </p:sp>
    </p:spTree>
    <p:extLst>
      <p:ext uri="{BB962C8B-B14F-4D97-AF65-F5344CB8AC3E}">
        <p14:creationId xmlns:p14="http://schemas.microsoft.com/office/powerpoint/2010/main" val="38429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524829" y="217043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    Angular Distribution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97029" y="6232066"/>
            <a:ext cx="2133600" cy="365125"/>
          </a:xfrm>
        </p:spPr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3210" y="613415"/>
            <a:ext cx="8753779" cy="6201323"/>
            <a:chOff x="237822" y="1118250"/>
            <a:chExt cx="8753779" cy="6201323"/>
          </a:xfrm>
        </p:grpSpPr>
        <p:grpSp>
          <p:nvGrpSpPr>
            <p:cNvPr id="5" name="Group 4"/>
            <p:cNvGrpSpPr/>
            <p:nvPr/>
          </p:nvGrpSpPr>
          <p:grpSpPr>
            <a:xfrm>
              <a:off x="237822" y="1914048"/>
              <a:ext cx="8753779" cy="4626968"/>
              <a:chOff x="237822" y="1625998"/>
              <a:chExt cx="8753779" cy="46269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118" y="1625998"/>
                <a:ext cx="4301483" cy="433212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822" y="1625998"/>
                <a:ext cx="4562777" cy="411742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947280" y="5859742"/>
                <a:ext cx="23754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dirty="0" smtClean="0"/>
                  <a:t>roduction </a:t>
                </a:r>
                <a:r>
                  <a:rPr lang="en-US" dirty="0"/>
                  <a:t>a</a:t>
                </a:r>
                <a:r>
                  <a:rPr lang="en-US" dirty="0" smtClean="0"/>
                  <a:t>ngle  (</a:t>
                </a:r>
                <a:r>
                  <a:rPr lang="en-US" dirty="0" err="1" smtClean="0"/>
                  <a:t>deg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69362" y="5883634"/>
                <a:ext cx="23754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dirty="0" smtClean="0"/>
                  <a:t>roduction </a:t>
                </a:r>
                <a:r>
                  <a:rPr lang="en-US" dirty="0"/>
                  <a:t>a</a:t>
                </a:r>
                <a:r>
                  <a:rPr lang="en-US" dirty="0" smtClean="0"/>
                  <a:t>ngle  (</a:t>
                </a:r>
                <a:r>
                  <a:rPr lang="en-US" dirty="0" err="1" smtClean="0"/>
                  <a:t>deg</a:t>
                </a:r>
                <a:r>
                  <a:rPr lang="en-US" dirty="0"/>
                  <a:t>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061663" y="1118250"/>
              <a:ext cx="6798424" cy="6201323"/>
              <a:chOff x="2061663" y="1147279"/>
              <a:chExt cx="6798424" cy="620132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061663" y="1753064"/>
                <a:ext cx="160832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MC predictions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840859" y="1912332"/>
                <a:ext cx="199834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56965" y="1784365"/>
                <a:ext cx="237587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He target, Spring 2019 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688458" y="5988582"/>
                <a:ext cx="2150742" cy="2888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4901" y="1147279"/>
                <a:ext cx="16151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Preliminary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84709" y="6948492"/>
                <a:ext cx="19447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-25000" dirty="0" smtClean="0">
                    <a:sym typeface="Symbol" panose="05050102010706020507" pitchFamily="18" charset="2"/>
                  </a:rPr>
                  <a:t>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 = 9 – 11.2 GeV</a:t>
                </a:r>
                <a:endParaRPr lang="en-US" sz="2000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943652" y="6163058"/>
            <a:ext cx="259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30 % of the total statistics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851265" y="4498320"/>
            <a:ext cx="693482" cy="20136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7246" y="4266482"/>
            <a:ext cx="21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dirty="0" err="1" smtClean="0"/>
              <a:t>Primakoff</a:t>
            </a:r>
            <a:r>
              <a:rPr lang="en-US" dirty="0" smtClean="0"/>
              <a:t> region</a:t>
            </a:r>
          </a:p>
          <a:p>
            <a:r>
              <a:rPr lang="en-US" dirty="0" smtClean="0"/>
              <a:t>      (empty target BG </a:t>
            </a:r>
          </a:p>
          <a:p>
            <a:r>
              <a:rPr lang="en-US" dirty="0"/>
              <a:t> </a:t>
            </a:r>
            <a:r>
              <a:rPr lang="en-US" dirty="0" smtClean="0"/>
              <a:t>     not subtracted)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065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58606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Run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Conditions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092" y="2209800"/>
            <a:ext cx="83528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0DB3"/>
                </a:solidFill>
                <a:sym typeface="Symbol" panose="05050102010706020507" pitchFamily="18" charset="2"/>
              </a:rPr>
              <a:t>Beam </a:t>
            </a:r>
            <a:r>
              <a:rPr lang="en-US" sz="2000" dirty="0" smtClean="0">
                <a:solidFill>
                  <a:srgbClr val="190DB3"/>
                </a:solidFill>
                <a:sym typeface="Symbol" panose="05050102010706020507" pitchFamily="18" charset="2"/>
              </a:rPr>
              <a:t>energy:   10.1 </a:t>
            </a:r>
            <a:r>
              <a:rPr lang="en-US" sz="2000" dirty="0">
                <a:solidFill>
                  <a:srgbClr val="190DB3"/>
                </a:solidFill>
                <a:sym typeface="Symbol" panose="05050102010706020507" pitchFamily="18" charset="2"/>
              </a:rPr>
              <a:t>GeV </a:t>
            </a:r>
          </a:p>
          <a:p>
            <a:endParaRPr lang="en-US" sz="2000" dirty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Radiators:   </a:t>
            </a:r>
          </a:p>
          <a:p>
            <a:r>
              <a:rPr lang="en-US" sz="2000" dirty="0" smtClean="0"/>
              <a:t>                                      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R.L. </a:t>
            </a:r>
            <a:r>
              <a:rPr lang="en-US" sz="2000" dirty="0" smtClean="0"/>
              <a:t>Aluminum for production runs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2</a:t>
            </a:r>
            <a:r>
              <a:rPr lang="en-US" sz="2000" dirty="0" smtClean="0">
                <a:sym typeface="Symbol" panose="05050102010706020507" pitchFamily="18" charset="2"/>
              </a:rPr>
              <a:t></a:t>
            </a:r>
            <a:r>
              <a:rPr lang="en-US" sz="2000" dirty="0"/>
              <a:t>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</a:t>
            </a:r>
            <a:r>
              <a:rPr lang="en-US" sz="2000" dirty="0"/>
              <a:t>R.L. </a:t>
            </a:r>
            <a:r>
              <a:rPr lang="en-US" sz="2000" dirty="0" smtClean="0"/>
              <a:t> for TAC runs and CCAL calibration</a:t>
            </a:r>
            <a:endParaRPr lang="en-US" sz="2000" dirty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Primary collimator:  5 mm  </a:t>
            </a:r>
            <a:endParaRPr lang="en-US" sz="2000" dirty="0" smtClean="0">
              <a:solidFill>
                <a:srgbClr val="190DB3"/>
              </a:solidFill>
            </a:endParaRPr>
          </a:p>
          <a:p>
            <a:endParaRPr lang="en-US" sz="2000" dirty="0" smtClean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Beam current:    200 </a:t>
            </a:r>
            <a:r>
              <a:rPr lang="en-US" sz="2000" dirty="0" err="1" smtClean="0">
                <a:solidFill>
                  <a:srgbClr val="190DB3"/>
                </a:solidFill>
              </a:rPr>
              <a:t>nA</a:t>
            </a:r>
            <a:r>
              <a:rPr lang="en-US" sz="2000" dirty="0" smtClean="0">
                <a:solidFill>
                  <a:srgbClr val="190DB3"/>
                </a:solidFill>
              </a:rPr>
              <a:t>  for production runs</a:t>
            </a:r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50  </a:t>
            </a:r>
            <a:r>
              <a:rPr lang="en-US" sz="2000" dirty="0" err="1" smtClean="0"/>
              <a:t>nA</a:t>
            </a:r>
            <a:r>
              <a:rPr lang="en-US" sz="2000" dirty="0" smtClean="0"/>
              <a:t> and 100 </a:t>
            </a:r>
            <a:r>
              <a:rPr lang="en-US" sz="2000" dirty="0" err="1" smtClean="0"/>
              <a:t>nA</a:t>
            </a:r>
            <a:r>
              <a:rPr lang="en-US" sz="2000" dirty="0"/>
              <a:t> </a:t>
            </a:r>
            <a:r>
              <a:rPr lang="en-US" sz="2000" dirty="0" smtClean="0"/>
              <a:t>for calibration runs with the </a:t>
            </a:r>
            <a:r>
              <a:rPr lang="en-US" sz="2000" dirty="0" smtClean="0"/>
              <a:t>CDC / FDC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&lt; </a:t>
            </a:r>
            <a:r>
              <a:rPr lang="en-US" sz="2000" dirty="0" smtClean="0"/>
              <a:t>2-5  </a:t>
            </a:r>
            <a:r>
              <a:rPr lang="en-US" sz="2000" dirty="0" err="1" smtClean="0"/>
              <a:t>nA</a:t>
            </a:r>
            <a:r>
              <a:rPr lang="en-US" sz="2000" dirty="0" smtClean="0"/>
              <a:t> TAC run, CCAL </a:t>
            </a:r>
            <a:r>
              <a:rPr lang="en-US" sz="2000" dirty="0" smtClean="0"/>
              <a:t>calibration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PS converter: 750 </a:t>
            </a:r>
            <a:r>
              <a:rPr lang="en-US" sz="2000" dirty="0" smtClean="0">
                <a:solidFill>
                  <a:srgbClr val="190DB3"/>
                </a:solidFill>
                <a:sym typeface="Symbol" panose="05050102010706020507" pitchFamily="18" charset="2"/>
              </a:rPr>
              <a:t></a:t>
            </a:r>
            <a:r>
              <a:rPr lang="en-US" sz="2000" dirty="0" smtClean="0">
                <a:solidFill>
                  <a:srgbClr val="190DB3"/>
                </a:solidFill>
                <a:sym typeface="Symbol" panose="05050102010706020507" pitchFamily="18" charset="2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0DB3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sym typeface="Symbol" panose="05050102010706020507" pitchFamily="18" charset="2"/>
              </a:rPr>
              <a:t>Targets: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liquid He</a:t>
            </a:r>
            <a:r>
              <a:rPr lang="en-US" sz="2000" baseline="-25000" dirty="0" smtClean="0">
                <a:sym typeface="Symbol" panose="05050102010706020507" pitchFamily="18" charset="2"/>
              </a:rPr>
              <a:t>4 </a:t>
            </a:r>
            <a:r>
              <a:rPr lang="en-US" sz="2000" dirty="0" smtClean="0">
                <a:sym typeface="Symbol" panose="05050102010706020507" pitchFamily="18" charset="2"/>
              </a:rPr>
              <a:t>, Be</a:t>
            </a:r>
            <a:endParaRPr lang="en-US" sz="2000" baseline="30000" dirty="0" smtClean="0">
              <a:solidFill>
                <a:srgbClr val="190DB3"/>
              </a:solidFill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92175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 conditions are similar to that in Spring 2019 </a:t>
            </a:r>
          </a:p>
          <a:p>
            <a:r>
              <a:rPr lang="en-US" sz="2000" dirty="0" smtClean="0"/>
              <a:t>(the solenoid magnet will be switched ON for some part of the run)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21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58606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Run Plan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8077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https://halldweb.jlab.org/wiki/index.php/Eta_Decay_Width_Measurements_via_Primakoff_Effect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75518"/>
              </p:ext>
            </p:extLst>
          </p:nvPr>
        </p:nvGraphicFramePr>
        <p:xfrm>
          <a:off x="152400" y="1752600"/>
          <a:ext cx="6957522" cy="4381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903">
                  <a:extLst>
                    <a:ext uri="{9D8B030D-6E8A-4147-A177-3AD203B41FA5}">
                      <a16:colId xmlns:a16="http://schemas.microsoft.com/office/drawing/2014/main" val="108764769"/>
                    </a:ext>
                  </a:extLst>
                </a:gridCol>
                <a:gridCol w="594968">
                  <a:extLst>
                    <a:ext uri="{9D8B030D-6E8A-4147-A177-3AD203B41FA5}">
                      <a16:colId xmlns:a16="http://schemas.microsoft.com/office/drawing/2014/main" val="455931174"/>
                    </a:ext>
                  </a:extLst>
                </a:gridCol>
                <a:gridCol w="703144">
                  <a:extLst>
                    <a:ext uri="{9D8B030D-6E8A-4147-A177-3AD203B41FA5}">
                      <a16:colId xmlns:a16="http://schemas.microsoft.com/office/drawing/2014/main" val="3564939253"/>
                    </a:ext>
                  </a:extLst>
                </a:gridCol>
                <a:gridCol w="757232">
                  <a:extLst>
                    <a:ext uri="{9D8B030D-6E8A-4147-A177-3AD203B41FA5}">
                      <a16:colId xmlns:a16="http://schemas.microsoft.com/office/drawing/2014/main" val="2940731685"/>
                    </a:ext>
                  </a:extLst>
                </a:gridCol>
                <a:gridCol w="865409">
                  <a:extLst>
                    <a:ext uri="{9D8B030D-6E8A-4147-A177-3AD203B41FA5}">
                      <a16:colId xmlns:a16="http://schemas.microsoft.com/office/drawing/2014/main" val="3132224226"/>
                    </a:ext>
                  </a:extLst>
                </a:gridCol>
                <a:gridCol w="703144">
                  <a:extLst>
                    <a:ext uri="{9D8B030D-6E8A-4147-A177-3AD203B41FA5}">
                      <a16:colId xmlns:a16="http://schemas.microsoft.com/office/drawing/2014/main" val="3302842934"/>
                    </a:ext>
                  </a:extLst>
                </a:gridCol>
                <a:gridCol w="713361">
                  <a:extLst>
                    <a:ext uri="{9D8B030D-6E8A-4147-A177-3AD203B41FA5}">
                      <a16:colId xmlns:a16="http://schemas.microsoft.com/office/drawing/2014/main" val="2183790205"/>
                    </a:ext>
                  </a:extLst>
                </a:gridCol>
                <a:gridCol w="713361">
                  <a:extLst>
                    <a:ext uri="{9D8B030D-6E8A-4147-A177-3AD203B41FA5}">
                      <a16:colId xmlns:a16="http://schemas.microsoft.com/office/drawing/2014/main" val="480584020"/>
                    </a:ext>
                  </a:extLst>
                </a:gridCol>
              </a:tblGrid>
              <a:tr h="407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(shifts)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Beam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Intensity (nA)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Radiator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(X</a:t>
                      </a:r>
                      <a:r>
                        <a:rPr lang="en-US" sz="900" baseline="-25000">
                          <a:effectLst/>
                        </a:rPr>
                        <a:t>0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position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position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Solenoid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field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CDC/FDC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2364479063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target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2518236217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Establish typical tagged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photon beam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off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26129584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Harp scans for the electron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Beam (and PS)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10-100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(10</a:t>
                      </a:r>
                      <a:r>
                        <a:rPr lang="en-US" sz="900" baseline="30000">
                          <a:effectLst/>
                        </a:rPr>
                        <a:t>-4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32997143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Initial detector check out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10-100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-4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187311299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Equalize CCAL gains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(calibrate CCAL)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~2 nA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-5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Snake scan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86129304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TAC run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~2 nA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-5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3011938089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324660234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Install Be target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mount, install ST, align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2475631866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Trigger and DAQ study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for physics 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10-100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-4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765117800"/>
                  </a:ext>
                </a:extLst>
              </a:tr>
              <a:tr h="6786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Take data for the detector calibration (raw mode for ADCs)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Take data for FCAL gain equalization and calibration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10-100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-4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432997637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FCAL HV tuning 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3624686709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production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722485123"/>
                  </a:ext>
                </a:extLst>
              </a:tr>
              <a:tr h="407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Compton run at low beam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intensity (Be target)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-4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75147351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Compton run at the nominal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beam intensity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-4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423831361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865813879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Remove Be target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740706179"/>
                  </a:ext>
                </a:extLst>
              </a:tr>
              <a:tr h="13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Run with empty target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-4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inserted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retracted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747747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91400" y="2362200"/>
            <a:ext cx="15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Calibration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at small beam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current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29616" y="5257800"/>
            <a:ext cx="145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Production </a:t>
            </a:r>
          </a:p>
          <a:p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on Be target</a:t>
            </a:r>
          </a:p>
        </p:txBody>
      </p:sp>
    </p:spTree>
    <p:extLst>
      <p:ext uri="{BB962C8B-B14F-4D97-AF65-F5344CB8AC3E}">
        <p14:creationId xmlns:p14="http://schemas.microsoft.com/office/powerpoint/2010/main" val="8713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58606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Run Plan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82630"/>
              </p:ext>
            </p:extLst>
          </p:nvPr>
        </p:nvGraphicFramePr>
        <p:xfrm>
          <a:off x="286265" y="1295400"/>
          <a:ext cx="7145653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466">
                  <a:extLst>
                    <a:ext uri="{9D8B030D-6E8A-4147-A177-3AD203B41FA5}">
                      <a16:colId xmlns:a16="http://schemas.microsoft.com/office/drawing/2014/main" val="3939281190"/>
                    </a:ext>
                  </a:extLst>
                </a:gridCol>
                <a:gridCol w="611056">
                  <a:extLst>
                    <a:ext uri="{9D8B030D-6E8A-4147-A177-3AD203B41FA5}">
                      <a16:colId xmlns:a16="http://schemas.microsoft.com/office/drawing/2014/main" val="2117975420"/>
                    </a:ext>
                  </a:extLst>
                </a:gridCol>
                <a:gridCol w="722157">
                  <a:extLst>
                    <a:ext uri="{9D8B030D-6E8A-4147-A177-3AD203B41FA5}">
                      <a16:colId xmlns:a16="http://schemas.microsoft.com/office/drawing/2014/main" val="2983791187"/>
                    </a:ext>
                  </a:extLst>
                </a:gridCol>
                <a:gridCol w="777708">
                  <a:extLst>
                    <a:ext uri="{9D8B030D-6E8A-4147-A177-3AD203B41FA5}">
                      <a16:colId xmlns:a16="http://schemas.microsoft.com/office/drawing/2014/main" val="1084025766"/>
                    </a:ext>
                  </a:extLst>
                </a:gridCol>
                <a:gridCol w="888809">
                  <a:extLst>
                    <a:ext uri="{9D8B030D-6E8A-4147-A177-3AD203B41FA5}">
                      <a16:colId xmlns:a16="http://schemas.microsoft.com/office/drawing/2014/main" val="756718357"/>
                    </a:ext>
                  </a:extLst>
                </a:gridCol>
                <a:gridCol w="722157">
                  <a:extLst>
                    <a:ext uri="{9D8B030D-6E8A-4147-A177-3AD203B41FA5}">
                      <a16:colId xmlns:a16="http://schemas.microsoft.com/office/drawing/2014/main" val="2946443659"/>
                    </a:ext>
                  </a:extLst>
                </a:gridCol>
                <a:gridCol w="732650">
                  <a:extLst>
                    <a:ext uri="{9D8B030D-6E8A-4147-A177-3AD203B41FA5}">
                      <a16:colId xmlns:a16="http://schemas.microsoft.com/office/drawing/2014/main" val="2648447150"/>
                    </a:ext>
                  </a:extLst>
                </a:gridCol>
                <a:gridCol w="732650">
                  <a:extLst>
                    <a:ext uri="{9D8B030D-6E8A-4147-A177-3AD203B41FA5}">
                      <a16:colId xmlns:a16="http://schemas.microsoft.com/office/drawing/2014/main" val="11310548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Install LH4 target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mount, install ST, align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367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Run with empty target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r>
                        <a:rPr lang="en-US" sz="1200" baseline="30000">
                          <a:effectLst/>
                        </a:rPr>
                        <a:t>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inserted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retracted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064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Fill the target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566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Production run at the nominal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Luminosity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r>
                        <a:rPr lang="en-US" sz="1200" baseline="30000">
                          <a:effectLst/>
                        </a:rPr>
                        <a:t>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inserted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retracted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83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Production run at small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Luminosity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r>
                        <a:rPr lang="en-US" sz="1200" baseline="30000">
                          <a:effectLst/>
                        </a:rPr>
                        <a:t>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inserted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retracted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21214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75507"/>
              </p:ext>
            </p:extLst>
          </p:nvPr>
        </p:nvGraphicFramePr>
        <p:xfrm>
          <a:off x="286265" y="3810000"/>
          <a:ext cx="714565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405">
                  <a:extLst>
                    <a:ext uri="{9D8B030D-6E8A-4147-A177-3AD203B41FA5}">
                      <a16:colId xmlns:a16="http://schemas.microsoft.com/office/drawing/2014/main" val="303355747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4329567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35108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3044623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13306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543563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53275028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44993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</a:t>
                      </a:r>
                    </a:p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shifts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Beam current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nA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Radiator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(X</a:t>
                      </a:r>
                      <a:r>
                        <a:rPr lang="en-US" sz="1200" baseline="-250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position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position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Solenoid field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CDC/FDC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200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Alternate production runs with the empty target runs 70 % / 30 %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run for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weeks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r>
                        <a:rPr lang="en-US" sz="1200" baseline="30000">
                          <a:effectLst/>
                        </a:rPr>
                        <a:t>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off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off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17606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91770" y="4035474"/>
            <a:ext cx="1475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Production </a:t>
            </a:r>
          </a:p>
          <a:p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on He target</a:t>
            </a:r>
          </a:p>
        </p:txBody>
      </p:sp>
    </p:spTree>
    <p:extLst>
      <p:ext uri="{BB962C8B-B14F-4D97-AF65-F5344CB8AC3E}">
        <p14:creationId xmlns:p14="http://schemas.microsoft.com/office/powerpoint/2010/main" val="17530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533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Special Requirements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22911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During calibration of CCAL, the detector will be moved to </a:t>
            </a:r>
          </a:p>
          <a:p>
            <a:r>
              <a:rPr lang="en-US" sz="2000" dirty="0" smtClean="0"/>
              <a:t>the photon beam. The electron beam current should be &lt; 5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(the thinnest amorphous radiator, 2 10-5 XO will be used)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CCAL calibration and TAC run will be performed in the beginning of</a:t>
            </a:r>
          </a:p>
          <a:p>
            <a:r>
              <a:rPr lang="en-US" sz="2000" dirty="0" smtClean="0"/>
              <a:t>the experiment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calibration at small beam current had been successfully used in Hall D </a:t>
            </a:r>
          </a:p>
          <a:p>
            <a:r>
              <a:rPr lang="en-US" sz="2000" dirty="0" smtClean="0"/>
              <a:t>before 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- have to make sure that the beam quality is good, i.e.,  no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significant bleed 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|1.5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|1.5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24670</TotalTime>
  <Words>949</Words>
  <Application>Microsoft Office PowerPoint</Application>
  <PresentationFormat>On-screen Show (4:3)</PresentationFormat>
  <Paragraphs>375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MS Mincho</vt:lpstr>
      <vt:lpstr>Symbol</vt:lpstr>
      <vt:lpstr>Times New Roman</vt:lpstr>
      <vt:lpstr>Wingdings</vt:lpstr>
      <vt:lpstr>Office Theme</vt:lpstr>
      <vt:lpstr>Equation</vt:lpstr>
      <vt:lpstr>PowerPoint Presentation</vt:lpstr>
      <vt:lpstr>The Primakoff Method</vt:lpstr>
      <vt:lpstr>PrimEx-  Experiment</vt:lpstr>
      <vt:lpstr>PrimEx- Experiment  </vt:lpstr>
      <vt:lpstr>    Angular Distribution</vt:lpstr>
      <vt:lpstr>Run Conditions</vt:lpstr>
      <vt:lpstr>Run Plan</vt:lpstr>
      <vt:lpstr>Run Plan</vt:lpstr>
      <vt:lpstr> Special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Alexander Somov</cp:lastModifiedBy>
  <cp:revision>1919</cp:revision>
  <dcterms:created xsi:type="dcterms:W3CDTF">2006-08-16T00:00:00Z</dcterms:created>
  <dcterms:modified xsi:type="dcterms:W3CDTF">2021-08-03T17:19:04Z</dcterms:modified>
</cp:coreProperties>
</file>