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9" r:id="rId2"/>
  </p:sldMasterIdLst>
  <p:notesMasterIdLst>
    <p:notesMasterId r:id="rId6"/>
  </p:notesMasterIdLst>
  <p:sldIdLst>
    <p:sldId id="303" r:id="rId3"/>
    <p:sldId id="289" r:id="rId4"/>
    <p:sldId id="30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CCFF"/>
    <a:srgbClr val="FFFF00"/>
    <a:srgbClr val="00FFFF"/>
    <a:srgbClr val="CCE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7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67801-8611-4265-9C99-961CC0DED44E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BBB49-EDED-423F-9D68-8EC018DA4D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76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880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A3F728-6DC4-4B2A-AA3A-BEC2C461F7F0}" type="slidenum">
              <a:rPr lang="en-US" smtClean="0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n-US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057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1CFDD5-30F7-4BF3-8EFF-08D9EC087DD1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dirty="0" smtClean="0">
                <a:latin typeface="Arial" charset="0"/>
              </a:rPr>
              <a:t>The </a:t>
            </a:r>
            <a:r>
              <a:rPr lang="fr-FR" dirty="0" err="1" smtClean="0">
                <a:latin typeface="Arial" charset="0"/>
              </a:rPr>
              <a:t>channel</a:t>
            </a:r>
            <a:r>
              <a:rPr lang="fr-FR" dirty="0" smtClean="0">
                <a:latin typeface="Arial" charset="0"/>
              </a:rPr>
              <a:t> more </a:t>
            </a:r>
            <a:r>
              <a:rPr lang="fr-FR" dirty="0" err="1" smtClean="0">
                <a:latin typeface="Arial" charset="0"/>
              </a:rPr>
              <a:t>directly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interpretable</a:t>
            </a:r>
            <a:r>
              <a:rPr lang="fr-FR" dirty="0" smtClean="0">
                <a:latin typeface="Arial" charset="0"/>
              </a:rPr>
              <a:t> in the </a:t>
            </a:r>
            <a:r>
              <a:rPr lang="fr-FR" dirty="0" err="1" smtClean="0">
                <a:latin typeface="Arial" charset="0"/>
              </a:rPr>
              <a:t>terms</a:t>
            </a:r>
            <a:r>
              <a:rPr lang="fr-FR" dirty="0" smtClean="0">
                <a:latin typeface="Arial" charset="0"/>
              </a:rPr>
              <a:t> of </a:t>
            </a:r>
            <a:r>
              <a:rPr lang="fr-FR" dirty="0" err="1" smtClean="0">
                <a:latin typeface="Arial" charset="0"/>
              </a:rPr>
              <a:t>GPDs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is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DVCS</a:t>
            </a:r>
            <a:r>
              <a:rPr lang="fr-FR" dirty="0" smtClean="0">
                <a:latin typeface="Arial" charset="0"/>
              </a:rPr>
              <a:t>, </a:t>
            </a:r>
            <a:r>
              <a:rPr lang="fr-FR" dirty="0" err="1" smtClean="0">
                <a:latin typeface="Arial" charset="0"/>
              </a:rPr>
              <a:t>which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is</a:t>
            </a:r>
            <a:r>
              <a:rPr lang="fr-FR" dirty="0" smtClean="0">
                <a:latin typeface="Arial" charset="0"/>
              </a:rPr>
              <a:t> the </a:t>
            </a:r>
            <a:r>
              <a:rPr lang="fr-FR" dirty="0" err="1" smtClean="0">
                <a:latin typeface="Arial" charset="0"/>
              </a:rPr>
              <a:t>electroproduction</a:t>
            </a:r>
            <a:r>
              <a:rPr lang="fr-FR" dirty="0" smtClean="0">
                <a:latin typeface="Arial" charset="0"/>
              </a:rPr>
              <a:t> of a real photon on a quark of the </a:t>
            </a:r>
            <a:r>
              <a:rPr lang="fr-FR" dirty="0" err="1" smtClean="0">
                <a:latin typeface="Arial" charset="0"/>
              </a:rPr>
              <a:t>nucleon</a:t>
            </a:r>
            <a:r>
              <a:rPr lang="fr-FR" dirty="0" smtClean="0">
                <a:latin typeface="Arial" charset="0"/>
              </a:rPr>
              <a:t>. You </a:t>
            </a:r>
            <a:r>
              <a:rPr lang="fr-FR" dirty="0" err="1" smtClean="0">
                <a:latin typeface="Arial" charset="0"/>
              </a:rPr>
              <a:t>see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it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here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represented</a:t>
            </a:r>
            <a:r>
              <a:rPr lang="fr-FR" dirty="0" smtClean="0">
                <a:latin typeface="Arial" charset="0"/>
              </a:rPr>
              <a:t> by the « </a:t>
            </a:r>
            <a:r>
              <a:rPr lang="fr-FR" dirty="0" err="1" smtClean="0">
                <a:latin typeface="Arial" charset="0"/>
              </a:rPr>
              <a:t>handbag</a:t>
            </a:r>
            <a:r>
              <a:rPr lang="fr-FR" dirty="0" smtClean="0">
                <a:latin typeface="Arial" charset="0"/>
              </a:rPr>
              <a:t> » </a:t>
            </a:r>
            <a:r>
              <a:rPr lang="fr-FR" dirty="0" err="1" smtClean="0">
                <a:latin typeface="Arial" charset="0"/>
              </a:rPr>
              <a:t>diagram</a:t>
            </a:r>
            <a:r>
              <a:rPr lang="fr-FR" dirty="0" smtClean="0">
                <a:latin typeface="Arial" charset="0"/>
              </a:rPr>
              <a:t>, </a:t>
            </a:r>
            <a:r>
              <a:rPr lang="fr-FR" dirty="0" err="1" smtClean="0">
                <a:latin typeface="Arial" charset="0"/>
              </a:rPr>
              <a:t>which</a:t>
            </a:r>
            <a:r>
              <a:rPr lang="fr-FR" dirty="0" smtClean="0">
                <a:latin typeface="Arial" charset="0"/>
              </a:rPr>
              <a:t> shows the </a:t>
            </a:r>
            <a:r>
              <a:rPr lang="fr-FR" dirty="0" err="1" smtClean="0">
                <a:latin typeface="Arial" charset="0"/>
              </a:rPr>
              <a:t>virtual</a:t>
            </a:r>
            <a:r>
              <a:rPr lang="fr-FR" dirty="0" smtClean="0">
                <a:latin typeface="Arial" charset="0"/>
              </a:rPr>
              <a:t> photon </a:t>
            </a:r>
            <a:r>
              <a:rPr lang="fr-FR" dirty="0" err="1" smtClean="0">
                <a:latin typeface="Arial" charset="0"/>
              </a:rPr>
              <a:t>that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interacts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with</a:t>
            </a:r>
            <a:r>
              <a:rPr lang="fr-FR" dirty="0" smtClean="0">
                <a:latin typeface="Arial" charset="0"/>
              </a:rPr>
              <a:t> one of the quarks of the </a:t>
            </a:r>
            <a:r>
              <a:rPr lang="fr-FR" dirty="0" err="1" smtClean="0">
                <a:latin typeface="Arial" charset="0"/>
              </a:rPr>
              <a:t>nucleon</a:t>
            </a:r>
            <a:r>
              <a:rPr lang="fr-FR" dirty="0" smtClean="0">
                <a:latin typeface="Arial" charset="0"/>
              </a:rPr>
              <a:t>, </a:t>
            </a:r>
            <a:r>
              <a:rPr lang="fr-FR" dirty="0" err="1" smtClean="0">
                <a:latin typeface="Arial" charset="0"/>
              </a:rPr>
              <a:t>which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propagates</a:t>
            </a:r>
            <a:r>
              <a:rPr lang="fr-FR" dirty="0" smtClean="0">
                <a:latin typeface="Arial" charset="0"/>
              </a:rPr>
              <a:t> and </a:t>
            </a:r>
            <a:r>
              <a:rPr lang="fr-FR" dirty="0" err="1" smtClean="0">
                <a:latin typeface="Arial" charset="0"/>
              </a:rPr>
              <a:t>then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radiates</a:t>
            </a:r>
            <a:r>
              <a:rPr lang="fr-FR" dirty="0" smtClean="0">
                <a:latin typeface="Arial" charset="0"/>
              </a:rPr>
              <a:t> a real photon, </a:t>
            </a:r>
            <a:r>
              <a:rPr lang="fr-FR" dirty="0" err="1" smtClean="0">
                <a:latin typeface="Arial" charset="0"/>
              </a:rPr>
              <a:t>before</a:t>
            </a:r>
            <a:r>
              <a:rPr lang="fr-FR" dirty="0" smtClean="0">
                <a:latin typeface="Arial" charset="0"/>
              </a:rPr>
              <a:t> « </a:t>
            </a:r>
            <a:r>
              <a:rPr lang="fr-FR" dirty="0" err="1" smtClean="0">
                <a:latin typeface="Arial" charset="0"/>
              </a:rPr>
              <a:t>going</a:t>
            </a:r>
            <a:r>
              <a:rPr lang="fr-FR" dirty="0" smtClean="0">
                <a:latin typeface="Arial" charset="0"/>
              </a:rPr>
              <a:t> back » in the </a:t>
            </a:r>
            <a:r>
              <a:rPr lang="fr-FR" dirty="0" err="1" smtClean="0">
                <a:latin typeface="Arial" charset="0"/>
              </a:rPr>
              <a:t>nucleon</a:t>
            </a:r>
            <a:r>
              <a:rPr lang="fr-FR" dirty="0" smtClean="0">
                <a:latin typeface="Arial" charset="0"/>
              </a:rPr>
              <a:t>. The </a:t>
            </a:r>
            <a:r>
              <a:rPr lang="fr-FR" dirty="0" err="1" smtClean="0">
                <a:latin typeface="Arial" charset="0"/>
              </a:rPr>
              <a:t>handbag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implies</a:t>
            </a:r>
            <a:r>
              <a:rPr lang="fr-FR" dirty="0" smtClean="0">
                <a:latin typeface="Arial" charset="0"/>
              </a:rPr>
              <a:t> the </a:t>
            </a:r>
            <a:r>
              <a:rPr lang="fr-FR" dirty="0" err="1" smtClean="0">
                <a:latin typeface="Arial" charset="0"/>
              </a:rPr>
              <a:t>factorization</a:t>
            </a:r>
            <a:r>
              <a:rPr lang="fr-FR" dirty="0" smtClean="0">
                <a:latin typeface="Arial" charset="0"/>
              </a:rPr>
              <a:t> of </a:t>
            </a:r>
            <a:r>
              <a:rPr lang="fr-FR" dirty="0" err="1" smtClean="0">
                <a:latin typeface="Arial" charset="0"/>
              </a:rPr>
              <a:t>this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reaction</a:t>
            </a:r>
            <a:r>
              <a:rPr lang="fr-FR" dirty="0" smtClean="0">
                <a:latin typeface="Arial" charset="0"/>
              </a:rPr>
              <a:t> in </a:t>
            </a:r>
            <a:r>
              <a:rPr lang="fr-FR" dirty="0" err="1" smtClean="0">
                <a:latin typeface="Arial" charset="0"/>
              </a:rPr>
              <a:t>two</a:t>
            </a:r>
            <a:r>
              <a:rPr lang="fr-FR" dirty="0" smtClean="0">
                <a:latin typeface="Arial" charset="0"/>
              </a:rPr>
              <a:t> parts: the top one, </a:t>
            </a:r>
            <a:r>
              <a:rPr lang="fr-FR" dirty="0" err="1" smtClean="0">
                <a:latin typeface="Arial" charset="0"/>
              </a:rPr>
              <a:t>describing</a:t>
            </a:r>
            <a:r>
              <a:rPr lang="fr-FR" dirty="0" smtClean="0">
                <a:latin typeface="Arial" charset="0"/>
              </a:rPr>
              <a:t> the </a:t>
            </a:r>
            <a:r>
              <a:rPr lang="fr-FR" dirty="0" err="1" smtClean="0">
                <a:latin typeface="Arial" charset="0"/>
              </a:rPr>
              <a:t>virtual</a:t>
            </a:r>
            <a:r>
              <a:rPr lang="fr-FR" dirty="0" smtClean="0">
                <a:latin typeface="Arial" charset="0"/>
              </a:rPr>
              <a:t>-photon/quark interaction, </a:t>
            </a:r>
            <a:r>
              <a:rPr lang="fr-FR" dirty="0" err="1" smtClean="0">
                <a:latin typeface="Arial" charset="0"/>
              </a:rPr>
              <a:t>which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is</a:t>
            </a:r>
            <a:r>
              <a:rPr lang="fr-FR" dirty="0" smtClean="0">
                <a:latin typeface="Arial" charset="0"/>
              </a:rPr>
              <a:t> calculable in </a:t>
            </a:r>
            <a:r>
              <a:rPr lang="fr-FR" dirty="0" err="1" smtClean="0">
                <a:latin typeface="Arial" charset="0"/>
              </a:rPr>
              <a:t>perturbative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QCD</a:t>
            </a:r>
            <a:r>
              <a:rPr lang="fr-FR" dirty="0" smtClean="0">
                <a:latin typeface="Arial" charset="0"/>
              </a:rPr>
              <a:t>; and the </a:t>
            </a:r>
            <a:r>
              <a:rPr lang="fr-FR" dirty="0" err="1" smtClean="0">
                <a:latin typeface="Arial" charset="0"/>
              </a:rPr>
              <a:t>bottom</a:t>
            </a:r>
            <a:r>
              <a:rPr lang="fr-FR" dirty="0" smtClean="0">
                <a:latin typeface="Arial" charset="0"/>
              </a:rPr>
              <a:t> one, </a:t>
            </a:r>
            <a:r>
              <a:rPr lang="fr-FR" dirty="0" err="1" smtClean="0">
                <a:latin typeface="Arial" charset="0"/>
              </a:rPr>
              <a:t>which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describes</a:t>
            </a:r>
            <a:r>
              <a:rPr lang="fr-FR" dirty="0" smtClean="0">
                <a:latin typeface="Arial" charset="0"/>
              </a:rPr>
              <a:t> the </a:t>
            </a:r>
            <a:r>
              <a:rPr lang="fr-FR" dirty="0" err="1" smtClean="0">
                <a:latin typeface="Arial" charset="0"/>
              </a:rPr>
              <a:t>partonic</a:t>
            </a:r>
            <a:r>
              <a:rPr lang="fr-FR" dirty="0" smtClean="0">
                <a:latin typeface="Arial" charset="0"/>
              </a:rPr>
              <a:t> structure of the </a:t>
            </a:r>
            <a:r>
              <a:rPr lang="fr-FR" dirty="0" err="1" smtClean="0">
                <a:latin typeface="Arial" charset="0"/>
              </a:rPr>
              <a:t>nucleon</a:t>
            </a:r>
            <a:r>
              <a:rPr lang="fr-FR" dirty="0" smtClean="0">
                <a:latin typeface="Arial" charset="0"/>
              </a:rPr>
              <a:t>, and </a:t>
            </a:r>
            <a:r>
              <a:rPr lang="fr-FR" dirty="0" err="1" smtClean="0">
                <a:latin typeface="Arial" charset="0"/>
              </a:rPr>
              <a:t>is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encoded</a:t>
            </a:r>
            <a:r>
              <a:rPr lang="fr-FR" dirty="0" smtClean="0">
                <a:latin typeface="Arial" charset="0"/>
              </a:rPr>
              <a:t> in the </a:t>
            </a:r>
            <a:r>
              <a:rPr lang="fr-FR" dirty="0" err="1" smtClean="0">
                <a:latin typeface="Arial" charset="0"/>
              </a:rPr>
              <a:t>generalized</a:t>
            </a:r>
            <a:r>
              <a:rPr lang="fr-FR" dirty="0" smtClean="0">
                <a:latin typeface="Arial" charset="0"/>
              </a:rPr>
              <a:t> parton distributions. The </a:t>
            </a:r>
            <a:r>
              <a:rPr lang="fr-FR" dirty="0" err="1" smtClean="0">
                <a:latin typeface="Arial" charset="0"/>
              </a:rPr>
              <a:t>handbag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factorization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holds</a:t>
            </a:r>
            <a:r>
              <a:rPr lang="fr-FR" dirty="0" smtClean="0">
                <a:latin typeface="Arial" charset="0"/>
              </a:rPr>
              <a:t> in the </a:t>
            </a:r>
            <a:r>
              <a:rPr lang="fr-FR" dirty="0" err="1" smtClean="0">
                <a:latin typeface="Arial" charset="0"/>
              </a:rPr>
              <a:t>so</a:t>
            </a:r>
            <a:r>
              <a:rPr lang="fr-FR" dirty="0" smtClean="0">
                <a:latin typeface="Arial" charset="0"/>
              </a:rPr>
              <a:t>-</a:t>
            </a:r>
            <a:r>
              <a:rPr lang="fr-FR" dirty="0" err="1" smtClean="0">
                <a:latin typeface="Arial" charset="0"/>
              </a:rPr>
              <a:t>called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Bjorken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regime</a:t>
            </a:r>
            <a:r>
              <a:rPr lang="fr-FR" dirty="0" smtClean="0">
                <a:latin typeface="Arial" charset="0"/>
              </a:rPr>
              <a:t>, </a:t>
            </a:r>
            <a:r>
              <a:rPr lang="fr-FR" dirty="0" err="1" smtClean="0">
                <a:latin typeface="Arial" charset="0"/>
              </a:rPr>
              <a:t>which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requires</a:t>
            </a:r>
            <a:r>
              <a:rPr lang="fr-FR" dirty="0" smtClean="0">
                <a:latin typeface="Arial" charset="0"/>
              </a:rPr>
              <a:t> to </a:t>
            </a:r>
            <a:r>
              <a:rPr lang="fr-FR" dirty="0" err="1" smtClean="0">
                <a:latin typeface="Arial" charset="0"/>
              </a:rPr>
              <a:t>be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at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high</a:t>
            </a:r>
            <a:r>
              <a:rPr lang="fr-FR" dirty="0" smtClean="0">
                <a:latin typeface="Arial" charset="0"/>
              </a:rPr>
              <a:t> Q2 </a:t>
            </a:r>
            <a:r>
              <a:rPr lang="fr-FR" dirty="0" err="1" smtClean="0">
                <a:latin typeface="Arial" charset="0"/>
              </a:rPr>
              <a:t>with</a:t>
            </a:r>
            <a:r>
              <a:rPr lang="fr-FR" dirty="0" smtClean="0">
                <a:latin typeface="Arial" charset="0"/>
              </a:rPr>
              <a:t> respect to the </a:t>
            </a:r>
            <a:r>
              <a:rPr lang="fr-FR" dirty="0" err="1" smtClean="0">
                <a:latin typeface="Arial" charset="0"/>
              </a:rPr>
              <a:t>momentum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transfered</a:t>
            </a:r>
            <a:r>
              <a:rPr lang="fr-FR" dirty="0" smtClean="0">
                <a:latin typeface="Arial" charset="0"/>
              </a:rPr>
              <a:t> to the proton (t). </a:t>
            </a:r>
          </a:p>
          <a:p>
            <a:pPr eaLnBrk="1" hangingPunct="1"/>
            <a:r>
              <a:rPr lang="fr-FR" dirty="0" err="1" smtClean="0">
                <a:latin typeface="Arial" charset="0"/>
              </a:rPr>
              <a:t>At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leading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order</a:t>
            </a:r>
            <a:r>
              <a:rPr lang="fr-FR" dirty="0" smtClean="0">
                <a:latin typeface="Arial" charset="0"/>
              </a:rPr>
              <a:t> and twist in </a:t>
            </a:r>
            <a:r>
              <a:rPr lang="fr-FR" dirty="0" err="1" smtClean="0">
                <a:latin typeface="Arial" charset="0"/>
              </a:rPr>
              <a:t>QCD</a:t>
            </a:r>
            <a:r>
              <a:rPr lang="fr-FR" dirty="0" smtClean="0">
                <a:latin typeface="Arial" charset="0"/>
              </a:rPr>
              <a:t>, </a:t>
            </a:r>
            <a:r>
              <a:rPr lang="fr-FR" dirty="0" err="1" smtClean="0">
                <a:latin typeface="Arial" charset="0"/>
              </a:rPr>
              <a:t>considering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only</a:t>
            </a:r>
            <a:r>
              <a:rPr lang="fr-FR" dirty="0" smtClean="0">
                <a:latin typeface="Arial" charset="0"/>
              </a:rPr>
              <a:t> quark-</a:t>
            </a:r>
            <a:r>
              <a:rPr lang="fr-FR" dirty="0" err="1" smtClean="0">
                <a:latin typeface="Arial" charset="0"/>
              </a:rPr>
              <a:t>helicity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conserving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quantities</a:t>
            </a:r>
            <a:r>
              <a:rPr lang="fr-FR" dirty="0" smtClean="0">
                <a:latin typeface="Arial" charset="0"/>
              </a:rPr>
              <a:t> and the quark </a:t>
            </a:r>
            <a:r>
              <a:rPr lang="fr-FR" dirty="0" err="1" smtClean="0">
                <a:latin typeface="Arial" charset="0"/>
              </a:rPr>
              <a:t>sector</a:t>
            </a:r>
            <a:r>
              <a:rPr lang="fr-FR" dirty="0" smtClean="0">
                <a:latin typeface="Arial" charset="0"/>
              </a:rPr>
              <a:t>, </a:t>
            </a:r>
            <a:r>
              <a:rPr lang="fr-FR" dirty="0" err="1" smtClean="0">
                <a:latin typeface="Arial" charset="0"/>
              </a:rPr>
              <a:t>there</a:t>
            </a:r>
            <a:r>
              <a:rPr lang="fr-FR" dirty="0" smtClean="0">
                <a:latin typeface="Arial" charset="0"/>
              </a:rPr>
              <a:t> are 4 </a:t>
            </a:r>
            <a:r>
              <a:rPr lang="fr-FR" dirty="0" err="1" smtClean="0">
                <a:latin typeface="Arial" charset="0"/>
              </a:rPr>
              <a:t>GPDs</a:t>
            </a:r>
            <a:r>
              <a:rPr lang="fr-FR" dirty="0" smtClean="0">
                <a:latin typeface="Arial" charset="0"/>
              </a:rPr>
              <a:t>, H, </a:t>
            </a:r>
            <a:r>
              <a:rPr lang="fr-FR" dirty="0" err="1" smtClean="0">
                <a:latin typeface="Arial" charset="0"/>
              </a:rPr>
              <a:t>Htidle</a:t>
            </a:r>
            <a:r>
              <a:rPr lang="fr-FR" dirty="0" smtClean="0">
                <a:latin typeface="Arial" charset="0"/>
              </a:rPr>
              <a:t>, E, </a:t>
            </a:r>
            <a:r>
              <a:rPr lang="fr-FR" dirty="0" err="1" smtClean="0">
                <a:latin typeface="Arial" charset="0"/>
              </a:rPr>
              <a:t>Etilde</a:t>
            </a:r>
            <a:r>
              <a:rPr lang="fr-FR" dirty="0" smtClean="0">
                <a:latin typeface="Arial" charset="0"/>
              </a:rPr>
              <a:t>, and </a:t>
            </a:r>
            <a:r>
              <a:rPr lang="fr-FR" dirty="0" err="1" smtClean="0">
                <a:latin typeface="Arial" charset="0"/>
              </a:rPr>
              <a:t>they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depend</a:t>
            </a:r>
            <a:r>
              <a:rPr lang="fr-FR" dirty="0" smtClean="0">
                <a:latin typeface="Arial" charset="0"/>
              </a:rPr>
              <a:t> on </a:t>
            </a:r>
            <a:r>
              <a:rPr lang="fr-FR" dirty="0" err="1" smtClean="0">
                <a:latin typeface="Arial" charset="0"/>
              </a:rPr>
              <a:t>three</a:t>
            </a:r>
            <a:r>
              <a:rPr lang="fr-FR" dirty="0" smtClean="0">
                <a:latin typeface="Arial" charset="0"/>
              </a:rPr>
              <a:t> variables: x, the </a:t>
            </a:r>
            <a:r>
              <a:rPr lang="fr-FR" dirty="0" err="1" smtClean="0">
                <a:latin typeface="Arial" charset="0"/>
              </a:rPr>
              <a:t>momentum</a:t>
            </a:r>
            <a:r>
              <a:rPr lang="fr-FR" dirty="0" smtClean="0">
                <a:latin typeface="Arial" charset="0"/>
              </a:rPr>
              <a:t> fraction </a:t>
            </a:r>
            <a:r>
              <a:rPr lang="fr-FR" dirty="0" err="1" smtClean="0">
                <a:latin typeface="Arial" charset="0"/>
              </a:rPr>
              <a:t>carried</a:t>
            </a:r>
            <a:r>
              <a:rPr lang="fr-FR" dirty="0" smtClean="0">
                <a:latin typeface="Arial" charset="0"/>
              </a:rPr>
              <a:t> by the </a:t>
            </a:r>
            <a:r>
              <a:rPr lang="fr-FR" dirty="0" err="1" smtClean="0">
                <a:latin typeface="Arial" charset="0"/>
              </a:rPr>
              <a:t>struck</a:t>
            </a:r>
            <a:r>
              <a:rPr lang="fr-FR" dirty="0" smtClean="0">
                <a:latin typeface="Arial" charset="0"/>
              </a:rPr>
              <a:t> quark, </a:t>
            </a:r>
            <a:r>
              <a:rPr lang="fr-FR" dirty="0" err="1" smtClean="0">
                <a:latin typeface="Arial" charset="0"/>
              </a:rPr>
              <a:t>csi</a:t>
            </a:r>
            <a:r>
              <a:rPr lang="fr-FR" dirty="0" smtClean="0">
                <a:latin typeface="Arial" charset="0"/>
              </a:rPr>
              <a:t>, the </a:t>
            </a:r>
            <a:r>
              <a:rPr lang="fr-FR" dirty="0" err="1" smtClean="0">
                <a:latin typeface="Arial" charset="0"/>
              </a:rPr>
              <a:t>difference</a:t>
            </a:r>
            <a:r>
              <a:rPr lang="fr-FR" dirty="0" smtClean="0">
                <a:latin typeface="Arial" charset="0"/>
              </a:rPr>
              <a:t> of the quark </a:t>
            </a:r>
            <a:r>
              <a:rPr lang="fr-FR" dirty="0" err="1" smtClean="0">
                <a:latin typeface="Arial" charset="0"/>
              </a:rPr>
              <a:t>momentum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between</a:t>
            </a:r>
            <a:r>
              <a:rPr lang="fr-FR" dirty="0" smtClean="0">
                <a:latin typeface="Arial" charset="0"/>
              </a:rPr>
              <a:t> initial and final state (</a:t>
            </a:r>
            <a:r>
              <a:rPr lang="fr-FR" dirty="0" err="1" smtClean="0">
                <a:latin typeface="Arial" charset="0"/>
              </a:rPr>
              <a:t>which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is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linked</a:t>
            </a:r>
            <a:r>
              <a:rPr lang="fr-FR" dirty="0" smtClean="0">
                <a:latin typeface="Arial" charset="0"/>
              </a:rPr>
              <a:t> to the </a:t>
            </a:r>
            <a:r>
              <a:rPr lang="fr-FR" dirty="0" err="1" smtClean="0">
                <a:latin typeface="Arial" charset="0"/>
              </a:rPr>
              <a:t>Bjorken</a:t>
            </a:r>
            <a:r>
              <a:rPr lang="fr-FR" dirty="0" smtClean="0">
                <a:latin typeface="Arial" charset="0"/>
              </a:rPr>
              <a:t> variable </a:t>
            </a:r>
            <a:r>
              <a:rPr lang="fr-FR" dirty="0" err="1" smtClean="0">
                <a:latin typeface="Arial" charset="0"/>
              </a:rPr>
              <a:t>xB</a:t>
            </a:r>
            <a:r>
              <a:rPr lang="fr-FR" dirty="0" smtClean="0">
                <a:latin typeface="Arial" charset="0"/>
              </a:rPr>
              <a:t>) and t, the </a:t>
            </a:r>
            <a:r>
              <a:rPr lang="fr-FR" dirty="0" err="1" smtClean="0">
                <a:latin typeface="Arial" charset="0"/>
              </a:rPr>
              <a:t>momentum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transfered</a:t>
            </a:r>
            <a:r>
              <a:rPr lang="fr-FR" dirty="0" smtClean="0">
                <a:latin typeface="Arial" charset="0"/>
              </a:rPr>
              <a:t> to the proton. There are 4 </a:t>
            </a:r>
            <a:r>
              <a:rPr lang="fr-FR" dirty="0" err="1" smtClean="0">
                <a:latin typeface="Arial" charset="0"/>
              </a:rPr>
              <a:t>GPDs</a:t>
            </a:r>
            <a:r>
              <a:rPr lang="fr-FR" dirty="0" smtClean="0">
                <a:latin typeface="Arial" charset="0"/>
              </a:rPr>
              <a:t> to </a:t>
            </a:r>
            <a:r>
              <a:rPr lang="fr-FR" dirty="0" err="1" smtClean="0">
                <a:latin typeface="Arial" charset="0"/>
              </a:rPr>
              <a:t>describe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different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combinations</a:t>
            </a:r>
            <a:r>
              <a:rPr lang="fr-FR" dirty="0" smtClean="0">
                <a:latin typeface="Arial" charset="0"/>
              </a:rPr>
              <a:t> of </a:t>
            </a:r>
            <a:r>
              <a:rPr lang="fr-FR" dirty="0" err="1" smtClean="0">
                <a:latin typeface="Arial" charset="0"/>
              </a:rPr>
              <a:t>nucleon</a:t>
            </a:r>
            <a:r>
              <a:rPr lang="fr-FR" dirty="0" smtClean="0">
                <a:latin typeface="Arial" charset="0"/>
              </a:rPr>
              <a:t> spin </a:t>
            </a:r>
            <a:r>
              <a:rPr lang="fr-FR" dirty="0" err="1" smtClean="0">
                <a:latin typeface="Arial" charset="0"/>
              </a:rPr>
              <a:t>with</a:t>
            </a:r>
            <a:r>
              <a:rPr lang="fr-FR" dirty="0" smtClean="0">
                <a:latin typeface="Arial" charset="0"/>
              </a:rPr>
              <a:t> respect to the </a:t>
            </a:r>
            <a:r>
              <a:rPr lang="fr-FR" dirty="0" err="1" smtClean="0">
                <a:latin typeface="Arial" charset="0"/>
              </a:rPr>
              <a:t>quark’s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 err="1" smtClean="0">
                <a:latin typeface="Arial" charset="0"/>
              </a:rPr>
              <a:t>helicity</a:t>
            </a:r>
            <a:r>
              <a:rPr lang="fr-FR" dirty="0" smtClean="0">
                <a:latin typeface="Arial" charset="0"/>
              </a:rPr>
              <a:t>. </a:t>
            </a:r>
          </a:p>
          <a:p>
            <a:pPr eaLnBrk="1" hangingPunct="1"/>
            <a:endParaRPr lang="fr-FR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43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6992A6-A82E-43D0-A077-F8223F86E1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6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22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8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808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ED881-F609-41C4-8634-C4D98BC9AB5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16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57E28-8258-46FE-8DA0-AD575086EF8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75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28E8-3AF9-4F8C-B123-D2A2114D824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98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2984C-82E5-4F9A-ABAB-B510DF9D07C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3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9F342-3C7F-4ABB-B453-7139A8B4959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62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3AC95-7BED-4605-AD78-E7283598975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9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A36E7-3A22-4A9D-BB02-327B95D72F7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28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490BD-53C0-4836-9D64-4E45D7DFC5D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8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843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CA6E8-612E-4030-AD0F-D9113E8C6AD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62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BA01-30A6-48D2-AE9D-C07790DBEB2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8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06548-66CD-44EB-902F-D66BC0FA2F9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553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BD4D2-CD81-4A98-8717-6E8C999ABB9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360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FFCA5-5E73-4B7A-8956-A35053F9AEC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1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39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69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89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18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55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82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61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66542-9851-4094-92F2-6DFB4AE37C05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531E0-FE0A-448E-9CF0-DD1B06AC07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4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268FFE1-9581-400E-AE26-B3500C43C85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8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8.wmf"/><Relationship Id="rId12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20.e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9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53"/>
          <p:cNvGrpSpPr>
            <a:grpSpLocks/>
          </p:cNvGrpSpPr>
          <p:nvPr/>
        </p:nvGrpSpPr>
        <p:grpSpPr bwMode="auto">
          <a:xfrm>
            <a:off x="6172200" y="4071938"/>
            <a:ext cx="1844675" cy="1871662"/>
            <a:chOff x="609600" y="4725988"/>
            <a:chExt cx="1844675" cy="1871662"/>
          </a:xfrm>
        </p:grpSpPr>
        <p:pic>
          <p:nvPicPr>
            <p:cNvPr id="45133" name="Picture 30" descr="E:\Physique\Talks\QCD_EVOLUTION2012\PDF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" y="4725988"/>
              <a:ext cx="1776413" cy="1871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34" name="Picture 6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08175" y="5181600"/>
              <a:ext cx="546100" cy="141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e 43"/>
          <p:cNvGrpSpPr>
            <a:grpSpLocks/>
          </p:cNvGrpSpPr>
          <p:nvPr/>
        </p:nvGrpSpPr>
        <p:grpSpPr bwMode="auto">
          <a:xfrm>
            <a:off x="228600" y="2395538"/>
            <a:ext cx="1844675" cy="1871662"/>
            <a:chOff x="228600" y="3429000"/>
            <a:chExt cx="1844675" cy="1871663"/>
          </a:xfrm>
        </p:grpSpPr>
        <p:pic>
          <p:nvPicPr>
            <p:cNvPr id="45129" name="Picture 5" descr="E:\Physique\Talks\QCD_EVOLUTION2012\Wigner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8600" y="3429000"/>
              <a:ext cx="1776413" cy="1871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30" name="Picture 64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8766" r="47266" b="6572"/>
            <a:stretch>
              <a:fillRect/>
            </a:stretch>
          </p:blipFill>
          <p:spPr bwMode="auto">
            <a:xfrm>
              <a:off x="990600" y="3725863"/>
              <a:ext cx="179388" cy="160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31" name="Picture 5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0882" b="6572"/>
            <a:stretch>
              <a:fillRect/>
            </a:stretch>
          </p:blipFill>
          <p:spPr bwMode="auto">
            <a:xfrm>
              <a:off x="1066800" y="4105275"/>
              <a:ext cx="142875" cy="16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32" name="Picture 6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27175" y="3886200"/>
              <a:ext cx="546100" cy="141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e 42"/>
          <p:cNvGrpSpPr>
            <a:grpSpLocks/>
          </p:cNvGrpSpPr>
          <p:nvPr/>
        </p:nvGrpSpPr>
        <p:grpSpPr bwMode="auto">
          <a:xfrm>
            <a:off x="3200400" y="4071938"/>
            <a:ext cx="1844675" cy="1871662"/>
            <a:chOff x="2667000" y="2362200"/>
            <a:chExt cx="1844675" cy="1871662"/>
          </a:xfrm>
        </p:grpSpPr>
        <p:pic>
          <p:nvPicPr>
            <p:cNvPr id="45126" name="Picture 6" descr="E:\Physique\Talks\QCD_EVOLUTION2012\TMD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667000" y="2362200"/>
              <a:ext cx="1776413" cy="1871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27" name="Picture 64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8766" r="47266" b="6572"/>
            <a:stretch>
              <a:fillRect/>
            </a:stretch>
          </p:blipFill>
          <p:spPr bwMode="auto">
            <a:xfrm>
              <a:off x="3429000" y="2657475"/>
              <a:ext cx="179388" cy="160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28" name="Picture 6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65575" y="2817812"/>
              <a:ext cx="546100" cy="141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e 47"/>
          <p:cNvGrpSpPr>
            <a:grpSpLocks/>
          </p:cNvGrpSpPr>
          <p:nvPr/>
        </p:nvGrpSpPr>
        <p:grpSpPr bwMode="auto">
          <a:xfrm>
            <a:off x="3200400" y="2395538"/>
            <a:ext cx="1844675" cy="1871662"/>
            <a:chOff x="609600" y="4725988"/>
            <a:chExt cx="1844675" cy="1871662"/>
          </a:xfrm>
        </p:grpSpPr>
        <p:pic>
          <p:nvPicPr>
            <p:cNvPr id="45123" name="Picture 42" descr="E:\Physique\Talks\QCD_EVOLUTION2012\GPD.pn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9600" y="4725988"/>
              <a:ext cx="1776413" cy="1871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24" name="Picture 5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0882" b="6572"/>
            <a:stretch>
              <a:fillRect/>
            </a:stretch>
          </p:blipFill>
          <p:spPr bwMode="auto">
            <a:xfrm>
              <a:off x="1447800" y="5400675"/>
              <a:ext cx="142875" cy="16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25" name="Picture 6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08175" y="5181600"/>
              <a:ext cx="546100" cy="141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e 50"/>
          <p:cNvGrpSpPr>
            <a:grpSpLocks/>
          </p:cNvGrpSpPr>
          <p:nvPr/>
        </p:nvGrpSpPr>
        <p:grpSpPr bwMode="auto">
          <a:xfrm>
            <a:off x="6172200" y="2395538"/>
            <a:ext cx="1776413" cy="1871662"/>
            <a:chOff x="609600" y="4725988"/>
            <a:chExt cx="1776413" cy="1871662"/>
          </a:xfrm>
        </p:grpSpPr>
        <p:pic>
          <p:nvPicPr>
            <p:cNvPr id="45121" name="Picture 118" descr="E:\Physique\Talks\QCD_EVOLUTION2012\FF.png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9600" y="4725988"/>
              <a:ext cx="1776413" cy="1871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122" name="Picture 57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80882" b="6572"/>
            <a:stretch>
              <a:fillRect/>
            </a:stretch>
          </p:blipFill>
          <p:spPr bwMode="auto">
            <a:xfrm>
              <a:off x="1447800" y="5400675"/>
              <a:ext cx="142875" cy="16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5063" name="AutoShape 144"/>
          <p:cNvSpPr>
            <a:spLocks noChangeArrowheads="1"/>
          </p:cNvSpPr>
          <p:nvPr/>
        </p:nvSpPr>
        <p:spPr bwMode="auto">
          <a:xfrm>
            <a:off x="2286000" y="3233738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64" name="AutoShape 145"/>
          <p:cNvSpPr>
            <a:spLocks noChangeArrowheads="1"/>
          </p:cNvSpPr>
          <p:nvPr/>
        </p:nvSpPr>
        <p:spPr bwMode="auto">
          <a:xfrm>
            <a:off x="5257800" y="3233738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65" name="AutoShape 146"/>
          <p:cNvSpPr>
            <a:spLocks noChangeArrowheads="1"/>
          </p:cNvSpPr>
          <p:nvPr/>
        </p:nvSpPr>
        <p:spPr bwMode="auto">
          <a:xfrm rot="2100000">
            <a:off x="2246313" y="4168775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5066" name="Picture 15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0855"/>
          <a:stretch>
            <a:fillRect/>
          </a:stretch>
        </p:blipFill>
        <p:spPr bwMode="auto">
          <a:xfrm>
            <a:off x="5410200" y="2852738"/>
            <a:ext cx="427038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7" name="Picture 15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1852"/>
          <a:stretch>
            <a:fillRect/>
          </a:stretch>
        </p:blipFill>
        <p:spPr bwMode="auto">
          <a:xfrm>
            <a:off x="2362200" y="2852738"/>
            <a:ext cx="62865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8" name="Picture 156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026" r="31624" b="-7349"/>
          <a:stretch>
            <a:fillRect/>
          </a:stretch>
        </p:blipFill>
        <p:spPr bwMode="auto">
          <a:xfrm>
            <a:off x="2590800" y="3690938"/>
            <a:ext cx="609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9" name="AutoShape 146"/>
          <p:cNvSpPr>
            <a:spLocks noChangeArrowheads="1"/>
          </p:cNvSpPr>
          <p:nvPr/>
        </p:nvSpPr>
        <p:spPr bwMode="auto">
          <a:xfrm rot="2100000">
            <a:off x="5218113" y="4168775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5070" name="Picture 156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026" r="31624" b="-7349"/>
          <a:stretch>
            <a:fillRect/>
          </a:stretch>
        </p:blipFill>
        <p:spPr bwMode="auto">
          <a:xfrm>
            <a:off x="5562600" y="3690938"/>
            <a:ext cx="609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54920" y="5666096"/>
            <a:ext cx="1492550" cy="9669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91399" y="1715736"/>
            <a:ext cx="1468821" cy="9576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419600" y="1688834"/>
            <a:ext cx="1508234" cy="984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Picture 63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421187" y="5638799"/>
            <a:ext cx="1516883" cy="9827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533400" y="3810000"/>
            <a:ext cx="922338" cy="338138"/>
            <a:chOff x="4005" y="768"/>
            <a:chExt cx="581" cy="213"/>
          </a:xfrm>
        </p:grpSpPr>
        <p:sp>
          <p:nvSpPr>
            <p:cNvPr id="45119" name="Rectangle 20"/>
            <p:cNvSpPr>
              <a:spLocks noChangeArrowheads="1"/>
            </p:cNvSpPr>
            <p:nvPr/>
          </p:nvSpPr>
          <p:spPr bwMode="auto">
            <a:xfrm>
              <a:off x="4042" y="783"/>
              <a:ext cx="544" cy="193"/>
            </a:xfrm>
            <a:prstGeom prst="rect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b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20" name="Text Box 21"/>
            <p:cNvSpPr txBox="1">
              <a:spLocks noChangeArrowheads="1"/>
            </p:cNvSpPr>
            <p:nvPr/>
          </p:nvSpPr>
          <p:spPr bwMode="auto">
            <a:xfrm>
              <a:off x="4005" y="768"/>
              <a:ext cx="5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BE" sz="1600" b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GTMDs</a:t>
              </a:r>
            </a:p>
          </p:txBody>
        </p:sp>
      </p:grp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3560763" y="5159375"/>
            <a:ext cx="706437" cy="338138"/>
            <a:chOff x="3016" y="2238"/>
            <a:chExt cx="445" cy="213"/>
          </a:xfrm>
        </p:grpSpPr>
        <p:sp>
          <p:nvSpPr>
            <p:cNvPr id="45117" name="Rectangle 60"/>
            <p:cNvSpPr>
              <a:spLocks noChangeArrowheads="1"/>
            </p:cNvSpPr>
            <p:nvPr/>
          </p:nvSpPr>
          <p:spPr bwMode="auto">
            <a:xfrm>
              <a:off x="3016" y="2256"/>
              <a:ext cx="440" cy="192"/>
            </a:xfrm>
            <a:prstGeom prst="rect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b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18" name="Text Box 61"/>
            <p:cNvSpPr txBox="1">
              <a:spLocks noChangeArrowheads="1"/>
            </p:cNvSpPr>
            <p:nvPr/>
          </p:nvSpPr>
          <p:spPr bwMode="auto">
            <a:xfrm>
              <a:off x="3024" y="2238"/>
              <a:ext cx="43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BE" sz="1600" b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TMDs</a:t>
              </a:r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6656388" y="5180013"/>
            <a:ext cx="636587" cy="346075"/>
            <a:chOff x="1451" y="2455"/>
            <a:chExt cx="401" cy="264"/>
          </a:xfrm>
        </p:grpSpPr>
        <p:sp>
          <p:nvSpPr>
            <p:cNvPr id="45115" name="Rectangle 11"/>
            <p:cNvSpPr>
              <a:spLocks noChangeArrowheads="1"/>
            </p:cNvSpPr>
            <p:nvPr/>
          </p:nvSpPr>
          <p:spPr bwMode="auto">
            <a:xfrm>
              <a:off x="1460" y="2455"/>
              <a:ext cx="386" cy="234"/>
            </a:xfrm>
            <a:prstGeom prst="rect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b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16" name="Text Box 12"/>
            <p:cNvSpPr txBox="1">
              <a:spLocks noChangeArrowheads="1"/>
            </p:cNvSpPr>
            <p:nvPr/>
          </p:nvSpPr>
          <p:spPr bwMode="auto">
            <a:xfrm>
              <a:off x="1451" y="2460"/>
              <a:ext cx="401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BE" sz="1600" b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PDFs</a:t>
              </a:r>
            </a:p>
          </p:txBody>
        </p:sp>
      </p:grp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597275" y="3509963"/>
            <a:ext cx="669925" cy="341312"/>
            <a:chOff x="286" y="3388"/>
            <a:chExt cx="380" cy="194"/>
          </a:xfrm>
        </p:grpSpPr>
        <p:sp>
          <p:nvSpPr>
            <p:cNvPr id="45113" name="Rectangle 14"/>
            <p:cNvSpPr>
              <a:spLocks noChangeArrowheads="1"/>
            </p:cNvSpPr>
            <p:nvPr/>
          </p:nvSpPr>
          <p:spPr bwMode="auto">
            <a:xfrm>
              <a:off x="286" y="3408"/>
              <a:ext cx="367" cy="174"/>
            </a:xfrm>
            <a:prstGeom prst="rect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b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14" name="Text Box 15"/>
            <p:cNvSpPr txBox="1">
              <a:spLocks noChangeArrowheads="1"/>
            </p:cNvSpPr>
            <p:nvPr/>
          </p:nvSpPr>
          <p:spPr bwMode="auto">
            <a:xfrm>
              <a:off x="289" y="3388"/>
              <a:ext cx="3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BE" sz="1600" b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GPDs</a:t>
              </a:r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6654800" y="3522663"/>
            <a:ext cx="508000" cy="338137"/>
            <a:chOff x="3716" y="2778"/>
            <a:chExt cx="320" cy="213"/>
          </a:xfrm>
        </p:grpSpPr>
        <p:sp>
          <p:nvSpPr>
            <p:cNvPr id="45111" name="Rectangle 8"/>
            <p:cNvSpPr>
              <a:spLocks noChangeArrowheads="1"/>
            </p:cNvSpPr>
            <p:nvPr/>
          </p:nvSpPr>
          <p:spPr bwMode="auto">
            <a:xfrm>
              <a:off x="3716" y="2799"/>
              <a:ext cx="317" cy="192"/>
            </a:xfrm>
            <a:prstGeom prst="rect">
              <a:avLst/>
            </a:prstGeom>
            <a:solidFill>
              <a:srgbClr val="00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b="0">
                <a:solidFill>
                  <a:srgbClr val="00000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5112" name="Text Box 9"/>
            <p:cNvSpPr txBox="1">
              <a:spLocks noChangeArrowheads="1"/>
            </p:cNvSpPr>
            <p:nvPr/>
          </p:nvSpPr>
          <p:spPr bwMode="auto">
            <a:xfrm>
              <a:off x="3727" y="2778"/>
              <a:ext cx="3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BE" sz="1600" b="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FFs</a:t>
              </a:r>
            </a:p>
          </p:txBody>
        </p:sp>
      </p:grpSp>
      <p:sp>
        <p:nvSpPr>
          <p:cNvPr id="45080" name="Text Box 53"/>
          <p:cNvSpPr txBox="1">
            <a:spLocks noChangeArrowheads="1"/>
          </p:cNvSpPr>
          <p:nvPr/>
        </p:nvSpPr>
        <p:spPr bwMode="auto">
          <a:xfrm>
            <a:off x="3421117" y="2014184"/>
            <a:ext cx="9222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BE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DVCS</a:t>
            </a:r>
            <a:endParaRPr lang="fr-BE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81" name="Text Box 53"/>
          <p:cNvSpPr txBox="1">
            <a:spLocks noChangeArrowheads="1"/>
          </p:cNvSpPr>
          <p:nvPr/>
        </p:nvSpPr>
        <p:spPr bwMode="auto">
          <a:xfrm>
            <a:off x="6227379" y="1841936"/>
            <a:ext cx="12086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BE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Elastic</a:t>
            </a:r>
            <a:r>
              <a:rPr lang="fr-BE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BE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Scattering</a:t>
            </a:r>
            <a:endParaRPr lang="fr-BE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82" name="Text Box 53"/>
          <p:cNvSpPr txBox="1">
            <a:spLocks noChangeArrowheads="1"/>
          </p:cNvSpPr>
          <p:nvPr/>
        </p:nvSpPr>
        <p:spPr bwMode="auto">
          <a:xfrm>
            <a:off x="3405352" y="6172200"/>
            <a:ext cx="9380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BE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SIDIS</a:t>
            </a:r>
          </a:p>
        </p:txBody>
      </p:sp>
      <p:sp>
        <p:nvSpPr>
          <p:cNvPr id="45083" name="Text Box 53"/>
          <p:cNvSpPr txBox="1">
            <a:spLocks noChangeArrowheads="1"/>
          </p:cNvSpPr>
          <p:nvPr/>
        </p:nvSpPr>
        <p:spPr bwMode="auto">
          <a:xfrm>
            <a:off x="6626770" y="6169025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BE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DIS</a:t>
            </a:r>
          </a:p>
        </p:txBody>
      </p:sp>
      <p:sp>
        <p:nvSpPr>
          <p:cNvPr id="45084" name="AutoShape 144"/>
          <p:cNvSpPr>
            <a:spLocks noChangeArrowheads="1"/>
          </p:cNvSpPr>
          <p:nvPr/>
        </p:nvSpPr>
        <p:spPr bwMode="auto">
          <a:xfrm>
            <a:off x="5257800" y="4932363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5085" name="Picture 15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1852"/>
          <a:stretch>
            <a:fillRect/>
          </a:stretch>
        </p:blipFill>
        <p:spPr bwMode="auto">
          <a:xfrm>
            <a:off x="5334000" y="4549775"/>
            <a:ext cx="6286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86" name="Picture 5" descr="E:\Physique\Talks\QCD_EVOLUTION2012\Wign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188" y="273050"/>
            <a:ext cx="1776412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87" name="Picture 6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766" r="47266" b="6572"/>
          <a:stretch>
            <a:fillRect/>
          </a:stretch>
        </p:blipFill>
        <p:spPr bwMode="auto">
          <a:xfrm>
            <a:off x="1500188" y="569913"/>
            <a:ext cx="179387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88" name="Picture 5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0882" b="6572"/>
          <a:stretch>
            <a:fillRect/>
          </a:stretch>
        </p:blipFill>
        <p:spPr bwMode="auto">
          <a:xfrm>
            <a:off x="1576388" y="949325"/>
            <a:ext cx="1428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89" name="Picture 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6763" y="730250"/>
            <a:ext cx="546100" cy="14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90" name="Rectangle à coins arrondis 54"/>
          <p:cNvSpPr>
            <a:spLocks noChangeArrowheads="1"/>
          </p:cNvSpPr>
          <p:nvPr/>
        </p:nvSpPr>
        <p:spPr bwMode="auto">
          <a:xfrm>
            <a:off x="357188" y="1103313"/>
            <a:ext cx="8382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91" name="Text Box 55"/>
          <p:cNvSpPr txBox="1">
            <a:spLocks noChangeArrowheads="1"/>
          </p:cNvSpPr>
          <p:nvPr/>
        </p:nvSpPr>
        <p:spPr bwMode="auto">
          <a:xfrm>
            <a:off x="204788" y="10922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BE" sz="10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Impact parameter</a:t>
            </a:r>
          </a:p>
        </p:txBody>
      </p:sp>
      <p:cxnSp>
        <p:nvCxnSpPr>
          <p:cNvPr id="45092" name="Connecteur droit avec flèche 40"/>
          <p:cNvCxnSpPr>
            <a:cxnSpLocks noChangeShapeType="1"/>
          </p:cNvCxnSpPr>
          <p:nvPr/>
        </p:nvCxnSpPr>
        <p:spPr bwMode="auto">
          <a:xfrm flipV="1">
            <a:off x="1239838" y="1111250"/>
            <a:ext cx="260350" cy="152400"/>
          </a:xfrm>
          <a:prstGeom prst="straightConnector1">
            <a:avLst/>
          </a:prstGeom>
          <a:noFill/>
          <a:ln w="25400" algn="ctr">
            <a:solidFill>
              <a:srgbClr val="0033CC"/>
            </a:solidFill>
            <a:round/>
            <a:headEnd/>
            <a:tailEnd type="stealth" w="med" len="med"/>
          </a:ln>
        </p:spPr>
      </p:cxnSp>
      <p:sp>
        <p:nvSpPr>
          <p:cNvPr id="45093" name="Rectangle à coins arrondis 54"/>
          <p:cNvSpPr>
            <a:spLocks noChangeArrowheads="1"/>
          </p:cNvSpPr>
          <p:nvPr/>
        </p:nvSpPr>
        <p:spPr bwMode="auto">
          <a:xfrm>
            <a:off x="357188" y="265113"/>
            <a:ext cx="8382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94" name="Text Box 55"/>
          <p:cNvSpPr txBox="1">
            <a:spLocks noChangeArrowheads="1"/>
          </p:cNvSpPr>
          <p:nvPr/>
        </p:nvSpPr>
        <p:spPr bwMode="auto">
          <a:xfrm>
            <a:off x="219075" y="2540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BE" sz="10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Transverse momentum</a:t>
            </a:r>
          </a:p>
        </p:txBody>
      </p:sp>
      <p:cxnSp>
        <p:nvCxnSpPr>
          <p:cNvPr id="45095" name="Connecteur droit avec flèche 40"/>
          <p:cNvCxnSpPr>
            <a:cxnSpLocks noChangeShapeType="1"/>
          </p:cNvCxnSpPr>
          <p:nvPr/>
        </p:nvCxnSpPr>
        <p:spPr bwMode="auto">
          <a:xfrm>
            <a:off x="1239838" y="482600"/>
            <a:ext cx="228600" cy="147638"/>
          </a:xfrm>
          <a:prstGeom prst="straightConnector1">
            <a:avLst/>
          </a:prstGeom>
          <a:noFill/>
          <a:ln w="25400" algn="ctr">
            <a:solidFill>
              <a:srgbClr val="0033CC"/>
            </a:solidFill>
            <a:round/>
            <a:headEnd/>
            <a:tailEnd type="stealth" w="med" len="med"/>
          </a:ln>
        </p:spPr>
      </p:cxnSp>
      <p:sp>
        <p:nvSpPr>
          <p:cNvPr id="45096" name="Rectangle à coins arrondis 54"/>
          <p:cNvSpPr>
            <a:spLocks noChangeArrowheads="1"/>
          </p:cNvSpPr>
          <p:nvPr/>
        </p:nvSpPr>
        <p:spPr bwMode="auto">
          <a:xfrm>
            <a:off x="2490788" y="55563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97" name="Text Box 55"/>
          <p:cNvSpPr txBox="1">
            <a:spLocks noChangeArrowheads="1"/>
          </p:cNvSpPr>
          <p:nvPr/>
        </p:nvSpPr>
        <p:spPr bwMode="auto">
          <a:xfrm>
            <a:off x="2414588" y="4445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BE" sz="10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Longitudinal </a:t>
            </a:r>
            <a:r>
              <a:rPr lang="fr-BE" sz="10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momentum</a:t>
            </a:r>
            <a:endParaRPr lang="fr-BE" sz="10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45098" name="Connecteur droit avec flèche 40"/>
          <p:cNvCxnSpPr>
            <a:cxnSpLocks noChangeShapeType="1"/>
          </p:cNvCxnSpPr>
          <p:nvPr/>
        </p:nvCxnSpPr>
        <p:spPr bwMode="auto">
          <a:xfrm flipH="1">
            <a:off x="2185988" y="425450"/>
            <a:ext cx="304800" cy="300038"/>
          </a:xfrm>
          <a:prstGeom prst="straightConnector1">
            <a:avLst/>
          </a:prstGeom>
          <a:noFill/>
          <a:ln w="25400" algn="ctr">
            <a:solidFill>
              <a:srgbClr val="0033CC"/>
            </a:solidFill>
            <a:round/>
            <a:headEnd/>
            <a:tailEnd type="stealth" w="med" len="med"/>
          </a:ln>
        </p:spPr>
      </p:cxnSp>
      <p:sp>
        <p:nvSpPr>
          <p:cNvPr id="45099" name="Rectangle à coins arrondis 54"/>
          <p:cNvSpPr>
            <a:spLocks noChangeArrowheads="1"/>
          </p:cNvSpPr>
          <p:nvPr/>
        </p:nvSpPr>
        <p:spPr bwMode="auto">
          <a:xfrm>
            <a:off x="323850" y="4321175"/>
            <a:ext cx="1547813" cy="2381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5100" name="Picture 32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1543" b="-11812"/>
          <a:stretch>
            <a:fillRect/>
          </a:stretch>
        </p:blipFill>
        <p:spPr bwMode="auto">
          <a:xfrm>
            <a:off x="385763" y="42926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101" name="Rectangle à coins arrondis 54"/>
          <p:cNvSpPr>
            <a:spLocks noChangeArrowheads="1"/>
          </p:cNvSpPr>
          <p:nvPr/>
        </p:nvSpPr>
        <p:spPr bwMode="auto">
          <a:xfrm>
            <a:off x="4321175" y="5202238"/>
            <a:ext cx="522288" cy="228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5102" name="Picture 30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6642" r="25505" b="-11627"/>
          <a:stretch>
            <a:fillRect/>
          </a:stretch>
        </p:blipFill>
        <p:spPr bwMode="auto">
          <a:xfrm>
            <a:off x="4344988" y="5167313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103" name="Rectangle à coins arrondis 54"/>
          <p:cNvSpPr>
            <a:spLocks noChangeArrowheads="1"/>
          </p:cNvSpPr>
          <p:nvPr/>
        </p:nvSpPr>
        <p:spPr bwMode="auto">
          <a:xfrm>
            <a:off x="4356100" y="3590925"/>
            <a:ext cx="539750" cy="228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5104" name="Picture 28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4697"/>
          <a:stretch>
            <a:fillRect/>
          </a:stretch>
        </p:blipFill>
        <p:spPr bwMode="auto">
          <a:xfrm>
            <a:off x="4392613" y="3563938"/>
            <a:ext cx="4572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105" name="Rectangle à coins arrondis 54"/>
          <p:cNvSpPr>
            <a:spLocks noChangeArrowheads="1"/>
          </p:cNvSpPr>
          <p:nvPr/>
        </p:nvSpPr>
        <p:spPr bwMode="auto">
          <a:xfrm>
            <a:off x="7308850" y="3592513"/>
            <a:ext cx="228600" cy="228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5106" name="Picture 26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6916"/>
          <a:stretch>
            <a:fillRect/>
          </a:stretch>
        </p:blipFill>
        <p:spPr bwMode="auto">
          <a:xfrm>
            <a:off x="7385050" y="3573463"/>
            <a:ext cx="920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107" name="Rectangle à coins arrondis 54"/>
          <p:cNvSpPr>
            <a:spLocks noChangeArrowheads="1"/>
          </p:cNvSpPr>
          <p:nvPr/>
        </p:nvSpPr>
        <p:spPr bwMode="auto">
          <a:xfrm>
            <a:off x="7396163" y="5213350"/>
            <a:ext cx="228600" cy="228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fr-FR" b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5108" name="Picture 24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661" r="36586" b="16280"/>
          <a:stretch>
            <a:fillRect/>
          </a:stretch>
        </p:blipFill>
        <p:spPr bwMode="auto">
          <a:xfrm>
            <a:off x="7429500" y="5170488"/>
            <a:ext cx="14287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Rettangolo 12"/>
          <p:cNvSpPr/>
          <p:nvPr/>
        </p:nvSpPr>
        <p:spPr>
          <a:xfrm>
            <a:off x="4270008" y="126122"/>
            <a:ext cx="4605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Multi-dimensional</a:t>
            </a:r>
            <a:r>
              <a:rPr lang="it-IT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mapping of the nucleon</a:t>
            </a:r>
            <a:endParaRPr lang="it-IT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8857397" y="653727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136476" y="5117909"/>
            <a:ext cx="2825087" cy="1200329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b="0" dirty="0" err="1" smtClean="0">
                <a:latin typeface="Times New Roman" pitchFamily="18" charset="0"/>
                <a:cs typeface="Times New Roman" pitchFamily="18" charset="0"/>
              </a:rPr>
              <a:t>complete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0" dirty="0" err="1" smtClean="0">
                <a:latin typeface="Times New Roman" pitchFamily="18" charset="0"/>
                <a:cs typeface="Times New Roman" pitchFamily="18" charset="0"/>
              </a:rPr>
              <a:t>picture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 of  </a:t>
            </a:r>
            <a:r>
              <a:rPr lang="fr-FR" b="0" dirty="0" err="1" smtClean="0">
                <a:latin typeface="Times New Roman" pitchFamily="18" charset="0"/>
                <a:cs typeface="Times New Roman" pitchFamily="18" charset="0"/>
              </a:rPr>
              <a:t>nucleon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 structure </a:t>
            </a:r>
            <a:r>
              <a:rPr lang="fr-FR" b="0" dirty="0" err="1" smtClean="0">
                <a:latin typeface="Times New Roman" pitchFamily="18" charset="0"/>
                <a:cs typeface="Times New Roman" pitchFamily="18" charset="0"/>
              </a:rPr>
              <a:t>requires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b="0" dirty="0" err="1" smtClean="0">
                <a:latin typeface="Times New Roman" pitchFamily="18" charset="0"/>
                <a:cs typeface="Times New Roman" pitchFamily="18" charset="0"/>
              </a:rPr>
              <a:t>measurement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 of all </a:t>
            </a:r>
            <a:r>
              <a:rPr lang="fr-FR" b="0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 distributions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5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0"/>
          <p:cNvSpPr txBox="1">
            <a:spLocks noChangeArrowheads="1"/>
          </p:cNvSpPr>
          <p:nvPr/>
        </p:nvSpPr>
        <p:spPr bwMode="auto">
          <a:xfrm>
            <a:off x="534194" y="19080"/>
            <a:ext cx="83097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 Virtual Compton Scattering and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quark GPDs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41"/>
          <p:cNvGrpSpPr>
            <a:grpSpLocks noChangeAspect="1"/>
          </p:cNvGrpSpPr>
          <p:nvPr/>
        </p:nvGrpSpPr>
        <p:grpSpPr bwMode="auto">
          <a:xfrm rot="-2865258">
            <a:off x="1467644" y="1142207"/>
            <a:ext cx="128587" cy="546100"/>
            <a:chOff x="1324" y="1002"/>
            <a:chExt cx="146" cy="462"/>
          </a:xfrm>
        </p:grpSpPr>
        <p:sp>
          <p:nvSpPr>
            <p:cNvPr id="2099" name="Freeform 42"/>
            <p:cNvSpPr>
              <a:spLocks noChangeAspect="1"/>
            </p:cNvSpPr>
            <p:nvPr/>
          </p:nvSpPr>
          <p:spPr bwMode="auto">
            <a:xfrm>
              <a:off x="1326" y="1002"/>
              <a:ext cx="143" cy="75"/>
            </a:xfrm>
            <a:custGeom>
              <a:avLst/>
              <a:gdLst>
                <a:gd name="T0" fmla="*/ 0 w 143"/>
                <a:gd name="T1" fmla="*/ 0 h 75"/>
                <a:gd name="T2" fmla="*/ 0 w 143"/>
                <a:gd name="T3" fmla="*/ 4 h 75"/>
                <a:gd name="T4" fmla="*/ 4 w 143"/>
                <a:gd name="T5" fmla="*/ 7 h 75"/>
                <a:gd name="T6" fmla="*/ 8 w 143"/>
                <a:gd name="T7" fmla="*/ 9 h 75"/>
                <a:gd name="T8" fmla="*/ 12 w 143"/>
                <a:gd name="T9" fmla="*/ 11 h 75"/>
                <a:gd name="T10" fmla="*/ 129 w 143"/>
                <a:gd name="T11" fmla="*/ 58 h 75"/>
                <a:gd name="T12" fmla="*/ 135 w 143"/>
                <a:gd name="T13" fmla="*/ 60 h 75"/>
                <a:gd name="T14" fmla="*/ 139 w 143"/>
                <a:gd name="T15" fmla="*/ 63 h 75"/>
                <a:gd name="T16" fmla="*/ 142 w 143"/>
                <a:gd name="T17" fmla="*/ 65 h 75"/>
                <a:gd name="T18" fmla="*/ 141 w 143"/>
                <a:gd name="T19" fmla="*/ 69 h 75"/>
                <a:gd name="T20" fmla="*/ 141 w 143"/>
                <a:gd name="T21" fmla="*/ 71 h 75"/>
                <a:gd name="T22" fmla="*/ 138 w 143"/>
                <a:gd name="T23" fmla="*/ 74 h 75"/>
                <a:gd name="T24" fmla="*/ 11 w 143"/>
                <a:gd name="T25" fmla="*/ 60 h 75"/>
                <a:gd name="T26" fmla="*/ 10 w 143"/>
                <a:gd name="T27" fmla="*/ 61 h 75"/>
                <a:gd name="T28" fmla="*/ 4 w 143"/>
                <a:gd name="T29" fmla="*/ 59 h 75"/>
                <a:gd name="T30" fmla="*/ 4 w 143"/>
                <a:gd name="T31" fmla="*/ 60 h 75"/>
                <a:gd name="T32" fmla="*/ 2 w 143"/>
                <a:gd name="T33" fmla="*/ 62 h 75"/>
                <a:gd name="T34" fmla="*/ 0 w 143"/>
                <a:gd name="T35" fmla="*/ 65 h 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3"/>
                <a:gd name="T55" fmla="*/ 0 h 75"/>
                <a:gd name="T56" fmla="*/ 143 w 143"/>
                <a:gd name="T57" fmla="*/ 75 h 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3" h="75">
                  <a:moveTo>
                    <a:pt x="0" y="0"/>
                  </a:moveTo>
                  <a:lnTo>
                    <a:pt x="0" y="4"/>
                  </a:lnTo>
                  <a:lnTo>
                    <a:pt x="4" y="7"/>
                  </a:lnTo>
                  <a:lnTo>
                    <a:pt x="8" y="9"/>
                  </a:lnTo>
                  <a:lnTo>
                    <a:pt x="12" y="11"/>
                  </a:lnTo>
                  <a:lnTo>
                    <a:pt x="129" y="58"/>
                  </a:lnTo>
                  <a:lnTo>
                    <a:pt x="135" y="60"/>
                  </a:lnTo>
                  <a:lnTo>
                    <a:pt x="139" y="63"/>
                  </a:lnTo>
                  <a:lnTo>
                    <a:pt x="142" y="65"/>
                  </a:lnTo>
                  <a:lnTo>
                    <a:pt x="141" y="69"/>
                  </a:lnTo>
                  <a:lnTo>
                    <a:pt x="141" y="71"/>
                  </a:lnTo>
                  <a:lnTo>
                    <a:pt x="138" y="74"/>
                  </a:lnTo>
                  <a:lnTo>
                    <a:pt x="11" y="60"/>
                  </a:lnTo>
                  <a:lnTo>
                    <a:pt x="10" y="61"/>
                  </a:lnTo>
                  <a:lnTo>
                    <a:pt x="4" y="59"/>
                  </a:lnTo>
                  <a:lnTo>
                    <a:pt x="4" y="60"/>
                  </a:lnTo>
                  <a:lnTo>
                    <a:pt x="2" y="62"/>
                  </a:lnTo>
                  <a:lnTo>
                    <a:pt x="0" y="65"/>
                  </a:lnTo>
                </a:path>
              </a:pathLst>
            </a:custGeom>
            <a:noFill/>
            <a:ln w="25400" cap="rnd" cmpd="sng">
              <a:solidFill>
                <a:srgbClr val="FF99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43"/>
            <p:cNvSpPr>
              <a:spLocks noChangeAspect="1"/>
            </p:cNvSpPr>
            <p:nvPr/>
          </p:nvSpPr>
          <p:spPr bwMode="auto">
            <a:xfrm>
              <a:off x="1324" y="1069"/>
              <a:ext cx="143" cy="72"/>
            </a:xfrm>
            <a:custGeom>
              <a:avLst/>
              <a:gdLst>
                <a:gd name="T0" fmla="*/ 0 w 143"/>
                <a:gd name="T1" fmla="*/ 0 h 72"/>
                <a:gd name="T2" fmla="*/ 1 w 143"/>
                <a:gd name="T3" fmla="*/ 2 h 72"/>
                <a:gd name="T4" fmla="*/ 4 w 143"/>
                <a:gd name="T5" fmla="*/ 4 h 72"/>
                <a:gd name="T6" fmla="*/ 6 w 143"/>
                <a:gd name="T7" fmla="*/ 6 h 72"/>
                <a:gd name="T8" fmla="*/ 10 w 143"/>
                <a:gd name="T9" fmla="*/ 7 h 72"/>
                <a:gd name="T10" fmla="*/ 133 w 143"/>
                <a:gd name="T11" fmla="*/ 57 h 72"/>
                <a:gd name="T12" fmla="*/ 137 w 143"/>
                <a:gd name="T13" fmla="*/ 61 h 72"/>
                <a:gd name="T14" fmla="*/ 140 w 143"/>
                <a:gd name="T15" fmla="*/ 61 h 72"/>
                <a:gd name="T16" fmla="*/ 141 w 143"/>
                <a:gd name="T17" fmla="*/ 65 h 72"/>
                <a:gd name="T18" fmla="*/ 141 w 143"/>
                <a:gd name="T19" fmla="*/ 66 h 72"/>
                <a:gd name="T20" fmla="*/ 142 w 143"/>
                <a:gd name="T21" fmla="*/ 71 h 72"/>
                <a:gd name="T22" fmla="*/ 137 w 143"/>
                <a:gd name="T23" fmla="*/ 71 h 72"/>
                <a:gd name="T24" fmla="*/ 12 w 143"/>
                <a:gd name="T25" fmla="*/ 59 h 72"/>
                <a:gd name="T26" fmla="*/ 7 w 143"/>
                <a:gd name="T27" fmla="*/ 59 h 72"/>
                <a:gd name="T28" fmla="*/ 6 w 143"/>
                <a:gd name="T29" fmla="*/ 59 h 72"/>
                <a:gd name="T30" fmla="*/ 4 w 143"/>
                <a:gd name="T31" fmla="*/ 59 h 72"/>
                <a:gd name="T32" fmla="*/ 1 w 143"/>
                <a:gd name="T33" fmla="*/ 59 h 72"/>
                <a:gd name="T34" fmla="*/ 0 w 143"/>
                <a:gd name="T35" fmla="*/ 61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3"/>
                <a:gd name="T55" fmla="*/ 0 h 72"/>
                <a:gd name="T56" fmla="*/ 143 w 14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3" h="72">
                  <a:moveTo>
                    <a:pt x="0" y="0"/>
                  </a:moveTo>
                  <a:lnTo>
                    <a:pt x="1" y="2"/>
                  </a:lnTo>
                  <a:lnTo>
                    <a:pt x="4" y="4"/>
                  </a:lnTo>
                  <a:lnTo>
                    <a:pt x="6" y="6"/>
                  </a:lnTo>
                  <a:lnTo>
                    <a:pt x="10" y="7"/>
                  </a:lnTo>
                  <a:lnTo>
                    <a:pt x="133" y="57"/>
                  </a:lnTo>
                  <a:lnTo>
                    <a:pt x="137" y="61"/>
                  </a:lnTo>
                  <a:lnTo>
                    <a:pt x="140" y="61"/>
                  </a:lnTo>
                  <a:lnTo>
                    <a:pt x="141" y="65"/>
                  </a:lnTo>
                  <a:lnTo>
                    <a:pt x="141" y="66"/>
                  </a:lnTo>
                  <a:lnTo>
                    <a:pt x="142" y="71"/>
                  </a:lnTo>
                  <a:lnTo>
                    <a:pt x="137" y="71"/>
                  </a:lnTo>
                  <a:lnTo>
                    <a:pt x="12" y="59"/>
                  </a:lnTo>
                  <a:lnTo>
                    <a:pt x="7" y="59"/>
                  </a:lnTo>
                  <a:lnTo>
                    <a:pt x="6" y="59"/>
                  </a:lnTo>
                  <a:lnTo>
                    <a:pt x="4" y="59"/>
                  </a:lnTo>
                  <a:lnTo>
                    <a:pt x="1" y="59"/>
                  </a:lnTo>
                  <a:lnTo>
                    <a:pt x="0" y="61"/>
                  </a:lnTo>
                </a:path>
              </a:pathLst>
            </a:custGeom>
            <a:noFill/>
            <a:ln w="25400" cap="rnd" cmpd="sng">
              <a:solidFill>
                <a:srgbClr val="FF99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44"/>
            <p:cNvSpPr>
              <a:spLocks noChangeAspect="1"/>
            </p:cNvSpPr>
            <p:nvPr/>
          </p:nvSpPr>
          <p:spPr bwMode="auto">
            <a:xfrm>
              <a:off x="1326" y="1131"/>
              <a:ext cx="144" cy="76"/>
            </a:xfrm>
            <a:custGeom>
              <a:avLst/>
              <a:gdLst>
                <a:gd name="T0" fmla="*/ 0 w 144"/>
                <a:gd name="T1" fmla="*/ 0 h 76"/>
                <a:gd name="T2" fmla="*/ 0 w 144"/>
                <a:gd name="T3" fmla="*/ 3 h 76"/>
                <a:gd name="T4" fmla="*/ 2 w 144"/>
                <a:gd name="T5" fmla="*/ 7 h 76"/>
                <a:gd name="T6" fmla="*/ 7 w 144"/>
                <a:gd name="T7" fmla="*/ 9 h 76"/>
                <a:gd name="T8" fmla="*/ 10 w 144"/>
                <a:gd name="T9" fmla="*/ 11 h 76"/>
                <a:gd name="T10" fmla="*/ 133 w 144"/>
                <a:gd name="T11" fmla="*/ 59 h 76"/>
                <a:gd name="T12" fmla="*/ 136 w 144"/>
                <a:gd name="T13" fmla="*/ 63 h 76"/>
                <a:gd name="T14" fmla="*/ 139 w 144"/>
                <a:gd name="T15" fmla="*/ 65 h 76"/>
                <a:gd name="T16" fmla="*/ 143 w 144"/>
                <a:gd name="T17" fmla="*/ 67 h 76"/>
                <a:gd name="T18" fmla="*/ 143 w 144"/>
                <a:gd name="T19" fmla="*/ 71 h 76"/>
                <a:gd name="T20" fmla="*/ 141 w 144"/>
                <a:gd name="T21" fmla="*/ 74 h 76"/>
                <a:gd name="T22" fmla="*/ 138 w 144"/>
                <a:gd name="T23" fmla="*/ 75 h 76"/>
                <a:gd name="T24" fmla="*/ 9 w 144"/>
                <a:gd name="T25" fmla="*/ 63 h 76"/>
                <a:gd name="T26" fmla="*/ 6 w 144"/>
                <a:gd name="T27" fmla="*/ 62 h 76"/>
                <a:gd name="T28" fmla="*/ 6 w 144"/>
                <a:gd name="T29" fmla="*/ 63 h 76"/>
                <a:gd name="T30" fmla="*/ 3 w 144"/>
                <a:gd name="T31" fmla="*/ 62 h 76"/>
                <a:gd name="T32" fmla="*/ 0 w 144"/>
                <a:gd name="T33" fmla="*/ 64 h 76"/>
                <a:gd name="T34" fmla="*/ 0 w 144"/>
                <a:gd name="T35" fmla="*/ 66 h 7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4"/>
                <a:gd name="T55" fmla="*/ 0 h 76"/>
                <a:gd name="T56" fmla="*/ 144 w 144"/>
                <a:gd name="T57" fmla="*/ 76 h 7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4" h="76">
                  <a:moveTo>
                    <a:pt x="0" y="0"/>
                  </a:moveTo>
                  <a:lnTo>
                    <a:pt x="0" y="3"/>
                  </a:lnTo>
                  <a:lnTo>
                    <a:pt x="2" y="7"/>
                  </a:lnTo>
                  <a:lnTo>
                    <a:pt x="7" y="9"/>
                  </a:lnTo>
                  <a:lnTo>
                    <a:pt x="10" y="11"/>
                  </a:lnTo>
                  <a:lnTo>
                    <a:pt x="133" y="59"/>
                  </a:lnTo>
                  <a:lnTo>
                    <a:pt x="136" y="63"/>
                  </a:lnTo>
                  <a:lnTo>
                    <a:pt x="139" y="65"/>
                  </a:lnTo>
                  <a:lnTo>
                    <a:pt x="143" y="67"/>
                  </a:lnTo>
                  <a:lnTo>
                    <a:pt x="143" y="71"/>
                  </a:lnTo>
                  <a:lnTo>
                    <a:pt x="141" y="74"/>
                  </a:lnTo>
                  <a:lnTo>
                    <a:pt x="138" y="75"/>
                  </a:lnTo>
                  <a:lnTo>
                    <a:pt x="9" y="63"/>
                  </a:lnTo>
                  <a:lnTo>
                    <a:pt x="6" y="62"/>
                  </a:lnTo>
                  <a:lnTo>
                    <a:pt x="6" y="63"/>
                  </a:lnTo>
                  <a:lnTo>
                    <a:pt x="3" y="62"/>
                  </a:lnTo>
                  <a:lnTo>
                    <a:pt x="0" y="64"/>
                  </a:lnTo>
                  <a:lnTo>
                    <a:pt x="0" y="66"/>
                  </a:lnTo>
                </a:path>
              </a:pathLst>
            </a:custGeom>
            <a:noFill/>
            <a:ln w="25400" cap="rnd" cmpd="sng">
              <a:solidFill>
                <a:srgbClr val="FF99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45"/>
            <p:cNvSpPr>
              <a:spLocks noChangeAspect="1"/>
            </p:cNvSpPr>
            <p:nvPr/>
          </p:nvSpPr>
          <p:spPr bwMode="auto">
            <a:xfrm>
              <a:off x="1325" y="1202"/>
              <a:ext cx="144" cy="70"/>
            </a:xfrm>
            <a:custGeom>
              <a:avLst/>
              <a:gdLst>
                <a:gd name="T0" fmla="*/ 0 w 144"/>
                <a:gd name="T1" fmla="*/ 0 h 70"/>
                <a:gd name="T2" fmla="*/ 0 w 144"/>
                <a:gd name="T3" fmla="*/ 0 h 70"/>
                <a:gd name="T4" fmla="*/ 4 w 144"/>
                <a:gd name="T5" fmla="*/ 4 h 70"/>
                <a:gd name="T6" fmla="*/ 6 w 144"/>
                <a:gd name="T7" fmla="*/ 6 h 70"/>
                <a:gd name="T8" fmla="*/ 11 w 144"/>
                <a:gd name="T9" fmla="*/ 7 h 70"/>
                <a:gd name="T10" fmla="*/ 131 w 144"/>
                <a:gd name="T11" fmla="*/ 54 h 70"/>
                <a:gd name="T12" fmla="*/ 136 w 144"/>
                <a:gd name="T13" fmla="*/ 58 h 70"/>
                <a:gd name="T14" fmla="*/ 139 w 144"/>
                <a:gd name="T15" fmla="*/ 59 h 70"/>
                <a:gd name="T16" fmla="*/ 143 w 144"/>
                <a:gd name="T17" fmla="*/ 63 h 70"/>
                <a:gd name="T18" fmla="*/ 143 w 144"/>
                <a:gd name="T19" fmla="*/ 66 h 70"/>
                <a:gd name="T20" fmla="*/ 140 w 144"/>
                <a:gd name="T21" fmla="*/ 69 h 70"/>
                <a:gd name="T22" fmla="*/ 138 w 144"/>
                <a:gd name="T23" fmla="*/ 69 h 70"/>
                <a:gd name="T24" fmla="*/ 11 w 144"/>
                <a:gd name="T25" fmla="*/ 57 h 70"/>
                <a:gd name="T26" fmla="*/ 7 w 144"/>
                <a:gd name="T27" fmla="*/ 58 h 70"/>
                <a:gd name="T28" fmla="*/ 4 w 144"/>
                <a:gd name="T29" fmla="*/ 57 h 70"/>
                <a:gd name="T30" fmla="*/ 1 w 144"/>
                <a:gd name="T31" fmla="*/ 57 h 70"/>
                <a:gd name="T32" fmla="*/ 1 w 144"/>
                <a:gd name="T33" fmla="*/ 59 h 70"/>
                <a:gd name="T34" fmla="*/ 0 w 144"/>
                <a:gd name="T35" fmla="*/ 62 h 7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4"/>
                <a:gd name="T55" fmla="*/ 0 h 70"/>
                <a:gd name="T56" fmla="*/ 144 w 144"/>
                <a:gd name="T57" fmla="*/ 70 h 7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4" h="70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6" y="6"/>
                  </a:lnTo>
                  <a:lnTo>
                    <a:pt x="11" y="7"/>
                  </a:lnTo>
                  <a:lnTo>
                    <a:pt x="131" y="54"/>
                  </a:lnTo>
                  <a:lnTo>
                    <a:pt x="136" y="58"/>
                  </a:lnTo>
                  <a:lnTo>
                    <a:pt x="139" y="59"/>
                  </a:lnTo>
                  <a:lnTo>
                    <a:pt x="143" y="63"/>
                  </a:lnTo>
                  <a:lnTo>
                    <a:pt x="143" y="66"/>
                  </a:lnTo>
                  <a:lnTo>
                    <a:pt x="140" y="69"/>
                  </a:lnTo>
                  <a:lnTo>
                    <a:pt x="138" y="69"/>
                  </a:lnTo>
                  <a:lnTo>
                    <a:pt x="11" y="57"/>
                  </a:lnTo>
                  <a:lnTo>
                    <a:pt x="7" y="58"/>
                  </a:lnTo>
                  <a:lnTo>
                    <a:pt x="4" y="57"/>
                  </a:lnTo>
                  <a:lnTo>
                    <a:pt x="1" y="57"/>
                  </a:lnTo>
                  <a:lnTo>
                    <a:pt x="1" y="59"/>
                  </a:lnTo>
                  <a:lnTo>
                    <a:pt x="0" y="62"/>
                  </a:lnTo>
                </a:path>
              </a:pathLst>
            </a:custGeom>
            <a:noFill/>
            <a:ln w="25400" cap="rnd" cmpd="sng">
              <a:solidFill>
                <a:srgbClr val="FF99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Freeform 46"/>
            <p:cNvSpPr>
              <a:spLocks noChangeAspect="1"/>
            </p:cNvSpPr>
            <p:nvPr/>
          </p:nvSpPr>
          <p:spPr bwMode="auto">
            <a:xfrm>
              <a:off x="1327" y="1260"/>
              <a:ext cx="142" cy="76"/>
            </a:xfrm>
            <a:custGeom>
              <a:avLst/>
              <a:gdLst>
                <a:gd name="T0" fmla="*/ 0 w 142"/>
                <a:gd name="T1" fmla="*/ 0 h 76"/>
                <a:gd name="T2" fmla="*/ 0 w 142"/>
                <a:gd name="T3" fmla="*/ 4 h 76"/>
                <a:gd name="T4" fmla="*/ 3 w 142"/>
                <a:gd name="T5" fmla="*/ 7 h 76"/>
                <a:gd name="T6" fmla="*/ 6 w 142"/>
                <a:gd name="T7" fmla="*/ 8 h 76"/>
                <a:gd name="T8" fmla="*/ 11 w 142"/>
                <a:gd name="T9" fmla="*/ 11 h 76"/>
                <a:gd name="T10" fmla="*/ 132 w 142"/>
                <a:gd name="T11" fmla="*/ 61 h 76"/>
                <a:gd name="T12" fmla="*/ 137 w 142"/>
                <a:gd name="T13" fmla="*/ 64 h 76"/>
                <a:gd name="T14" fmla="*/ 137 w 142"/>
                <a:gd name="T15" fmla="*/ 65 h 76"/>
                <a:gd name="T16" fmla="*/ 140 w 142"/>
                <a:gd name="T17" fmla="*/ 68 h 76"/>
                <a:gd name="T18" fmla="*/ 141 w 142"/>
                <a:gd name="T19" fmla="*/ 71 h 76"/>
                <a:gd name="T20" fmla="*/ 139 w 142"/>
                <a:gd name="T21" fmla="*/ 74 h 76"/>
                <a:gd name="T22" fmla="*/ 136 w 142"/>
                <a:gd name="T23" fmla="*/ 75 h 76"/>
                <a:gd name="T24" fmla="*/ 11 w 142"/>
                <a:gd name="T25" fmla="*/ 62 h 76"/>
                <a:gd name="T26" fmla="*/ 8 w 142"/>
                <a:gd name="T27" fmla="*/ 62 h 76"/>
                <a:gd name="T28" fmla="*/ 6 w 142"/>
                <a:gd name="T29" fmla="*/ 62 h 76"/>
                <a:gd name="T30" fmla="*/ 4 w 142"/>
                <a:gd name="T31" fmla="*/ 62 h 76"/>
                <a:gd name="T32" fmla="*/ 2 w 142"/>
                <a:gd name="T33" fmla="*/ 63 h 76"/>
                <a:gd name="T34" fmla="*/ 2 w 142"/>
                <a:gd name="T35" fmla="*/ 66 h 7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2"/>
                <a:gd name="T55" fmla="*/ 0 h 76"/>
                <a:gd name="T56" fmla="*/ 142 w 142"/>
                <a:gd name="T57" fmla="*/ 76 h 7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2" h="76">
                  <a:moveTo>
                    <a:pt x="0" y="0"/>
                  </a:moveTo>
                  <a:lnTo>
                    <a:pt x="0" y="4"/>
                  </a:lnTo>
                  <a:lnTo>
                    <a:pt x="3" y="7"/>
                  </a:lnTo>
                  <a:lnTo>
                    <a:pt x="6" y="8"/>
                  </a:lnTo>
                  <a:lnTo>
                    <a:pt x="11" y="11"/>
                  </a:lnTo>
                  <a:lnTo>
                    <a:pt x="132" y="61"/>
                  </a:lnTo>
                  <a:lnTo>
                    <a:pt x="137" y="64"/>
                  </a:lnTo>
                  <a:lnTo>
                    <a:pt x="137" y="65"/>
                  </a:lnTo>
                  <a:lnTo>
                    <a:pt x="140" y="68"/>
                  </a:lnTo>
                  <a:lnTo>
                    <a:pt x="141" y="71"/>
                  </a:lnTo>
                  <a:lnTo>
                    <a:pt x="139" y="74"/>
                  </a:lnTo>
                  <a:lnTo>
                    <a:pt x="136" y="75"/>
                  </a:lnTo>
                  <a:lnTo>
                    <a:pt x="11" y="62"/>
                  </a:lnTo>
                  <a:lnTo>
                    <a:pt x="8" y="62"/>
                  </a:lnTo>
                  <a:lnTo>
                    <a:pt x="6" y="62"/>
                  </a:lnTo>
                  <a:lnTo>
                    <a:pt x="4" y="62"/>
                  </a:lnTo>
                  <a:lnTo>
                    <a:pt x="2" y="63"/>
                  </a:lnTo>
                  <a:lnTo>
                    <a:pt x="2" y="66"/>
                  </a:lnTo>
                </a:path>
              </a:pathLst>
            </a:custGeom>
            <a:noFill/>
            <a:ln w="25400" cap="rnd" cmpd="sng">
              <a:solidFill>
                <a:srgbClr val="FF99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47"/>
            <p:cNvSpPr>
              <a:spLocks noChangeAspect="1"/>
            </p:cNvSpPr>
            <p:nvPr/>
          </p:nvSpPr>
          <p:spPr bwMode="auto">
            <a:xfrm>
              <a:off x="1326" y="1328"/>
              <a:ext cx="142" cy="74"/>
            </a:xfrm>
            <a:custGeom>
              <a:avLst/>
              <a:gdLst>
                <a:gd name="T0" fmla="*/ 0 w 142"/>
                <a:gd name="T1" fmla="*/ 0 h 74"/>
                <a:gd name="T2" fmla="*/ 2 w 142"/>
                <a:gd name="T3" fmla="*/ 2 h 74"/>
                <a:gd name="T4" fmla="*/ 4 w 142"/>
                <a:gd name="T5" fmla="*/ 4 h 74"/>
                <a:gd name="T6" fmla="*/ 4 w 142"/>
                <a:gd name="T7" fmla="*/ 5 h 74"/>
                <a:gd name="T8" fmla="*/ 10 w 142"/>
                <a:gd name="T9" fmla="*/ 8 h 74"/>
                <a:gd name="T10" fmla="*/ 129 w 142"/>
                <a:gd name="T11" fmla="*/ 57 h 74"/>
                <a:gd name="T12" fmla="*/ 136 w 142"/>
                <a:gd name="T13" fmla="*/ 59 h 74"/>
                <a:gd name="T14" fmla="*/ 138 w 142"/>
                <a:gd name="T15" fmla="*/ 62 h 74"/>
                <a:gd name="T16" fmla="*/ 139 w 142"/>
                <a:gd name="T17" fmla="*/ 66 h 74"/>
                <a:gd name="T18" fmla="*/ 141 w 142"/>
                <a:gd name="T19" fmla="*/ 68 h 74"/>
                <a:gd name="T20" fmla="*/ 140 w 142"/>
                <a:gd name="T21" fmla="*/ 70 h 74"/>
                <a:gd name="T22" fmla="*/ 136 w 142"/>
                <a:gd name="T23" fmla="*/ 73 h 74"/>
                <a:gd name="T24" fmla="*/ 12 w 142"/>
                <a:gd name="T25" fmla="*/ 59 h 74"/>
                <a:gd name="T26" fmla="*/ 8 w 142"/>
                <a:gd name="T27" fmla="*/ 59 h 74"/>
                <a:gd name="T28" fmla="*/ 4 w 142"/>
                <a:gd name="T29" fmla="*/ 59 h 74"/>
                <a:gd name="T30" fmla="*/ 3 w 142"/>
                <a:gd name="T31" fmla="*/ 59 h 74"/>
                <a:gd name="T32" fmla="*/ 3 w 142"/>
                <a:gd name="T33" fmla="*/ 61 h 74"/>
                <a:gd name="T34" fmla="*/ 2 w 142"/>
                <a:gd name="T35" fmla="*/ 64 h 7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2"/>
                <a:gd name="T55" fmla="*/ 0 h 74"/>
                <a:gd name="T56" fmla="*/ 142 w 142"/>
                <a:gd name="T57" fmla="*/ 74 h 7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2" h="74">
                  <a:moveTo>
                    <a:pt x="0" y="0"/>
                  </a:moveTo>
                  <a:lnTo>
                    <a:pt x="2" y="2"/>
                  </a:lnTo>
                  <a:lnTo>
                    <a:pt x="4" y="4"/>
                  </a:lnTo>
                  <a:lnTo>
                    <a:pt x="4" y="5"/>
                  </a:lnTo>
                  <a:lnTo>
                    <a:pt x="10" y="8"/>
                  </a:lnTo>
                  <a:lnTo>
                    <a:pt x="129" y="57"/>
                  </a:lnTo>
                  <a:lnTo>
                    <a:pt x="136" y="59"/>
                  </a:lnTo>
                  <a:lnTo>
                    <a:pt x="138" y="62"/>
                  </a:lnTo>
                  <a:lnTo>
                    <a:pt x="139" y="66"/>
                  </a:lnTo>
                  <a:lnTo>
                    <a:pt x="141" y="68"/>
                  </a:lnTo>
                  <a:lnTo>
                    <a:pt x="140" y="70"/>
                  </a:lnTo>
                  <a:lnTo>
                    <a:pt x="136" y="73"/>
                  </a:lnTo>
                  <a:lnTo>
                    <a:pt x="12" y="59"/>
                  </a:lnTo>
                  <a:lnTo>
                    <a:pt x="8" y="59"/>
                  </a:lnTo>
                  <a:lnTo>
                    <a:pt x="4" y="59"/>
                  </a:lnTo>
                  <a:lnTo>
                    <a:pt x="3" y="59"/>
                  </a:lnTo>
                  <a:lnTo>
                    <a:pt x="3" y="61"/>
                  </a:lnTo>
                  <a:lnTo>
                    <a:pt x="2" y="64"/>
                  </a:lnTo>
                </a:path>
              </a:pathLst>
            </a:custGeom>
            <a:noFill/>
            <a:ln w="25400" cap="rnd" cmpd="sng">
              <a:solidFill>
                <a:srgbClr val="FF99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48"/>
            <p:cNvSpPr>
              <a:spLocks noChangeAspect="1"/>
            </p:cNvSpPr>
            <p:nvPr/>
          </p:nvSpPr>
          <p:spPr bwMode="auto">
            <a:xfrm>
              <a:off x="1326" y="1391"/>
              <a:ext cx="142" cy="73"/>
            </a:xfrm>
            <a:custGeom>
              <a:avLst/>
              <a:gdLst>
                <a:gd name="T0" fmla="*/ 0 w 142"/>
                <a:gd name="T1" fmla="*/ 0 h 73"/>
                <a:gd name="T2" fmla="*/ 0 w 142"/>
                <a:gd name="T3" fmla="*/ 3 h 73"/>
                <a:gd name="T4" fmla="*/ 1 w 142"/>
                <a:gd name="T5" fmla="*/ 7 h 73"/>
                <a:gd name="T6" fmla="*/ 5 w 142"/>
                <a:gd name="T7" fmla="*/ 9 h 73"/>
                <a:gd name="T8" fmla="*/ 11 w 142"/>
                <a:gd name="T9" fmla="*/ 10 h 73"/>
                <a:gd name="T10" fmla="*/ 129 w 142"/>
                <a:gd name="T11" fmla="*/ 59 h 73"/>
                <a:gd name="T12" fmla="*/ 137 w 142"/>
                <a:gd name="T13" fmla="*/ 61 h 73"/>
                <a:gd name="T14" fmla="*/ 138 w 142"/>
                <a:gd name="T15" fmla="*/ 63 h 73"/>
                <a:gd name="T16" fmla="*/ 141 w 142"/>
                <a:gd name="T17" fmla="*/ 67 h 73"/>
                <a:gd name="T18" fmla="*/ 141 w 142"/>
                <a:gd name="T19" fmla="*/ 69 h 73"/>
                <a:gd name="T20" fmla="*/ 140 w 142"/>
                <a:gd name="T21" fmla="*/ 72 h 73"/>
                <a:gd name="T22" fmla="*/ 135 w 142"/>
                <a:gd name="T23" fmla="*/ 72 h 73"/>
                <a:gd name="T24" fmla="*/ 73 w 142"/>
                <a:gd name="T25" fmla="*/ 65 h 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2"/>
                <a:gd name="T40" fmla="*/ 0 h 73"/>
                <a:gd name="T41" fmla="*/ 142 w 142"/>
                <a:gd name="T42" fmla="*/ 73 h 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2" h="73">
                  <a:moveTo>
                    <a:pt x="0" y="0"/>
                  </a:moveTo>
                  <a:lnTo>
                    <a:pt x="0" y="3"/>
                  </a:lnTo>
                  <a:lnTo>
                    <a:pt x="1" y="7"/>
                  </a:lnTo>
                  <a:lnTo>
                    <a:pt x="5" y="9"/>
                  </a:lnTo>
                  <a:lnTo>
                    <a:pt x="11" y="10"/>
                  </a:lnTo>
                  <a:lnTo>
                    <a:pt x="129" y="59"/>
                  </a:lnTo>
                  <a:lnTo>
                    <a:pt x="137" y="61"/>
                  </a:lnTo>
                  <a:lnTo>
                    <a:pt x="138" y="63"/>
                  </a:lnTo>
                  <a:lnTo>
                    <a:pt x="141" y="67"/>
                  </a:lnTo>
                  <a:lnTo>
                    <a:pt x="141" y="69"/>
                  </a:lnTo>
                  <a:lnTo>
                    <a:pt x="140" y="72"/>
                  </a:lnTo>
                  <a:lnTo>
                    <a:pt x="135" y="72"/>
                  </a:lnTo>
                  <a:lnTo>
                    <a:pt x="73" y="65"/>
                  </a:lnTo>
                </a:path>
              </a:pathLst>
            </a:custGeom>
            <a:noFill/>
            <a:ln w="25400" cap="rnd" cmpd="sng">
              <a:solidFill>
                <a:srgbClr val="FF99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Line 49"/>
          <p:cNvSpPr>
            <a:spLocks noChangeShapeType="1"/>
          </p:cNvSpPr>
          <p:nvPr/>
        </p:nvSpPr>
        <p:spPr bwMode="auto">
          <a:xfrm flipV="1">
            <a:off x="1477963" y="1604963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Line 50"/>
          <p:cNvSpPr>
            <a:spLocks noChangeShapeType="1"/>
          </p:cNvSpPr>
          <p:nvPr/>
        </p:nvSpPr>
        <p:spPr bwMode="auto">
          <a:xfrm rot="18742695" flipV="1">
            <a:off x="2767013" y="1598613"/>
            <a:ext cx="303212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Line 51"/>
          <p:cNvSpPr>
            <a:spLocks noChangeShapeType="1"/>
          </p:cNvSpPr>
          <p:nvPr/>
        </p:nvSpPr>
        <p:spPr bwMode="auto">
          <a:xfrm rot="12777622" flipV="1">
            <a:off x="3529013" y="2390775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Freeform 52"/>
          <p:cNvSpPr>
            <a:spLocks/>
          </p:cNvSpPr>
          <p:nvPr/>
        </p:nvSpPr>
        <p:spPr bwMode="auto">
          <a:xfrm>
            <a:off x="415925" y="954088"/>
            <a:ext cx="1439863" cy="441325"/>
          </a:xfrm>
          <a:custGeom>
            <a:avLst/>
            <a:gdLst>
              <a:gd name="T0" fmla="*/ 0 w 672"/>
              <a:gd name="T1" fmla="*/ 2147483647 h 144"/>
              <a:gd name="T2" fmla="*/ 2147483647 w 672"/>
              <a:gd name="T3" fmla="*/ 2147483647 h 144"/>
              <a:gd name="T4" fmla="*/ 2147483647 w 672"/>
              <a:gd name="T5" fmla="*/ 0 h 144"/>
              <a:gd name="T6" fmla="*/ 0 60000 65536"/>
              <a:gd name="T7" fmla="*/ 0 60000 65536"/>
              <a:gd name="T8" fmla="*/ 0 60000 65536"/>
              <a:gd name="T9" fmla="*/ 0 w 672"/>
              <a:gd name="T10" fmla="*/ 0 h 144"/>
              <a:gd name="T11" fmla="*/ 672 w 67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144">
                <a:moveTo>
                  <a:pt x="0" y="144"/>
                </a:moveTo>
                <a:lnTo>
                  <a:pt x="432" y="96"/>
                </a:lnTo>
                <a:lnTo>
                  <a:pt x="67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7" name="Text Box 53"/>
          <p:cNvSpPr txBox="1">
            <a:spLocks noChangeArrowheads="1"/>
          </p:cNvSpPr>
          <p:nvPr/>
        </p:nvSpPr>
        <p:spPr bwMode="auto">
          <a:xfrm>
            <a:off x="1568450" y="5937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</a:t>
            </a:r>
          </a:p>
        </p:txBody>
      </p:sp>
      <p:sp>
        <p:nvSpPr>
          <p:cNvPr id="2058" name="Line 54"/>
          <p:cNvSpPr>
            <a:spLocks noChangeShapeType="1"/>
          </p:cNvSpPr>
          <p:nvPr/>
        </p:nvSpPr>
        <p:spPr bwMode="auto">
          <a:xfrm flipV="1">
            <a:off x="487363" y="2489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Line 55"/>
          <p:cNvSpPr>
            <a:spLocks noChangeShapeType="1"/>
          </p:cNvSpPr>
          <p:nvPr/>
        </p:nvSpPr>
        <p:spPr bwMode="auto">
          <a:xfrm rot="12777622" flipV="1">
            <a:off x="3513138" y="24257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385763" y="954088"/>
            <a:ext cx="3825875" cy="1814512"/>
            <a:chOff x="243" y="799"/>
            <a:chExt cx="2410" cy="1143"/>
          </a:xfrm>
        </p:grpSpPr>
        <p:sp>
          <p:nvSpPr>
            <p:cNvPr id="2068" name="Freeform 57"/>
            <p:cNvSpPr>
              <a:spLocks/>
            </p:cNvSpPr>
            <p:nvPr/>
          </p:nvSpPr>
          <p:spPr bwMode="auto">
            <a:xfrm>
              <a:off x="1027" y="1017"/>
              <a:ext cx="714" cy="56"/>
            </a:xfrm>
            <a:custGeom>
              <a:avLst/>
              <a:gdLst>
                <a:gd name="T0" fmla="*/ 0 w 1200"/>
                <a:gd name="T1" fmla="*/ 124910 h 48"/>
                <a:gd name="T2" fmla="*/ 1 w 1200"/>
                <a:gd name="T3" fmla="*/ 0 h 48"/>
                <a:gd name="T4" fmla="*/ 1 w 1200"/>
                <a:gd name="T5" fmla="*/ 124910 h 48"/>
                <a:gd name="T6" fmla="*/ 0 60000 65536"/>
                <a:gd name="T7" fmla="*/ 0 60000 65536"/>
                <a:gd name="T8" fmla="*/ 0 60000 65536"/>
                <a:gd name="T9" fmla="*/ 0 w 1200"/>
                <a:gd name="T10" fmla="*/ 0 h 48"/>
                <a:gd name="T11" fmla="*/ 1200 w 1200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48">
                  <a:moveTo>
                    <a:pt x="0" y="48"/>
                  </a:moveTo>
                  <a:cubicBezTo>
                    <a:pt x="212" y="24"/>
                    <a:pt x="424" y="0"/>
                    <a:pt x="624" y="0"/>
                  </a:cubicBezTo>
                  <a:cubicBezTo>
                    <a:pt x="824" y="0"/>
                    <a:pt x="1012" y="24"/>
                    <a:pt x="1200" y="48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Text Box 58"/>
            <p:cNvSpPr txBox="1">
              <a:spLocks noChangeArrowheads="1"/>
            </p:cNvSpPr>
            <p:nvPr/>
          </p:nvSpPr>
          <p:spPr bwMode="auto">
            <a:xfrm>
              <a:off x="1411" y="799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t</a:t>
              </a:r>
            </a:p>
          </p:txBody>
        </p:sp>
        <p:sp>
          <p:nvSpPr>
            <p:cNvPr id="2070" name="Line 59"/>
            <p:cNvSpPr>
              <a:spLocks noChangeShapeType="1"/>
            </p:cNvSpPr>
            <p:nvPr/>
          </p:nvSpPr>
          <p:spPr bwMode="auto">
            <a:xfrm flipV="1">
              <a:off x="1123" y="1207"/>
              <a:ext cx="623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60"/>
            <p:cNvGrpSpPr>
              <a:grpSpLocks/>
            </p:cNvGrpSpPr>
            <p:nvPr/>
          </p:nvGrpSpPr>
          <p:grpSpPr bwMode="auto">
            <a:xfrm>
              <a:off x="243" y="856"/>
              <a:ext cx="2410" cy="1086"/>
              <a:chOff x="100" y="798"/>
              <a:chExt cx="2410" cy="1086"/>
            </a:xfrm>
          </p:grpSpPr>
          <p:sp>
            <p:nvSpPr>
              <p:cNvPr id="2081" name="Text Box 61"/>
              <p:cNvSpPr txBox="1">
                <a:spLocks noChangeArrowheads="1"/>
              </p:cNvSpPr>
              <p:nvPr/>
            </p:nvSpPr>
            <p:spPr bwMode="auto">
              <a:xfrm>
                <a:off x="476" y="1026"/>
                <a:ext cx="38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(Q</a:t>
                </a:r>
                <a:r>
                  <a:rPr lang="en-US" sz="1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2082" name="Text Box 62"/>
              <p:cNvSpPr txBox="1">
                <a:spLocks noChangeArrowheads="1"/>
              </p:cNvSpPr>
              <p:nvPr/>
            </p:nvSpPr>
            <p:spPr bwMode="auto">
              <a:xfrm>
                <a:off x="100" y="798"/>
                <a:ext cx="18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2083" name="Text Box 63"/>
              <p:cNvSpPr txBox="1">
                <a:spLocks noChangeArrowheads="1"/>
              </p:cNvSpPr>
              <p:nvPr/>
            </p:nvSpPr>
            <p:spPr bwMode="auto">
              <a:xfrm>
                <a:off x="295" y="981"/>
                <a:ext cx="2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Symbol" pitchFamily="18" charset="2"/>
                  </a:rPr>
                  <a:t>g</a:t>
                </a:r>
                <a:r>
                  <a:rPr lang="en-US" sz="2000"/>
                  <a:t>*</a:t>
                </a:r>
              </a:p>
            </p:txBody>
          </p:sp>
          <p:grpSp>
            <p:nvGrpSpPr>
              <p:cNvPr id="5" name="Group 64"/>
              <p:cNvGrpSpPr>
                <a:grpSpLocks/>
              </p:cNvGrpSpPr>
              <p:nvPr/>
            </p:nvGrpSpPr>
            <p:grpSpPr bwMode="auto">
              <a:xfrm>
                <a:off x="159" y="1253"/>
                <a:ext cx="2351" cy="631"/>
                <a:chOff x="159" y="1253"/>
                <a:chExt cx="2351" cy="631"/>
              </a:xfrm>
            </p:grpSpPr>
            <p:sp>
              <p:nvSpPr>
                <p:cNvPr id="2085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476" y="1253"/>
                  <a:ext cx="38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6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x+ξ</a:t>
                  </a:r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</p:txBody>
            </p:sp>
            <p:sp>
              <p:nvSpPr>
                <p:cNvPr id="208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1598" y="1260"/>
                  <a:ext cx="476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x-ξ </a:t>
                  </a:r>
                </a:p>
              </p:txBody>
            </p:sp>
            <p:sp>
              <p:nvSpPr>
                <p:cNvPr id="2087" name="Line 67"/>
                <p:cNvSpPr>
                  <a:spLocks noChangeShapeType="1"/>
                </p:cNvSpPr>
                <p:nvPr/>
              </p:nvSpPr>
              <p:spPr bwMode="auto">
                <a:xfrm rot="12777622" flipV="1">
                  <a:off x="2078" y="1692"/>
                  <a:ext cx="432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8" name="Line 68"/>
                <p:cNvSpPr>
                  <a:spLocks noChangeShapeType="1"/>
                </p:cNvSpPr>
                <p:nvPr/>
              </p:nvSpPr>
              <p:spPr bwMode="auto">
                <a:xfrm>
                  <a:off x="431" y="1298"/>
                  <a:ext cx="172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" name="Group 69"/>
                <p:cNvGrpSpPr>
                  <a:grpSpLocks/>
                </p:cNvGrpSpPr>
                <p:nvPr/>
              </p:nvGrpSpPr>
              <p:grpSpPr bwMode="auto">
                <a:xfrm>
                  <a:off x="159" y="1490"/>
                  <a:ext cx="1967" cy="394"/>
                  <a:chOff x="159" y="1490"/>
                  <a:chExt cx="1967" cy="394"/>
                </a:xfrm>
              </p:grpSpPr>
              <p:grpSp>
                <p:nvGrpSpPr>
                  <p:cNvPr id="7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159" y="1496"/>
                    <a:ext cx="1967" cy="388"/>
                    <a:chOff x="241" y="742"/>
                    <a:chExt cx="1967" cy="388"/>
                  </a:xfrm>
                </p:grpSpPr>
                <p:grpSp>
                  <p:nvGrpSpPr>
                    <p:cNvPr id="8" name="Group 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1" y="742"/>
                      <a:ext cx="1967" cy="388"/>
                      <a:chOff x="241" y="742"/>
                      <a:chExt cx="1967" cy="388"/>
                    </a:xfrm>
                  </p:grpSpPr>
                  <p:grpSp>
                    <p:nvGrpSpPr>
                      <p:cNvPr id="9" name="Group 7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72" y="742"/>
                        <a:ext cx="1536" cy="388"/>
                        <a:chOff x="672" y="742"/>
                        <a:chExt cx="1536" cy="388"/>
                      </a:xfrm>
                    </p:grpSpPr>
                    <p:sp>
                      <p:nvSpPr>
                        <p:cNvPr id="2096" name="Oval 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72" y="746"/>
                          <a:ext cx="1492" cy="384"/>
                        </a:xfrm>
                        <a:prstGeom prst="ellipse">
                          <a:avLst/>
                        </a:prstGeom>
                        <a:gradFill rotWithShape="0">
                          <a:gsLst>
                            <a:gs pos="0">
                              <a:srgbClr val="FF0000"/>
                            </a:gs>
                            <a:gs pos="100000">
                              <a:srgbClr val="760000"/>
                            </a:gs>
                          </a:gsLst>
                          <a:path path="shape">
                            <a:fillToRect l="50000" t="50000" r="50000" b="50000"/>
                          </a:path>
                        </a:gradFill>
                        <a:ln w="9525">
                          <a:solidFill>
                            <a:srgbClr val="FF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2097" name="Text Box 74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72" y="822"/>
                          <a:ext cx="1536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ctr">
                            <a:spcBef>
                              <a:spcPct val="50000"/>
                            </a:spcBef>
                          </a:pPr>
                          <a:r>
                            <a:rPr lang="en-US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H, H, E, E (</a:t>
                          </a:r>
                          <a:r>
                            <a:rPr lang="en-US" b="1" dirty="0" err="1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x,ξ,t</a:t>
                          </a:r>
                          <a:r>
                            <a:rPr lang="en-US" b="1" dirty="0">
                              <a:solidFill>
                                <a:schemeClr val="bg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p:txBody>
                    </p:sp>
                    <p:sp>
                      <p:nvSpPr>
                        <p:cNvPr id="2098" name="Text Box 75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16" y="742"/>
                          <a:ext cx="192" cy="231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algn="ctr">
                            <a:spcBef>
                              <a:spcPct val="50000"/>
                            </a:spcBef>
                          </a:pPr>
                          <a:r>
                            <a:rPr lang="en-US" b="1" dirty="0">
                              <a:solidFill>
                                <a:schemeClr val="bg1"/>
                              </a:solidFill>
                            </a:rPr>
                            <a:t>~</a:t>
                          </a:r>
                        </a:p>
                      </p:txBody>
                    </p:sp>
                  </p:grpSp>
                  <p:sp>
                    <p:nvSpPr>
                      <p:cNvPr id="2095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41" y="927"/>
                        <a:ext cx="432" cy="144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2093" name="Line 7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4" y="977"/>
                      <a:ext cx="432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091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5" y="1490"/>
                    <a:ext cx="191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cs typeface="Times New Roman" pitchFamily="18" charset="0"/>
                      </a:rPr>
                      <a:t>~</a:t>
                    </a:r>
                  </a:p>
                </p:txBody>
              </p:sp>
            </p:grpSp>
          </p:grpSp>
        </p:grpSp>
        <p:grpSp>
          <p:nvGrpSpPr>
            <p:cNvPr id="10" name="Group 79"/>
            <p:cNvGrpSpPr>
              <a:grpSpLocks noChangeAspect="1"/>
            </p:cNvGrpSpPr>
            <p:nvPr/>
          </p:nvGrpSpPr>
          <p:grpSpPr bwMode="auto">
            <a:xfrm rot="2775006">
              <a:off x="1832" y="895"/>
              <a:ext cx="81" cy="344"/>
              <a:chOff x="1324" y="1002"/>
              <a:chExt cx="146" cy="462"/>
            </a:xfrm>
          </p:grpSpPr>
          <p:sp>
            <p:nvSpPr>
              <p:cNvPr id="2074" name="Freeform 80"/>
              <p:cNvSpPr>
                <a:spLocks noChangeAspect="1"/>
              </p:cNvSpPr>
              <p:nvPr/>
            </p:nvSpPr>
            <p:spPr bwMode="auto">
              <a:xfrm>
                <a:off x="1326" y="1002"/>
                <a:ext cx="143" cy="75"/>
              </a:xfrm>
              <a:custGeom>
                <a:avLst/>
                <a:gdLst>
                  <a:gd name="T0" fmla="*/ 0 w 143"/>
                  <a:gd name="T1" fmla="*/ 0 h 75"/>
                  <a:gd name="T2" fmla="*/ 0 w 143"/>
                  <a:gd name="T3" fmla="*/ 4 h 75"/>
                  <a:gd name="T4" fmla="*/ 4 w 143"/>
                  <a:gd name="T5" fmla="*/ 7 h 75"/>
                  <a:gd name="T6" fmla="*/ 8 w 143"/>
                  <a:gd name="T7" fmla="*/ 9 h 75"/>
                  <a:gd name="T8" fmla="*/ 12 w 143"/>
                  <a:gd name="T9" fmla="*/ 11 h 75"/>
                  <a:gd name="T10" fmla="*/ 129 w 143"/>
                  <a:gd name="T11" fmla="*/ 58 h 75"/>
                  <a:gd name="T12" fmla="*/ 135 w 143"/>
                  <a:gd name="T13" fmla="*/ 60 h 75"/>
                  <a:gd name="T14" fmla="*/ 139 w 143"/>
                  <a:gd name="T15" fmla="*/ 63 h 75"/>
                  <a:gd name="T16" fmla="*/ 142 w 143"/>
                  <a:gd name="T17" fmla="*/ 65 h 75"/>
                  <a:gd name="T18" fmla="*/ 141 w 143"/>
                  <a:gd name="T19" fmla="*/ 69 h 75"/>
                  <a:gd name="T20" fmla="*/ 141 w 143"/>
                  <a:gd name="T21" fmla="*/ 71 h 75"/>
                  <a:gd name="T22" fmla="*/ 138 w 143"/>
                  <a:gd name="T23" fmla="*/ 74 h 75"/>
                  <a:gd name="T24" fmla="*/ 11 w 143"/>
                  <a:gd name="T25" fmla="*/ 60 h 75"/>
                  <a:gd name="T26" fmla="*/ 10 w 143"/>
                  <a:gd name="T27" fmla="*/ 61 h 75"/>
                  <a:gd name="T28" fmla="*/ 4 w 143"/>
                  <a:gd name="T29" fmla="*/ 59 h 75"/>
                  <a:gd name="T30" fmla="*/ 4 w 143"/>
                  <a:gd name="T31" fmla="*/ 60 h 75"/>
                  <a:gd name="T32" fmla="*/ 2 w 143"/>
                  <a:gd name="T33" fmla="*/ 62 h 75"/>
                  <a:gd name="T34" fmla="*/ 0 w 143"/>
                  <a:gd name="T35" fmla="*/ 65 h 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43"/>
                  <a:gd name="T55" fmla="*/ 0 h 75"/>
                  <a:gd name="T56" fmla="*/ 143 w 143"/>
                  <a:gd name="T57" fmla="*/ 75 h 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43" h="75">
                    <a:moveTo>
                      <a:pt x="0" y="0"/>
                    </a:moveTo>
                    <a:lnTo>
                      <a:pt x="0" y="4"/>
                    </a:lnTo>
                    <a:lnTo>
                      <a:pt x="4" y="7"/>
                    </a:lnTo>
                    <a:lnTo>
                      <a:pt x="8" y="9"/>
                    </a:lnTo>
                    <a:lnTo>
                      <a:pt x="12" y="11"/>
                    </a:lnTo>
                    <a:lnTo>
                      <a:pt x="129" y="58"/>
                    </a:lnTo>
                    <a:lnTo>
                      <a:pt x="135" y="60"/>
                    </a:lnTo>
                    <a:lnTo>
                      <a:pt x="139" y="63"/>
                    </a:lnTo>
                    <a:lnTo>
                      <a:pt x="142" y="65"/>
                    </a:lnTo>
                    <a:lnTo>
                      <a:pt x="141" y="69"/>
                    </a:lnTo>
                    <a:lnTo>
                      <a:pt x="141" y="71"/>
                    </a:lnTo>
                    <a:lnTo>
                      <a:pt x="138" y="74"/>
                    </a:lnTo>
                    <a:lnTo>
                      <a:pt x="11" y="60"/>
                    </a:lnTo>
                    <a:lnTo>
                      <a:pt x="10" y="61"/>
                    </a:lnTo>
                    <a:lnTo>
                      <a:pt x="4" y="59"/>
                    </a:lnTo>
                    <a:lnTo>
                      <a:pt x="4" y="60"/>
                    </a:lnTo>
                    <a:lnTo>
                      <a:pt x="2" y="62"/>
                    </a:lnTo>
                    <a:lnTo>
                      <a:pt x="0" y="65"/>
                    </a:lnTo>
                  </a:path>
                </a:pathLst>
              </a:custGeom>
              <a:noFill/>
              <a:ln w="25400" cap="rnd" cmpd="sng">
                <a:solidFill>
                  <a:srgbClr val="FF66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Freeform 81"/>
              <p:cNvSpPr>
                <a:spLocks noChangeAspect="1"/>
              </p:cNvSpPr>
              <p:nvPr/>
            </p:nvSpPr>
            <p:spPr bwMode="auto">
              <a:xfrm>
                <a:off x="1324" y="1069"/>
                <a:ext cx="143" cy="72"/>
              </a:xfrm>
              <a:custGeom>
                <a:avLst/>
                <a:gdLst>
                  <a:gd name="T0" fmla="*/ 0 w 143"/>
                  <a:gd name="T1" fmla="*/ 0 h 72"/>
                  <a:gd name="T2" fmla="*/ 1 w 143"/>
                  <a:gd name="T3" fmla="*/ 2 h 72"/>
                  <a:gd name="T4" fmla="*/ 4 w 143"/>
                  <a:gd name="T5" fmla="*/ 4 h 72"/>
                  <a:gd name="T6" fmla="*/ 6 w 143"/>
                  <a:gd name="T7" fmla="*/ 6 h 72"/>
                  <a:gd name="T8" fmla="*/ 10 w 143"/>
                  <a:gd name="T9" fmla="*/ 7 h 72"/>
                  <a:gd name="T10" fmla="*/ 133 w 143"/>
                  <a:gd name="T11" fmla="*/ 57 h 72"/>
                  <a:gd name="T12" fmla="*/ 137 w 143"/>
                  <a:gd name="T13" fmla="*/ 61 h 72"/>
                  <a:gd name="T14" fmla="*/ 140 w 143"/>
                  <a:gd name="T15" fmla="*/ 61 h 72"/>
                  <a:gd name="T16" fmla="*/ 141 w 143"/>
                  <a:gd name="T17" fmla="*/ 65 h 72"/>
                  <a:gd name="T18" fmla="*/ 141 w 143"/>
                  <a:gd name="T19" fmla="*/ 66 h 72"/>
                  <a:gd name="T20" fmla="*/ 142 w 143"/>
                  <a:gd name="T21" fmla="*/ 71 h 72"/>
                  <a:gd name="T22" fmla="*/ 137 w 143"/>
                  <a:gd name="T23" fmla="*/ 71 h 72"/>
                  <a:gd name="T24" fmla="*/ 12 w 143"/>
                  <a:gd name="T25" fmla="*/ 59 h 72"/>
                  <a:gd name="T26" fmla="*/ 7 w 143"/>
                  <a:gd name="T27" fmla="*/ 59 h 72"/>
                  <a:gd name="T28" fmla="*/ 6 w 143"/>
                  <a:gd name="T29" fmla="*/ 59 h 72"/>
                  <a:gd name="T30" fmla="*/ 4 w 143"/>
                  <a:gd name="T31" fmla="*/ 59 h 72"/>
                  <a:gd name="T32" fmla="*/ 1 w 143"/>
                  <a:gd name="T33" fmla="*/ 59 h 72"/>
                  <a:gd name="T34" fmla="*/ 0 w 143"/>
                  <a:gd name="T35" fmla="*/ 61 h 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43"/>
                  <a:gd name="T55" fmla="*/ 0 h 72"/>
                  <a:gd name="T56" fmla="*/ 143 w 143"/>
                  <a:gd name="T57" fmla="*/ 72 h 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43" h="72">
                    <a:moveTo>
                      <a:pt x="0" y="0"/>
                    </a:moveTo>
                    <a:lnTo>
                      <a:pt x="1" y="2"/>
                    </a:lnTo>
                    <a:lnTo>
                      <a:pt x="4" y="4"/>
                    </a:lnTo>
                    <a:lnTo>
                      <a:pt x="6" y="6"/>
                    </a:lnTo>
                    <a:lnTo>
                      <a:pt x="10" y="7"/>
                    </a:lnTo>
                    <a:lnTo>
                      <a:pt x="133" y="57"/>
                    </a:lnTo>
                    <a:lnTo>
                      <a:pt x="137" y="61"/>
                    </a:lnTo>
                    <a:lnTo>
                      <a:pt x="140" y="61"/>
                    </a:lnTo>
                    <a:lnTo>
                      <a:pt x="141" y="65"/>
                    </a:lnTo>
                    <a:lnTo>
                      <a:pt x="141" y="66"/>
                    </a:lnTo>
                    <a:lnTo>
                      <a:pt x="142" y="71"/>
                    </a:lnTo>
                    <a:lnTo>
                      <a:pt x="137" y="71"/>
                    </a:lnTo>
                    <a:lnTo>
                      <a:pt x="12" y="59"/>
                    </a:lnTo>
                    <a:lnTo>
                      <a:pt x="7" y="59"/>
                    </a:lnTo>
                    <a:lnTo>
                      <a:pt x="6" y="59"/>
                    </a:lnTo>
                    <a:lnTo>
                      <a:pt x="4" y="59"/>
                    </a:lnTo>
                    <a:lnTo>
                      <a:pt x="1" y="59"/>
                    </a:lnTo>
                    <a:lnTo>
                      <a:pt x="0" y="61"/>
                    </a:lnTo>
                  </a:path>
                </a:pathLst>
              </a:custGeom>
              <a:noFill/>
              <a:ln w="25400" cap="rnd" cmpd="sng">
                <a:solidFill>
                  <a:srgbClr val="FF66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Freeform 82"/>
              <p:cNvSpPr>
                <a:spLocks noChangeAspect="1"/>
              </p:cNvSpPr>
              <p:nvPr/>
            </p:nvSpPr>
            <p:spPr bwMode="auto">
              <a:xfrm>
                <a:off x="1326" y="1131"/>
                <a:ext cx="144" cy="76"/>
              </a:xfrm>
              <a:custGeom>
                <a:avLst/>
                <a:gdLst>
                  <a:gd name="T0" fmla="*/ 0 w 144"/>
                  <a:gd name="T1" fmla="*/ 0 h 76"/>
                  <a:gd name="T2" fmla="*/ 0 w 144"/>
                  <a:gd name="T3" fmla="*/ 3 h 76"/>
                  <a:gd name="T4" fmla="*/ 2 w 144"/>
                  <a:gd name="T5" fmla="*/ 7 h 76"/>
                  <a:gd name="T6" fmla="*/ 7 w 144"/>
                  <a:gd name="T7" fmla="*/ 9 h 76"/>
                  <a:gd name="T8" fmla="*/ 10 w 144"/>
                  <a:gd name="T9" fmla="*/ 11 h 76"/>
                  <a:gd name="T10" fmla="*/ 133 w 144"/>
                  <a:gd name="T11" fmla="*/ 59 h 76"/>
                  <a:gd name="T12" fmla="*/ 136 w 144"/>
                  <a:gd name="T13" fmla="*/ 63 h 76"/>
                  <a:gd name="T14" fmla="*/ 139 w 144"/>
                  <a:gd name="T15" fmla="*/ 65 h 76"/>
                  <a:gd name="T16" fmla="*/ 143 w 144"/>
                  <a:gd name="T17" fmla="*/ 67 h 76"/>
                  <a:gd name="T18" fmla="*/ 143 w 144"/>
                  <a:gd name="T19" fmla="*/ 71 h 76"/>
                  <a:gd name="T20" fmla="*/ 141 w 144"/>
                  <a:gd name="T21" fmla="*/ 74 h 76"/>
                  <a:gd name="T22" fmla="*/ 138 w 144"/>
                  <a:gd name="T23" fmla="*/ 75 h 76"/>
                  <a:gd name="T24" fmla="*/ 9 w 144"/>
                  <a:gd name="T25" fmla="*/ 63 h 76"/>
                  <a:gd name="T26" fmla="*/ 6 w 144"/>
                  <a:gd name="T27" fmla="*/ 62 h 76"/>
                  <a:gd name="T28" fmla="*/ 6 w 144"/>
                  <a:gd name="T29" fmla="*/ 63 h 76"/>
                  <a:gd name="T30" fmla="*/ 3 w 144"/>
                  <a:gd name="T31" fmla="*/ 62 h 76"/>
                  <a:gd name="T32" fmla="*/ 0 w 144"/>
                  <a:gd name="T33" fmla="*/ 64 h 76"/>
                  <a:gd name="T34" fmla="*/ 0 w 144"/>
                  <a:gd name="T35" fmla="*/ 66 h 7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44"/>
                  <a:gd name="T55" fmla="*/ 0 h 76"/>
                  <a:gd name="T56" fmla="*/ 144 w 144"/>
                  <a:gd name="T57" fmla="*/ 76 h 7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44" h="76">
                    <a:moveTo>
                      <a:pt x="0" y="0"/>
                    </a:moveTo>
                    <a:lnTo>
                      <a:pt x="0" y="3"/>
                    </a:lnTo>
                    <a:lnTo>
                      <a:pt x="2" y="7"/>
                    </a:lnTo>
                    <a:lnTo>
                      <a:pt x="7" y="9"/>
                    </a:lnTo>
                    <a:lnTo>
                      <a:pt x="10" y="11"/>
                    </a:lnTo>
                    <a:lnTo>
                      <a:pt x="133" y="59"/>
                    </a:lnTo>
                    <a:lnTo>
                      <a:pt x="136" y="63"/>
                    </a:lnTo>
                    <a:lnTo>
                      <a:pt x="139" y="65"/>
                    </a:lnTo>
                    <a:lnTo>
                      <a:pt x="143" y="67"/>
                    </a:lnTo>
                    <a:lnTo>
                      <a:pt x="143" y="71"/>
                    </a:lnTo>
                    <a:lnTo>
                      <a:pt x="141" y="74"/>
                    </a:lnTo>
                    <a:lnTo>
                      <a:pt x="138" y="75"/>
                    </a:lnTo>
                    <a:lnTo>
                      <a:pt x="9" y="63"/>
                    </a:lnTo>
                    <a:lnTo>
                      <a:pt x="6" y="62"/>
                    </a:lnTo>
                    <a:lnTo>
                      <a:pt x="6" y="63"/>
                    </a:lnTo>
                    <a:lnTo>
                      <a:pt x="3" y="62"/>
                    </a:lnTo>
                    <a:lnTo>
                      <a:pt x="0" y="64"/>
                    </a:lnTo>
                    <a:lnTo>
                      <a:pt x="0" y="66"/>
                    </a:lnTo>
                  </a:path>
                </a:pathLst>
              </a:custGeom>
              <a:noFill/>
              <a:ln w="25400" cap="rnd" cmpd="sng">
                <a:solidFill>
                  <a:srgbClr val="FF66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Freeform 83"/>
              <p:cNvSpPr>
                <a:spLocks noChangeAspect="1"/>
              </p:cNvSpPr>
              <p:nvPr/>
            </p:nvSpPr>
            <p:spPr bwMode="auto">
              <a:xfrm>
                <a:off x="1325" y="1202"/>
                <a:ext cx="144" cy="70"/>
              </a:xfrm>
              <a:custGeom>
                <a:avLst/>
                <a:gdLst>
                  <a:gd name="T0" fmla="*/ 0 w 144"/>
                  <a:gd name="T1" fmla="*/ 0 h 70"/>
                  <a:gd name="T2" fmla="*/ 0 w 144"/>
                  <a:gd name="T3" fmla="*/ 0 h 70"/>
                  <a:gd name="T4" fmla="*/ 4 w 144"/>
                  <a:gd name="T5" fmla="*/ 4 h 70"/>
                  <a:gd name="T6" fmla="*/ 6 w 144"/>
                  <a:gd name="T7" fmla="*/ 6 h 70"/>
                  <a:gd name="T8" fmla="*/ 11 w 144"/>
                  <a:gd name="T9" fmla="*/ 7 h 70"/>
                  <a:gd name="T10" fmla="*/ 131 w 144"/>
                  <a:gd name="T11" fmla="*/ 54 h 70"/>
                  <a:gd name="T12" fmla="*/ 136 w 144"/>
                  <a:gd name="T13" fmla="*/ 58 h 70"/>
                  <a:gd name="T14" fmla="*/ 139 w 144"/>
                  <a:gd name="T15" fmla="*/ 59 h 70"/>
                  <a:gd name="T16" fmla="*/ 143 w 144"/>
                  <a:gd name="T17" fmla="*/ 63 h 70"/>
                  <a:gd name="T18" fmla="*/ 143 w 144"/>
                  <a:gd name="T19" fmla="*/ 66 h 70"/>
                  <a:gd name="T20" fmla="*/ 140 w 144"/>
                  <a:gd name="T21" fmla="*/ 69 h 70"/>
                  <a:gd name="T22" fmla="*/ 138 w 144"/>
                  <a:gd name="T23" fmla="*/ 69 h 70"/>
                  <a:gd name="T24" fmla="*/ 11 w 144"/>
                  <a:gd name="T25" fmla="*/ 57 h 70"/>
                  <a:gd name="T26" fmla="*/ 7 w 144"/>
                  <a:gd name="T27" fmla="*/ 58 h 70"/>
                  <a:gd name="T28" fmla="*/ 4 w 144"/>
                  <a:gd name="T29" fmla="*/ 57 h 70"/>
                  <a:gd name="T30" fmla="*/ 1 w 144"/>
                  <a:gd name="T31" fmla="*/ 57 h 70"/>
                  <a:gd name="T32" fmla="*/ 1 w 144"/>
                  <a:gd name="T33" fmla="*/ 59 h 70"/>
                  <a:gd name="T34" fmla="*/ 0 w 144"/>
                  <a:gd name="T35" fmla="*/ 62 h 7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44"/>
                  <a:gd name="T55" fmla="*/ 0 h 70"/>
                  <a:gd name="T56" fmla="*/ 144 w 144"/>
                  <a:gd name="T57" fmla="*/ 70 h 70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44" h="70">
                    <a:moveTo>
                      <a:pt x="0" y="0"/>
                    </a:moveTo>
                    <a:lnTo>
                      <a:pt x="0" y="0"/>
                    </a:lnTo>
                    <a:lnTo>
                      <a:pt x="4" y="4"/>
                    </a:lnTo>
                    <a:lnTo>
                      <a:pt x="6" y="6"/>
                    </a:lnTo>
                    <a:lnTo>
                      <a:pt x="11" y="7"/>
                    </a:lnTo>
                    <a:lnTo>
                      <a:pt x="131" y="54"/>
                    </a:lnTo>
                    <a:lnTo>
                      <a:pt x="136" y="58"/>
                    </a:lnTo>
                    <a:lnTo>
                      <a:pt x="139" y="59"/>
                    </a:lnTo>
                    <a:lnTo>
                      <a:pt x="143" y="63"/>
                    </a:lnTo>
                    <a:lnTo>
                      <a:pt x="143" y="66"/>
                    </a:lnTo>
                    <a:lnTo>
                      <a:pt x="140" y="69"/>
                    </a:lnTo>
                    <a:lnTo>
                      <a:pt x="138" y="69"/>
                    </a:lnTo>
                    <a:lnTo>
                      <a:pt x="11" y="57"/>
                    </a:lnTo>
                    <a:lnTo>
                      <a:pt x="7" y="58"/>
                    </a:lnTo>
                    <a:lnTo>
                      <a:pt x="4" y="57"/>
                    </a:lnTo>
                    <a:lnTo>
                      <a:pt x="1" y="57"/>
                    </a:lnTo>
                    <a:lnTo>
                      <a:pt x="1" y="59"/>
                    </a:lnTo>
                    <a:lnTo>
                      <a:pt x="0" y="62"/>
                    </a:lnTo>
                  </a:path>
                </a:pathLst>
              </a:custGeom>
              <a:noFill/>
              <a:ln w="25400" cap="rnd" cmpd="sng">
                <a:solidFill>
                  <a:srgbClr val="FF66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Freeform 84"/>
              <p:cNvSpPr>
                <a:spLocks noChangeAspect="1"/>
              </p:cNvSpPr>
              <p:nvPr/>
            </p:nvSpPr>
            <p:spPr bwMode="auto">
              <a:xfrm>
                <a:off x="1327" y="1260"/>
                <a:ext cx="142" cy="76"/>
              </a:xfrm>
              <a:custGeom>
                <a:avLst/>
                <a:gdLst>
                  <a:gd name="T0" fmla="*/ 0 w 142"/>
                  <a:gd name="T1" fmla="*/ 0 h 76"/>
                  <a:gd name="T2" fmla="*/ 0 w 142"/>
                  <a:gd name="T3" fmla="*/ 4 h 76"/>
                  <a:gd name="T4" fmla="*/ 3 w 142"/>
                  <a:gd name="T5" fmla="*/ 7 h 76"/>
                  <a:gd name="T6" fmla="*/ 6 w 142"/>
                  <a:gd name="T7" fmla="*/ 8 h 76"/>
                  <a:gd name="T8" fmla="*/ 11 w 142"/>
                  <a:gd name="T9" fmla="*/ 11 h 76"/>
                  <a:gd name="T10" fmla="*/ 132 w 142"/>
                  <a:gd name="T11" fmla="*/ 61 h 76"/>
                  <a:gd name="T12" fmla="*/ 137 w 142"/>
                  <a:gd name="T13" fmla="*/ 64 h 76"/>
                  <a:gd name="T14" fmla="*/ 137 w 142"/>
                  <a:gd name="T15" fmla="*/ 65 h 76"/>
                  <a:gd name="T16" fmla="*/ 140 w 142"/>
                  <a:gd name="T17" fmla="*/ 68 h 76"/>
                  <a:gd name="T18" fmla="*/ 141 w 142"/>
                  <a:gd name="T19" fmla="*/ 71 h 76"/>
                  <a:gd name="T20" fmla="*/ 139 w 142"/>
                  <a:gd name="T21" fmla="*/ 74 h 76"/>
                  <a:gd name="T22" fmla="*/ 136 w 142"/>
                  <a:gd name="T23" fmla="*/ 75 h 76"/>
                  <a:gd name="T24" fmla="*/ 11 w 142"/>
                  <a:gd name="T25" fmla="*/ 62 h 76"/>
                  <a:gd name="T26" fmla="*/ 8 w 142"/>
                  <a:gd name="T27" fmla="*/ 62 h 76"/>
                  <a:gd name="T28" fmla="*/ 6 w 142"/>
                  <a:gd name="T29" fmla="*/ 62 h 76"/>
                  <a:gd name="T30" fmla="*/ 4 w 142"/>
                  <a:gd name="T31" fmla="*/ 62 h 76"/>
                  <a:gd name="T32" fmla="*/ 2 w 142"/>
                  <a:gd name="T33" fmla="*/ 63 h 76"/>
                  <a:gd name="T34" fmla="*/ 2 w 142"/>
                  <a:gd name="T35" fmla="*/ 66 h 7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42"/>
                  <a:gd name="T55" fmla="*/ 0 h 76"/>
                  <a:gd name="T56" fmla="*/ 142 w 142"/>
                  <a:gd name="T57" fmla="*/ 76 h 7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42" h="76">
                    <a:moveTo>
                      <a:pt x="0" y="0"/>
                    </a:moveTo>
                    <a:lnTo>
                      <a:pt x="0" y="4"/>
                    </a:lnTo>
                    <a:lnTo>
                      <a:pt x="3" y="7"/>
                    </a:lnTo>
                    <a:lnTo>
                      <a:pt x="6" y="8"/>
                    </a:lnTo>
                    <a:lnTo>
                      <a:pt x="11" y="11"/>
                    </a:lnTo>
                    <a:lnTo>
                      <a:pt x="132" y="61"/>
                    </a:lnTo>
                    <a:lnTo>
                      <a:pt x="137" y="64"/>
                    </a:lnTo>
                    <a:lnTo>
                      <a:pt x="137" y="65"/>
                    </a:lnTo>
                    <a:lnTo>
                      <a:pt x="140" y="68"/>
                    </a:lnTo>
                    <a:lnTo>
                      <a:pt x="141" y="71"/>
                    </a:lnTo>
                    <a:lnTo>
                      <a:pt x="139" y="74"/>
                    </a:lnTo>
                    <a:lnTo>
                      <a:pt x="136" y="75"/>
                    </a:lnTo>
                    <a:lnTo>
                      <a:pt x="11" y="62"/>
                    </a:lnTo>
                    <a:lnTo>
                      <a:pt x="8" y="62"/>
                    </a:lnTo>
                    <a:lnTo>
                      <a:pt x="6" y="62"/>
                    </a:lnTo>
                    <a:lnTo>
                      <a:pt x="4" y="62"/>
                    </a:lnTo>
                    <a:lnTo>
                      <a:pt x="2" y="63"/>
                    </a:lnTo>
                    <a:lnTo>
                      <a:pt x="2" y="66"/>
                    </a:lnTo>
                  </a:path>
                </a:pathLst>
              </a:custGeom>
              <a:noFill/>
              <a:ln w="25400" cap="rnd" cmpd="sng">
                <a:solidFill>
                  <a:srgbClr val="FF66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9" name="Freeform 85"/>
              <p:cNvSpPr>
                <a:spLocks noChangeAspect="1"/>
              </p:cNvSpPr>
              <p:nvPr/>
            </p:nvSpPr>
            <p:spPr bwMode="auto">
              <a:xfrm>
                <a:off x="1326" y="1328"/>
                <a:ext cx="142" cy="74"/>
              </a:xfrm>
              <a:custGeom>
                <a:avLst/>
                <a:gdLst>
                  <a:gd name="T0" fmla="*/ 0 w 142"/>
                  <a:gd name="T1" fmla="*/ 0 h 74"/>
                  <a:gd name="T2" fmla="*/ 2 w 142"/>
                  <a:gd name="T3" fmla="*/ 2 h 74"/>
                  <a:gd name="T4" fmla="*/ 4 w 142"/>
                  <a:gd name="T5" fmla="*/ 4 h 74"/>
                  <a:gd name="T6" fmla="*/ 4 w 142"/>
                  <a:gd name="T7" fmla="*/ 5 h 74"/>
                  <a:gd name="T8" fmla="*/ 10 w 142"/>
                  <a:gd name="T9" fmla="*/ 8 h 74"/>
                  <a:gd name="T10" fmla="*/ 129 w 142"/>
                  <a:gd name="T11" fmla="*/ 57 h 74"/>
                  <a:gd name="T12" fmla="*/ 136 w 142"/>
                  <a:gd name="T13" fmla="*/ 59 h 74"/>
                  <a:gd name="T14" fmla="*/ 138 w 142"/>
                  <a:gd name="T15" fmla="*/ 62 h 74"/>
                  <a:gd name="T16" fmla="*/ 139 w 142"/>
                  <a:gd name="T17" fmla="*/ 66 h 74"/>
                  <a:gd name="T18" fmla="*/ 141 w 142"/>
                  <a:gd name="T19" fmla="*/ 68 h 74"/>
                  <a:gd name="T20" fmla="*/ 140 w 142"/>
                  <a:gd name="T21" fmla="*/ 70 h 74"/>
                  <a:gd name="T22" fmla="*/ 136 w 142"/>
                  <a:gd name="T23" fmla="*/ 73 h 74"/>
                  <a:gd name="T24" fmla="*/ 12 w 142"/>
                  <a:gd name="T25" fmla="*/ 59 h 74"/>
                  <a:gd name="T26" fmla="*/ 8 w 142"/>
                  <a:gd name="T27" fmla="*/ 59 h 74"/>
                  <a:gd name="T28" fmla="*/ 4 w 142"/>
                  <a:gd name="T29" fmla="*/ 59 h 74"/>
                  <a:gd name="T30" fmla="*/ 3 w 142"/>
                  <a:gd name="T31" fmla="*/ 59 h 74"/>
                  <a:gd name="T32" fmla="*/ 3 w 142"/>
                  <a:gd name="T33" fmla="*/ 61 h 74"/>
                  <a:gd name="T34" fmla="*/ 2 w 142"/>
                  <a:gd name="T35" fmla="*/ 64 h 7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42"/>
                  <a:gd name="T55" fmla="*/ 0 h 74"/>
                  <a:gd name="T56" fmla="*/ 142 w 142"/>
                  <a:gd name="T57" fmla="*/ 74 h 7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42" h="74">
                    <a:moveTo>
                      <a:pt x="0" y="0"/>
                    </a:moveTo>
                    <a:lnTo>
                      <a:pt x="2" y="2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10" y="8"/>
                    </a:lnTo>
                    <a:lnTo>
                      <a:pt x="129" y="57"/>
                    </a:lnTo>
                    <a:lnTo>
                      <a:pt x="136" y="59"/>
                    </a:lnTo>
                    <a:lnTo>
                      <a:pt x="138" y="62"/>
                    </a:lnTo>
                    <a:lnTo>
                      <a:pt x="139" y="66"/>
                    </a:lnTo>
                    <a:lnTo>
                      <a:pt x="141" y="68"/>
                    </a:lnTo>
                    <a:lnTo>
                      <a:pt x="140" y="70"/>
                    </a:lnTo>
                    <a:lnTo>
                      <a:pt x="136" y="73"/>
                    </a:lnTo>
                    <a:lnTo>
                      <a:pt x="12" y="59"/>
                    </a:lnTo>
                    <a:lnTo>
                      <a:pt x="8" y="59"/>
                    </a:lnTo>
                    <a:lnTo>
                      <a:pt x="4" y="59"/>
                    </a:lnTo>
                    <a:lnTo>
                      <a:pt x="3" y="59"/>
                    </a:lnTo>
                    <a:lnTo>
                      <a:pt x="3" y="61"/>
                    </a:lnTo>
                    <a:lnTo>
                      <a:pt x="2" y="64"/>
                    </a:lnTo>
                  </a:path>
                </a:pathLst>
              </a:custGeom>
              <a:noFill/>
              <a:ln w="25400" cap="rnd" cmpd="sng">
                <a:solidFill>
                  <a:srgbClr val="FF66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Freeform 86"/>
              <p:cNvSpPr>
                <a:spLocks noChangeAspect="1"/>
              </p:cNvSpPr>
              <p:nvPr/>
            </p:nvSpPr>
            <p:spPr bwMode="auto">
              <a:xfrm>
                <a:off x="1326" y="1391"/>
                <a:ext cx="142" cy="73"/>
              </a:xfrm>
              <a:custGeom>
                <a:avLst/>
                <a:gdLst>
                  <a:gd name="T0" fmla="*/ 0 w 142"/>
                  <a:gd name="T1" fmla="*/ 0 h 73"/>
                  <a:gd name="T2" fmla="*/ 0 w 142"/>
                  <a:gd name="T3" fmla="*/ 3 h 73"/>
                  <a:gd name="T4" fmla="*/ 1 w 142"/>
                  <a:gd name="T5" fmla="*/ 7 h 73"/>
                  <a:gd name="T6" fmla="*/ 5 w 142"/>
                  <a:gd name="T7" fmla="*/ 9 h 73"/>
                  <a:gd name="T8" fmla="*/ 11 w 142"/>
                  <a:gd name="T9" fmla="*/ 10 h 73"/>
                  <a:gd name="T10" fmla="*/ 129 w 142"/>
                  <a:gd name="T11" fmla="*/ 59 h 73"/>
                  <a:gd name="T12" fmla="*/ 137 w 142"/>
                  <a:gd name="T13" fmla="*/ 61 h 73"/>
                  <a:gd name="T14" fmla="*/ 138 w 142"/>
                  <a:gd name="T15" fmla="*/ 63 h 73"/>
                  <a:gd name="T16" fmla="*/ 141 w 142"/>
                  <a:gd name="T17" fmla="*/ 67 h 73"/>
                  <a:gd name="T18" fmla="*/ 141 w 142"/>
                  <a:gd name="T19" fmla="*/ 69 h 73"/>
                  <a:gd name="T20" fmla="*/ 140 w 142"/>
                  <a:gd name="T21" fmla="*/ 72 h 73"/>
                  <a:gd name="T22" fmla="*/ 135 w 142"/>
                  <a:gd name="T23" fmla="*/ 72 h 73"/>
                  <a:gd name="T24" fmla="*/ 73 w 142"/>
                  <a:gd name="T25" fmla="*/ 65 h 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2"/>
                  <a:gd name="T40" fmla="*/ 0 h 73"/>
                  <a:gd name="T41" fmla="*/ 142 w 142"/>
                  <a:gd name="T42" fmla="*/ 73 h 7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2" h="73">
                    <a:moveTo>
                      <a:pt x="0" y="0"/>
                    </a:moveTo>
                    <a:lnTo>
                      <a:pt x="0" y="3"/>
                    </a:lnTo>
                    <a:lnTo>
                      <a:pt x="1" y="7"/>
                    </a:lnTo>
                    <a:lnTo>
                      <a:pt x="5" y="9"/>
                    </a:lnTo>
                    <a:lnTo>
                      <a:pt x="11" y="10"/>
                    </a:lnTo>
                    <a:lnTo>
                      <a:pt x="129" y="59"/>
                    </a:lnTo>
                    <a:lnTo>
                      <a:pt x="137" y="61"/>
                    </a:lnTo>
                    <a:lnTo>
                      <a:pt x="138" y="63"/>
                    </a:lnTo>
                    <a:lnTo>
                      <a:pt x="141" y="67"/>
                    </a:lnTo>
                    <a:lnTo>
                      <a:pt x="141" y="69"/>
                    </a:lnTo>
                    <a:lnTo>
                      <a:pt x="140" y="72"/>
                    </a:lnTo>
                    <a:lnTo>
                      <a:pt x="135" y="72"/>
                    </a:lnTo>
                    <a:lnTo>
                      <a:pt x="73" y="65"/>
                    </a:lnTo>
                  </a:path>
                </a:pathLst>
              </a:custGeom>
              <a:noFill/>
              <a:ln w="25400" cap="rnd" cmpd="sng">
                <a:solidFill>
                  <a:srgbClr val="FF66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3" name="Text Box 87"/>
            <p:cNvSpPr txBox="1">
              <a:spLocks noChangeArrowheads="1"/>
            </p:cNvSpPr>
            <p:nvPr/>
          </p:nvSpPr>
          <p:spPr bwMode="auto">
            <a:xfrm>
              <a:off x="2018" y="799"/>
              <a:ext cx="1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Symbol" pitchFamily="18" charset="2"/>
                </a:rPr>
                <a:t>g</a:t>
              </a:r>
            </a:p>
          </p:txBody>
        </p:sp>
      </p:grpSp>
      <p:sp>
        <p:nvSpPr>
          <p:cNvPr id="2061" name="Text Box 88"/>
          <p:cNvSpPr txBox="1">
            <a:spLocks noChangeArrowheads="1"/>
          </p:cNvSpPr>
          <p:nvPr/>
        </p:nvSpPr>
        <p:spPr bwMode="auto">
          <a:xfrm>
            <a:off x="-46038" y="2601913"/>
            <a:ext cx="633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N(p)</a:t>
            </a:r>
          </a:p>
        </p:txBody>
      </p:sp>
      <p:sp>
        <p:nvSpPr>
          <p:cNvPr id="2062" name="Text Box 89"/>
          <p:cNvSpPr txBox="1">
            <a:spLocks noChangeArrowheads="1"/>
          </p:cNvSpPr>
          <p:nvPr/>
        </p:nvSpPr>
        <p:spPr bwMode="auto">
          <a:xfrm>
            <a:off x="3881438" y="2593975"/>
            <a:ext cx="709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N(p’)</a:t>
            </a:r>
          </a:p>
        </p:txBody>
      </p:sp>
      <p:sp>
        <p:nvSpPr>
          <p:cNvPr id="2067" name="ZoneTexte 116"/>
          <p:cNvSpPr txBox="1">
            <a:spLocks noChangeArrowheads="1"/>
          </p:cNvSpPr>
          <p:nvPr/>
        </p:nvSpPr>
        <p:spPr bwMode="auto">
          <a:xfrm>
            <a:off x="2811463" y="1570038"/>
            <a:ext cx="9731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factorization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111"/>
          <p:cNvSpPr>
            <a:spLocks noChangeArrowheads="1"/>
          </p:cNvSpPr>
          <p:nvPr/>
        </p:nvSpPr>
        <p:spPr bwMode="auto">
          <a:xfrm>
            <a:off x="4992042" y="1992356"/>
            <a:ext cx="3745868" cy="830997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leading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QCD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twist 2, chiral-</a:t>
            </a:r>
            <a:r>
              <a:rPr lang="fr-F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(quark </a:t>
            </a:r>
            <a:r>
              <a:rPr lang="fr-F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helicity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conserved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quark </a:t>
            </a:r>
            <a:r>
              <a:rPr lang="fr-FR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4 </a:t>
            </a:r>
            <a:r>
              <a:rPr lang="en-US" sz="1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GPDs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each quark flavor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91"/>
          <p:cNvSpPr txBox="1">
            <a:spLocks noChangeArrowheads="1"/>
          </p:cNvSpPr>
          <p:nvPr/>
        </p:nvSpPr>
        <p:spPr bwMode="auto">
          <a:xfrm>
            <a:off x="5308600" y="582355"/>
            <a:ext cx="250902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-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(k-k’)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buFontTx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Q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/2M</a:t>
            </a:r>
            <a:r>
              <a:rPr lang="en-US" sz="1600" dirty="0">
                <a:latin typeface="Symbol" panose="05050102010706020507" pitchFamily="18" charset="2"/>
                <a:cs typeface="Times New Roman" panose="02020603050405020304" pitchFamily="18" charset="0"/>
              </a:rPr>
              <a:t>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n=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US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x+ξ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x-ξ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long. mom.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= </a:t>
            </a:r>
            <a:r>
              <a:rPr lang="en-US" sz="1600" dirty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(p-p’)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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lang="en-US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B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/(2-x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B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68" name="Text Box 142"/>
          <p:cNvSpPr txBox="1">
            <a:spLocks noChangeArrowheads="1"/>
          </p:cNvSpPr>
          <p:nvPr/>
        </p:nvSpPr>
        <p:spPr bwMode="auto">
          <a:xfrm>
            <a:off x="105145" y="4270630"/>
            <a:ext cx="22939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 Ji, Phy.Rev.Lett.78,610(1997)  </a:t>
            </a:r>
          </a:p>
        </p:txBody>
      </p:sp>
      <p:sp>
        <p:nvSpPr>
          <p:cNvPr id="69" name="ZoneTexte 129"/>
          <p:cNvSpPr txBox="1">
            <a:spLocks noChangeArrowheads="1"/>
          </p:cNvSpPr>
          <p:nvPr/>
        </p:nvSpPr>
        <p:spPr bwMode="auto">
          <a:xfrm>
            <a:off x="88902" y="4752433"/>
            <a:ext cx="2255837" cy="3683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latin typeface="Times New Roman" panose="02020603050405020304" pitchFamily="18" charset="0"/>
                <a:cs typeface="Times New Roman" panose="02020603050405020304" pitchFamily="18" charset="0"/>
              </a:rPr>
              <a:t>Nucleon tomography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3" name="Object 117"/>
          <p:cNvGraphicFramePr>
            <a:graphicFrameLocks noChangeAspect="1"/>
          </p:cNvGraphicFramePr>
          <p:nvPr>
            <p:extLst/>
          </p:nvPr>
        </p:nvGraphicFramePr>
        <p:xfrm>
          <a:off x="68263" y="3695165"/>
          <a:ext cx="49530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2" name="Équation" r:id="rId4" imgW="3352680" imgH="393480" progId="Equation.3">
                  <p:embed/>
                </p:oleObj>
              </mc:Choice>
              <mc:Fallback>
                <p:oleObj name="Équation" r:id="rId4" imgW="3352680" imgH="393480" progId="Equation.3">
                  <p:embed/>
                  <p:pic>
                    <p:nvPicPr>
                      <p:cNvPr id="73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3" y="3695165"/>
                        <a:ext cx="4953000" cy="5937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Text Box 142"/>
          <p:cNvSpPr txBox="1">
            <a:spLocks noChangeArrowheads="1"/>
          </p:cNvSpPr>
          <p:nvPr/>
        </p:nvSpPr>
        <p:spPr bwMode="auto">
          <a:xfrm>
            <a:off x="25702" y="6578600"/>
            <a:ext cx="252412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Burkardt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</a:t>
            </a:r>
            <a:r>
              <a:rPr lang="nn-NO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 62, 71503 (2000)</a:t>
            </a:r>
          </a:p>
        </p:txBody>
      </p:sp>
      <p:graphicFrame>
        <p:nvGraphicFramePr>
          <p:cNvPr id="78" name="Object 115"/>
          <p:cNvGraphicFramePr>
            <a:graphicFrameLocks noChangeAspect="1"/>
          </p:cNvGraphicFramePr>
          <p:nvPr>
            <p:extLst/>
          </p:nvPr>
        </p:nvGraphicFramePr>
        <p:xfrm>
          <a:off x="102543" y="5161594"/>
          <a:ext cx="341630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3" name="Équation" r:id="rId6" imgW="2286000" imgH="965160" progId="Equation.3">
                  <p:embed/>
                </p:oleObj>
              </mc:Choice>
              <mc:Fallback>
                <p:oleObj name="Équation" r:id="rId6" imgW="2286000" imgH="965160" progId="Equation.3">
                  <p:embed/>
                  <p:pic>
                    <p:nvPicPr>
                      <p:cNvPr id="78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43" y="5161594"/>
                        <a:ext cx="3416300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Ellipse 78"/>
          <p:cNvSpPr/>
          <p:nvPr/>
        </p:nvSpPr>
        <p:spPr>
          <a:xfrm>
            <a:off x="4685359" y="3807877"/>
            <a:ext cx="355600" cy="3683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ZoneTexte 135"/>
          <p:cNvSpPr txBox="1">
            <a:spLocks noChangeArrowheads="1"/>
          </p:cNvSpPr>
          <p:nvPr/>
        </p:nvSpPr>
        <p:spPr bwMode="auto">
          <a:xfrm>
            <a:off x="79375" y="3166047"/>
            <a:ext cx="4321175" cy="3698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Quark angular momentum </a:t>
            </a:r>
            <a:r>
              <a:rPr lang="fr-FR" b="1">
                <a:latin typeface="Times New Roman" panose="02020603050405020304" pitchFamily="18" charset="0"/>
                <a:cs typeface="Times New Roman" panose="02020603050405020304" pitchFamily="18" charset="0"/>
              </a:rPr>
              <a:t>(Ji’s sum rule)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0" name="Group 3"/>
          <p:cNvGrpSpPr>
            <a:grpSpLocks/>
          </p:cNvGrpSpPr>
          <p:nvPr/>
        </p:nvGrpSpPr>
        <p:grpSpPr bwMode="auto">
          <a:xfrm>
            <a:off x="6179739" y="3037523"/>
            <a:ext cx="2123757" cy="1429048"/>
            <a:chOff x="3099" y="720"/>
            <a:chExt cx="2447" cy="1093"/>
          </a:xfrm>
        </p:grpSpPr>
        <p:sp>
          <p:nvSpPr>
            <p:cNvPr id="81" name="Oval 4"/>
            <p:cNvSpPr>
              <a:spLocks noChangeArrowheads="1"/>
            </p:cNvSpPr>
            <p:nvPr/>
          </p:nvSpPr>
          <p:spPr bwMode="auto">
            <a:xfrm>
              <a:off x="3648" y="841"/>
              <a:ext cx="1280" cy="972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2" name="Oval 5"/>
            <p:cNvSpPr>
              <a:spLocks noChangeArrowheads="1"/>
            </p:cNvSpPr>
            <p:nvPr/>
          </p:nvSpPr>
          <p:spPr bwMode="auto">
            <a:xfrm rot="1980000">
              <a:off x="3884" y="986"/>
              <a:ext cx="229" cy="15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3" name="Line 6"/>
            <p:cNvSpPr>
              <a:spLocks noChangeShapeType="1"/>
            </p:cNvSpPr>
            <p:nvPr/>
          </p:nvSpPr>
          <p:spPr bwMode="auto">
            <a:xfrm flipV="1">
              <a:off x="4288" y="900"/>
              <a:ext cx="0" cy="4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4" name="Line 7"/>
            <p:cNvSpPr>
              <a:spLocks noChangeShapeType="1"/>
            </p:cNvSpPr>
            <p:nvPr/>
          </p:nvSpPr>
          <p:spPr bwMode="auto">
            <a:xfrm flipV="1">
              <a:off x="4288" y="720"/>
              <a:ext cx="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5" name="Line 8"/>
            <p:cNvSpPr>
              <a:spLocks noChangeShapeType="1"/>
            </p:cNvSpPr>
            <p:nvPr/>
          </p:nvSpPr>
          <p:spPr bwMode="auto">
            <a:xfrm flipH="1">
              <a:off x="3479" y="1057"/>
              <a:ext cx="448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86" name="Object 50"/>
            <p:cNvGraphicFramePr>
              <a:graphicFrameLocks/>
            </p:cNvGraphicFramePr>
            <p:nvPr/>
          </p:nvGraphicFramePr>
          <p:xfrm>
            <a:off x="3115" y="899"/>
            <a:ext cx="464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44" name="Equation" r:id="rId8" imgW="203040" imgH="164880" progId="Equation.3">
                    <p:embed/>
                  </p:oleObj>
                </mc:Choice>
                <mc:Fallback>
                  <p:oleObj name="Equation" r:id="rId8" imgW="203040" imgH="164880" progId="Equation.3">
                    <p:embed/>
                    <p:pic>
                      <p:nvPicPr>
                        <p:cNvPr id="86" name="Object 5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5" y="899"/>
                          <a:ext cx="464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7" name="Line 11"/>
            <p:cNvSpPr>
              <a:spLocks noChangeShapeType="1"/>
            </p:cNvSpPr>
            <p:nvPr/>
          </p:nvSpPr>
          <p:spPr bwMode="auto">
            <a:xfrm flipV="1">
              <a:off x="4904" y="1089"/>
              <a:ext cx="448" cy="1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8" name="Line 12"/>
            <p:cNvSpPr>
              <a:spLocks noChangeShapeType="1"/>
            </p:cNvSpPr>
            <p:nvPr/>
          </p:nvSpPr>
          <p:spPr bwMode="auto">
            <a:xfrm flipV="1">
              <a:off x="3776" y="1196"/>
              <a:ext cx="1123" cy="2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9" name="Line 13"/>
            <p:cNvSpPr>
              <a:spLocks noChangeShapeType="1"/>
            </p:cNvSpPr>
            <p:nvPr/>
          </p:nvSpPr>
          <p:spPr bwMode="auto">
            <a:xfrm>
              <a:off x="4836" y="1505"/>
              <a:ext cx="547" cy="1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0" name="Line 14"/>
            <p:cNvSpPr>
              <a:spLocks noChangeShapeType="1"/>
            </p:cNvSpPr>
            <p:nvPr/>
          </p:nvSpPr>
          <p:spPr bwMode="auto">
            <a:xfrm flipH="1">
              <a:off x="3212" y="1484"/>
              <a:ext cx="527" cy="13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1" name="Rectangle 15"/>
            <p:cNvSpPr>
              <a:spLocks noChangeArrowheads="1"/>
            </p:cNvSpPr>
            <p:nvPr/>
          </p:nvSpPr>
          <p:spPr bwMode="auto">
            <a:xfrm>
              <a:off x="5209" y="1461"/>
              <a:ext cx="337" cy="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eaLnBrk="0" hangingPunct="0"/>
              <a:r>
                <a:rPr lang="en-US" dirty="0" smtClean="0">
                  <a:solidFill>
                    <a:srgbClr val="000000"/>
                  </a:solidFill>
                  <a:latin typeface="Times" pitchFamily="18" charset="0"/>
                </a:rPr>
                <a:t>x</a:t>
              </a:r>
            </a:p>
          </p:txBody>
        </p:sp>
        <p:sp>
          <p:nvSpPr>
            <p:cNvPr id="92" name="Rectangle 16"/>
            <p:cNvSpPr>
              <a:spLocks noChangeArrowheads="1"/>
            </p:cNvSpPr>
            <p:nvPr/>
          </p:nvSpPr>
          <p:spPr bwMode="auto">
            <a:xfrm>
              <a:off x="3099" y="1316"/>
              <a:ext cx="313" cy="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eaLnBrk="0" hangingPunct="0"/>
              <a:r>
                <a:rPr lang="en-US" dirty="0" smtClean="0">
                  <a:solidFill>
                    <a:srgbClr val="000000"/>
                  </a:solidFill>
                  <a:latin typeface="Times" pitchFamily="18" charset="0"/>
                </a:rPr>
                <a:t>z</a:t>
              </a:r>
            </a:p>
          </p:txBody>
        </p:sp>
        <p:sp>
          <p:nvSpPr>
            <p:cNvPr id="93" name="Line 17"/>
            <p:cNvSpPr>
              <a:spLocks noChangeShapeType="1"/>
            </p:cNvSpPr>
            <p:nvPr/>
          </p:nvSpPr>
          <p:spPr bwMode="auto">
            <a:xfrm>
              <a:off x="4291" y="1347"/>
              <a:ext cx="512" cy="1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4" name="Line 18"/>
            <p:cNvSpPr>
              <a:spLocks noChangeShapeType="1"/>
            </p:cNvSpPr>
            <p:nvPr/>
          </p:nvSpPr>
          <p:spPr bwMode="auto">
            <a:xfrm flipH="1" flipV="1">
              <a:off x="4033" y="1096"/>
              <a:ext cx="256" cy="25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95" name="Object 51"/>
            <p:cNvGraphicFramePr>
              <a:graphicFrameLocks/>
            </p:cNvGraphicFramePr>
            <p:nvPr/>
          </p:nvGraphicFramePr>
          <p:xfrm>
            <a:off x="3738" y="1110"/>
            <a:ext cx="491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45" name="Équation" r:id="rId10" imgW="177480" imgH="203040" progId="Equation.3">
                    <p:embed/>
                  </p:oleObj>
                </mc:Choice>
                <mc:Fallback>
                  <p:oleObj name="Équation" r:id="rId10" imgW="177480" imgH="203040" progId="Equation.3">
                    <p:embed/>
                    <p:pic>
                      <p:nvPicPr>
                        <p:cNvPr id="95" name="Object 5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8" y="1110"/>
                          <a:ext cx="491" cy="2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6" name="Oval 20"/>
            <p:cNvSpPr>
              <a:spLocks noChangeArrowheads="1"/>
            </p:cNvSpPr>
            <p:nvPr/>
          </p:nvSpPr>
          <p:spPr bwMode="auto">
            <a:xfrm>
              <a:off x="4229" y="1463"/>
              <a:ext cx="128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7" name="Oval 21"/>
            <p:cNvSpPr>
              <a:spLocks noChangeArrowheads="1"/>
            </p:cNvSpPr>
            <p:nvPr/>
          </p:nvSpPr>
          <p:spPr bwMode="auto">
            <a:xfrm>
              <a:off x="3718" y="1355"/>
              <a:ext cx="127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8" name="Oval 22"/>
            <p:cNvSpPr>
              <a:spLocks noChangeArrowheads="1"/>
            </p:cNvSpPr>
            <p:nvPr/>
          </p:nvSpPr>
          <p:spPr bwMode="auto">
            <a:xfrm>
              <a:off x="4293" y="1679"/>
              <a:ext cx="128" cy="7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B22400"/>
                </a:gs>
              </a:gsLst>
              <a:path path="rect">
                <a:fillToRect r="100000" b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9" name="Oval 23"/>
            <p:cNvSpPr>
              <a:spLocks noChangeArrowheads="1"/>
            </p:cNvSpPr>
            <p:nvPr/>
          </p:nvSpPr>
          <p:spPr bwMode="auto">
            <a:xfrm>
              <a:off x="4421" y="1067"/>
              <a:ext cx="128" cy="72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B22400"/>
                </a:gs>
              </a:gsLst>
              <a:path path="rect">
                <a:fillToRect r="100000" b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00" name="Oval 24"/>
            <p:cNvSpPr>
              <a:spLocks noChangeArrowheads="1"/>
            </p:cNvSpPr>
            <p:nvPr/>
          </p:nvSpPr>
          <p:spPr bwMode="auto">
            <a:xfrm>
              <a:off x="3845" y="1535"/>
              <a:ext cx="128" cy="72"/>
            </a:xfrm>
            <a:prstGeom prst="ellipse">
              <a:avLst/>
            </a:prstGeom>
            <a:gradFill rotWithShape="0">
              <a:gsLst>
                <a:gs pos="0">
                  <a:srgbClr val="006600"/>
                </a:gs>
                <a:gs pos="100000">
                  <a:srgbClr val="005200"/>
                </a:gs>
              </a:gsLst>
              <a:path path="rect">
                <a:fillToRect r="100000" b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01" name="Oval 25"/>
            <p:cNvSpPr>
              <a:spLocks noChangeArrowheads="1"/>
            </p:cNvSpPr>
            <p:nvPr/>
          </p:nvSpPr>
          <p:spPr bwMode="auto">
            <a:xfrm>
              <a:off x="4603" y="1293"/>
              <a:ext cx="128" cy="73"/>
            </a:xfrm>
            <a:prstGeom prst="ellipse">
              <a:avLst/>
            </a:prstGeom>
            <a:gradFill rotWithShape="0">
              <a:gsLst>
                <a:gs pos="0">
                  <a:srgbClr val="006600"/>
                </a:gs>
                <a:gs pos="100000">
                  <a:srgbClr val="005200"/>
                </a:gs>
              </a:gsLst>
              <a:path path="rect">
                <a:fillToRect r="100000" b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102" name="Picture 11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60697" y="4513621"/>
            <a:ext cx="565467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556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ZoneTexte 73"/>
          <p:cNvSpPr txBox="1"/>
          <p:nvPr/>
        </p:nvSpPr>
        <p:spPr>
          <a:xfrm>
            <a:off x="4410701" y="6014057"/>
            <a:ext cx="4742657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combined</a:t>
            </a:r>
            <a:r>
              <a:rPr lang="fr-FR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fr-FR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fr-FR" sz="1600" b="0" dirty="0" err="1" smtClean="0">
                <a:latin typeface="Times New Roman" pitchFamily="18" charset="0"/>
                <a:cs typeface="Times New Roman" pitchFamily="18" charset="0"/>
              </a:rPr>
              <a:t>DVCS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 observables for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proton and neutron </a:t>
            </a:r>
            <a:r>
              <a:rPr lang="fr-FR" sz="1600" b="0" dirty="0" err="1" smtClean="0">
                <a:latin typeface="Times New Roman" pitchFamily="18" charset="0"/>
                <a:cs typeface="Times New Roman" pitchFamily="18" charset="0"/>
              </a:rPr>
              <a:t>targets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0" dirty="0" err="1" smtClean="0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1600" b="0" dirty="0" err="1" smtClean="0">
                <a:latin typeface="Times New Roman" pitchFamily="18" charset="0"/>
                <a:cs typeface="Times New Roman" pitchFamily="18" charset="0"/>
              </a:rPr>
              <a:t>perform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flavor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separation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fr-FR" sz="1600" b="0" dirty="0" err="1" smtClean="0">
                <a:latin typeface="Times New Roman" pitchFamily="18" charset="0"/>
                <a:cs typeface="Times New Roman" pitchFamily="18" charset="0"/>
              </a:rPr>
              <a:t>CFFs</a:t>
            </a:r>
            <a:endParaRPr lang="fr-FR" sz="1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Flèche vers le bas 19"/>
          <p:cNvSpPr/>
          <p:nvPr/>
        </p:nvSpPr>
        <p:spPr bwMode="auto">
          <a:xfrm rot="16200000">
            <a:off x="3910345" y="4839235"/>
            <a:ext cx="536862" cy="862648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-161290" y="6137167"/>
            <a:ext cx="4571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Proton and neutron </a:t>
            </a:r>
            <a:r>
              <a:rPr lang="fr-FR" sz="1600" b="0" dirty="0" err="1" smtClean="0">
                <a:latin typeface="Times New Roman" pitchFamily="18" charset="0"/>
                <a:cs typeface="Times New Roman" pitchFamily="18" charset="0"/>
              </a:rPr>
              <a:t>GPDs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 (and </a:t>
            </a:r>
            <a:r>
              <a:rPr lang="fr-FR" sz="1600" b="0" dirty="0" err="1" smtClean="0">
                <a:latin typeface="Times New Roman" pitchFamily="18" charset="0"/>
                <a:cs typeface="Times New Roman" pitchFamily="18" charset="0"/>
              </a:rPr>
              <a:t>CFFs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combinations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of quark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GPDs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1661"/>
              </p:ext>
            </p:extLst>
          </p:nvPr>
        </p:nvGraphicFramePr>
        <p:xfrm>
          <a:off x="366760" y="4680203"/>
          <a:ext cx="3206758" cy="1290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Équation" r:id="rId4" imgW="2018956" imgH="812433" progId="Equation.3">
                  <p:embed/>
                </p:oleObj>
              </mc:Choice>
              <mc:Fallback>
                <p:oleObj name="Équation" r:id="rId4" imgW="2018956" imgH="812433" progId="Equation.3">
                  <p:embed/>
                  <p:pic>
                    <p:nvPicPr>
                      <p:cNvPr id="9" name="Obje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60" y="4680203"/>
                        <a:ext cx="3206758" cy="12905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878989"/>
              </p:ext>
            </p:extLst>
          </p:nvPr>
        </p:nvGraphicFramePr>
        <p:xfrm>
          <a:off x="4862306" y="4632525"/>
          <a:ext cx="3289817" cy="1276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Équation" r:id="rId6" imgW="2095018" imgH="812433" progId="Equation.3">
                  <p:embed/>
                </p:oleObj>
              </mc:Choice>
              <mc:Fallback>
                <p:oleObj name="Équation" r:id="rId6" imgW="2095018" imgH="812433" progId="Equation.3">
                  <p:embed/>
                  <p:pic>
                    <p:nvPicPr>
                      <p:cNvPr id="2027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2306" y="4632525"/>
                        <a:ext cx="3289817" cy="1276066"/>
                      </a:xfrm>
                      <a:prstGeom prst="rect">
                        <a:avLst/>
                      </a:prstGeom>
                      <a:noFill/>
                      <a:ln w="63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6619617" y="3175046"/>
            <a:ext cx="13436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0" i="1" dirty="0" err="1" smtClean="0">
                <a:solidFill>
                  <a:srgbClr val="FF0000"/>
                </a:solidFill>
                <a:latin typeface="Times New Roman" pitchFamily="18" charset="0"/>
              </a:rPr>
              <a:t>Im</a:t>
            </a:r>
            <a:r>
              <a:rPr lang="en-US" sz="2000" b="0" dirty="0" smtClean="0">
                <a:solidFill>
                  <a:srgbClr val="FF0000"/>
                </a:solidFill>
                <a:latin typeface="Times New Roman" pitchFamily="18" charset="0"/>
              </a:rPr>
              <a:t>{</a:t>
            </a:r>
            <a:r>
              <a:rPr lang="en-US" sz="2000" dirty="0" err="1" smtClean="0">
                <a:solidFill>
                  <a:srgbClr val="FF0000"/>
                </a:solidFill>
                <a:latin typeface="Monotype Corsiva" pitchFamily="66" charset="0"/>
              </a:rPr>
              <a:t>H</a:t>
            </a:r>
            <a:r>
              <a:rPr lang="en-US" sz="2000" baseline="-25000" dirty="0" err="1" smtClean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sz="2000" b="0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000" b="0" dirty="0" smtClean="0">
                <a:solidFill>
                  <a:srgbClr val="FF0000"/>
                </a:solidFill>
                <a:latin typeface="Monotype Corsiva" pitchFamily="66" charset="0"/>
              </a:rPr>
              <a:t>E</a:t>
            </a:r>
            <a:r>
              <a:rPr lang="en-US" sz="2000" b="0" baseline="-25000" dirty="0" smtClean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sz="2000" b="0" dirty="0" smtClean="0">
                <a:solidFill>
                  <a:srgbClr val="FF0000"/>
                </a:solidFill>
                <a:latin typeface="Times New Roman" pitchFamily="18" charset="0"/>
              </a:rPr>
              <a:t>}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495300" y="2197178"/>
            <a:ext cx="4114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 smtClean="0">
              <a:solidFill>
                <a:srgbClr val="000000"/>
              </a:solidFill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7851824" y="3751368"/>
            <a:ext cx="1257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Symbol" pitchFamily="18" charset="2"/>
              </a:rPr>
              <a:t>x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US" sz="1400" dirty="0" err="1" smtClean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1400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</a:rPr>
              <a:t>/(2-x</a:t>
            </a:r>
            <a:r>
              <a:rPr lang="en-US" sz="1400" baseline="-25000" dirty="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</a:rPr>
              <a:t>)    </a:t>
            </a:r>
          </a:p>
          <a:p>
            <a:pPr>
              <a:buFont typeface="Symbol" pitchFamily="18" charset="2"/>
              <a:buNone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</a:rPr>
              <a:t>k=-t/4M</a:t>
            </a:r>
            <a:r>
              <a:rPr lang="en-US" sz="1400" baseline="300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9" name="Group 83"/>
          <p:cNvGrpSpPr>
            <a:grpSpLocks/>
          </p:cNvGrpSpPr>
          <p:nvPr/>
        </p:nvGrpSpPr>
        <p:grpSpPr bwMode="auto">
          <a:xfrm>
            <a:off x="135568" y="2730107"/>
            <a:ext cx="7893050" cy="717550"/>
            <a:chOff x="320" y="1609"/>
            <a:chExt cx="4972" cy="452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461" y="1613"/>
              <a:ext cx="216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0" dirty="0" err="1" smtClean="0">
                  <a:solidFill>
                    <a:srgbClr val="000000"/>
                  </a:solidFill>
                  <a:latin typeface="Times New Roman" pitchFamily="18" charset="0"/>
                </a:rPr>
                <a:t>Unpolarized</a:t>
              </a:r>
              <a:r>
                <a:rPr lang="en-US" sz="1600" b="0" dirty="0" smtClean="0">
                  <a:solidFill>
                    <a:srgbClr val="000000"/>
                  </a:solidFill>
                  <a:latin typeface="Times New Roman" pitchFamily="18" charset="0"/>
                </a:rPr>
                <a:t> beam, </a:t>
              </a: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</a:rPr>
                <a:t>longitudinal</a:t>
              </a:r>
              <a:r>
                <a:rPr lang="en-US" sz="1600" b="0" dirty="0" smtClean="0">
                  <a:solidFill>
                    <a:srgbClr val="000000"/>
                  </a:solidFill>
                  <a:latin typeface="Times New Roman" pitchFamily="18" charset="0"/>
                </a:rPr>
                <a:t> target:</a:t>
              </a: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320" y="1828"/>
              <a:ext cx="356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Ds</a:t>
              </a:r>
              <a:r>
                <a:rPr lang="en-US" baseline="-250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UL</a:t>
              </a:r>
              <a:r>
                <a:rPr lang="en-US" baseline="-25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~ </a:t>
              </a:r>
              <a:r>
                <a:rPr lang="en-US" b="0" dirty="0" err="1" smtClean="0">
                  <a:solidFill>
                    <a:srgbClr val="FF3300"/>
                  </a:solidFill>
                  <a:latin typeface="Times New Roman" pitchFamily="18" charset="0"/>
                </a:rPr>
                <a:t>sin</a:t>
              </a:r>
              <a:r>
                <a:rPr lang="en-US" b="0" dirty="0" err="1" smtClean="0">
                  <a:solidFill>
                    <a:srgbClr val="FF3300"/>
                  </a:solidFill>
                  <a:latin typeface="Symbol" pitchFamily="18" charset="2"/>
                </a:rPr>
                <a:t>f</a:t>
              </a:r>
              <a:r>
                <a:rPr lang="en-US" dirty="0" err="1" smtClean="0">
                  <a:solidFill>
                    <a:srgbClr val="000000"/>
                  </a:solidFill>
                  <a:latin typeface="Times New Roman" pitchFamily="18" charset="0"/>
                </a:rPr>
                <a:t>Im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{F</a:t>
              </a:r>
              <a:r>
                <a:rPr lang="en-US" b="0" baseline="-25000" dirty="0" smtClean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r>
                <a:rPr lang="en-US" b="0" dirty="0" smtClean="0">
                  <a:solidFill>
                    <a:srgbClr val="0000FF"/>
                  </a:solidFill>
                  <a:latin typeface="Monotype Corsiva" pitchFamily="66" charset="0"/>
                </a:rPr>
                <a:t>H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r>
                <a:rPr lang="en-US" b="0" dirty="0" smtClean="0">
                  <a:solidFill>
                    <a:srgbClr val="000000"/>
                  </a:solidFill>
                  <a:latin typeface="Symbol" pitchFamily="18" charset="2"/>
                </a:rPr>
                <a:t>x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(F</a:t>
              </a:r>
              <a:r>
                <a:rPr lang="en-US" b="0" baseline="-25000" dirty="0" smtClean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+F</a:t>
              </a:r>
              <a:r>
                <a:rPr lang="en-US" b="0" baseline="-25000" dirty="0" smtClean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)(</a:t>
              </a:r>
              <a:r>
                <a:rPr lang="en-US" b="0" dirty="0" smtClean="0">
                  <a:solidFill>
                    <a:srgbClr val="0000FF"/>
                  </a:solidFill>
                  <a:latin typeface="Monotype Corsiva" pitchFamily="66" charset="0"/>
                </a:rPr>
                <a:t>H</a:t>
              </a:r>
              <a:r>
                <a:rPr lang="en-US" b="0" dirty="0" smtClean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+ </a:t>
              </a:r>
              <a:r>
                <a:rPr lang="en-US" b="0" dirty="0" err="1" smtClean="0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b="0" baseline="-25000" dirty="0" err="1" smtClean="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/2</a:t>
              </a:r>
              <a:r>
                <a:rPr lang="en-US" b="0" dirty="0" smtClean="0">
                  <a:solidFill>
                    <a:srgbClr val="0000FF"/>
                  </a:solidFill>
                  <a:latin typeface="Monotype Corsiva" pitchFamily="66" charset="0"/>
                </a:rPr>
                <a:t>E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) –</a:t>
              </a:r>
              <a:r>
                <a:rPr lang="en-US" b="0" dirty="0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x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kF</a:t>
              </a:r>
              <a:r>
                <a:rPr lang="en-US" b="0" baseline="-25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b="0" dirty="0" smtClean="0">
                  <a:solidFill>
                    <a:srgbClr val="0000FF"/>
                  </a:solidFill>
                  <a:latin typeface="Monotype Corsiva" pitchFamily="66" charset="0"/>
                </a:rPr>
                <a:t>E</a:t>
              </a:r>
              <a:r>
                <a:rPr lang="en-US" b="0" dirty="0" smtClean="0">
                  <a:solidFill>
                    <a:srgbClr val="000000"/>
                  </a:solidFill>
                  <a:latin typeface="Monotype Corsiva" pitchFamily="66" charset="0"/>
                </a:rPr>
                <a:t>+…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}</a:t>
              </a:r>
              <a:endParaRPr lang="en-US" b="0" dirty="0" smtClean="0">
                <a:solidFill>
                  <a:srgbClr val="000000"/>
                </a:solidFill>
                <a:latin typeface="Symbol" pitchFamily="18" charset="2"/>
              </a:endParaRPr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1468" y="1718"/>
              <a:ext cx="1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0" dirty="0" smtClean="0">
                  <a:solidFill>
                    <a:srgbClr val="0000FF"/>
                  </a:solidFill>
                  <a:latin typeface="Times New Roman" pitchFamily="18" charset="0"/>
                </a:rPr>
                <a:t>~</a:t>
              </a:r>
              <a:endParaRPr lang="en-US" sz="2400" b="0" dirty="0" smtClean="0">
                <a:solidFill>
                  <a:srgbClr val="0000FF"/>
                </a:solidFill>
                <a:latin typeface="Tahoma" pitchFamily="34" charset="0"/>
              </a:endParaRPr>
            </a:p>
          </p:txBody>
        </p: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4429" y="1707"/>
              <a:ext cx="8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0" i="1" dirty="0" err="1" smtClean="0">
                  <a:solidFill>
                    <a:srgbClr val="0000FF"/>
                  </a:solidFill>
                  <a:latin typeface="Times New Roman" pitchFamily="18" charset="0"/>
                </a:rPr>
                <a:t>Im</a:t>
              </a:r>
              <a:r>
                <a:rPr lang="en-US" sz="2000" b="0" dirty="0" smtClean="0">
                  <a:solidFill>
                    <a:srgbClr val="0000FF"/>
                  </a:solidFill>
                  <a:latin typeface="Times New Roman" pitchFamily="18" charset="0"/>
                </a:rPr>
                <a:t>{</a:t>
              </a:r>
              <a:r>
                <a:rPr lang="en-US" sz="2000" dirty="0" smtClean="0">
                  <a:solidFill>
                    <a:srgbClr val="0000FF"/>
                  </a:solidFill>
                  <a:latin typeface="Monotype Corsiva" pitchFamily="66" charset="0"/>
                </a:rPr>
                <a:t>H</a:t>
              </a:r>
              <a:r>
                <a:rPr lang="en-US" sz="2000" baseline="-25000" dirty="0" smtClean="0">
                  <a:solidFill>
                    <a:srgbClr val="0000FF"/>
                  </a:solidFill>
                  <a:latin typeface="Times New Roman" pitchFamily="18" charset="0"/>
                </a:rPr>
                <a:t>p</a:t>
              </a:r>
              <a:r>
                <a:rPr lang="en-US" sz="2000" b="0" dirty="0" smtClean="0">
                  <a:solidFill>
                    <a:srgbClr val="0000FF"/>
                  </a:solidFill>
                  <a:latin typeface="Times New Roman" pitchFamily="18" charset="0"/>
                </a:rPr>
                <a:t>, </a:t>
              </a:r>
              <a:r>
                <a:rPr lang="en-US" sz="2000" dirty="0" smtClean="0">
                  <a:solidFill>
                    <a:srgbClr val="0000FF"/>
                  </a:solidFill>
                  <a:latin typeface="Monotype Corsiva" pitchFamily="66" charset="0"/>
                </a:rPr>
                <a:t>H</a:t>
              </a:r>
              <a:r>
                <a:rPr lang="en-US" sz="2000" baseline="-25000" dirty="0" smtClean="0">
                  <a:solidFill>
                    <a:srgbClr val="0000FF"/>
                  </a:solidFill>
                  <a:latin typeface="Times New Roman" pitchFamily="18" charset="0"/>
                </a:rPr>
                <a:t>p</a:t>
              </a:r>
              <a:r>
                <a:rPr lang="en-US" sz="2000" b="0" dirty="0" smtClean="0">
                  <a:solidFill>
                    <a:srgbClr val="0000FF"/>
                  </a:solidFill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016" y="1609"/>
              <a:ext cx="10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</a:rPr>
                <a:t>~</a:t>
              </a:r>
              <a:endParaRPr lang="en-US" sz="2400" dirty="0" smtClean="0">
                <a:solidFill>
                  <a:srgbClr val="0000FF"/>
                </a:solidFill>
                <a:latin typeface="Tahoma" pitchFamily="34" charset="0"/>
              </a:endParaRPr>
            </a:p>
          </p:txBody>
        </p:sp>
        <p:sp>
          <p:nvSpPr>
            <p:cNvPr id="26" name="AutoShape 52"/>
            <p:cNvSpPr>
              <a:spLocks noChangeArrowheads="1"/>
            </p:cNvSpPr>
            <p:nvPr/>
          </p:nvSpPr>
          <p:spPr bwMode="auto">
            <a:xfrm>
              <a:off x="3691" y="1820"/>
              <a:ext cx="681" cy="227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34" name="Group 83"/>
          <p:cNvGrpSpPr>
            <a:grpSpLocks/>
          </p:cNvGrpSpPr>
          <p:nvPr/>
        </p:nvGrpSpPr>
        <p:grpSpPr bwMode="auto">
          <a:xfrm>
            <a:off x="163560" y="3556557"/>
            <a:ext cx="7464426" cy="750888"/>
            <a:chOff x="320" y="1588"/>
            <a:chExt cx="4702" cy="473"/>
          </a:xfrm>
        </p:grpSpPr>
        <p:sp>
          <p:nvSpPr>
            <p:cNvPr id="35" name="Text Box 6"/>
            <p:cNvSpPr txBox="1">
              <a:spLocks noChangeArrowheads="1"/>
            </p:cNvSpPr>
            <p:nvPr/>
          </p:nvSpPr>
          <p:spPr bwMode="auto">
            <a:xfrm>
              <a:off x="448" y="1613"/>
              <a:ext cx="203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0" dirty="0" smtClean="0">
                  <a:solidFill>
                    <a:srgbClr val="000000"/>
                  </a:solidFill>
                  <a:latin typeface="Times New Roman" pitchFamily="18" charset="0"/>
                </a:rPr>
                <a:t>Polarized </a:t>
              </a: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</a:rPr>
                <a:t>beam</a:t>
              </a:r>
              <a:r>
                <a:rPr lang="en-US" sz="1600" b="0" dirty="0" smtClean="0">
                  <a:solidFill>
                    <a:srgbClr val="000000"/>
                  </a:solidFill>
                  <a:latin typeface="Times New Roman" pitchFamily="18" charset="0"/>
                </a:rPr>
                <a:t>, </a:t>
              </a:r>
              <a:r>
                <a:rPr lang="en-US" sz="1600" dirty="0" smtClean="0">
                  <a:solidFill>
                    <a:srgbClr val="000000"/>
                  </a:solidFill>
                  <a:latin typeface="Times New Roman" pitchFamily="18" charset="0"/>
                </a:rPr>
                <a:t>longitudinal</a:t>
              </a:r>
              <a:r>
                <a:rPr lang="en-US" sz="1600" b="0" dirty="0" smtClean="0">
                  <a:solidFill>
                    <a:srgbClr val="000000"/>
                  </a:solidFill>
                  <a:latin typeface="Times New Roman" pitchFamily="18" charset="0"/>
                </a:rPr>
                <a:t> target:</a:t>
              </a:r>
            </a:p>
          </p:txBody>
        </p: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320" y="1828"/>
              <a:ext cx="3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Ds</a:t>
              </a:r>
              <a:r>
                <a:rPr lang="en-US" baseline="-250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LL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 ~ </a:t>
              </a:r>
              <a:r>
                <a:rPr lang="en-US" b="0" dirty="0" smtClean="0">
                  <a:solidFill>
                    <a:srgbClr val="FF0000"/>
                  </a:solidFill>
                  <a:latin typeface="Times New Roman" pitchFamily="18" charset="0"/>
                </a:rPr>
                <a:t>(</a:t>
              </a:r>
              <a:r>
                <a:rPr lang="en-US" b="0" dirty="0" err="1" smtClean="0">
                  <a:solidFill>
                    <a:srgbClr val="FF0000"/>
                  </a:solidFill>
                  <a:latin typeface="Times New Roman" pitchFamily="18" charset="0"/>
                </a:rPr>
                <a:t>A+B</a:t>
              </a:r>
              <a:r>
                <a:rPr lang="en-US" b="0" dirty="0" err="1" smtClean="0">
                  <a:solidFill>
                    <a:srgbClr val="FF3300"/>
                  </a:solidFill>
                  <a:latin typeface="Times New Roman" pitchFamily="18" charset="0"/>
                </a:rPr>
                <a:t>cos</a:t>
              </a:r>
              <a:r>
                <a:rPr lang="en-US" b="0" dirty="0" err="1" smtClean="0">
                  <a:solidFill>
                    <a:srgbClr val="FF3300"/>
                  </a:solidFill>
                  <a:latin typeface="Symbol" pitchFamily="18" charset="2"/>
                </a:rPr>
                <a:t>f</a:t>
              </a:r>
              <a:r>
                <a:rPr lang="en-US" b="0" dirty="0" smtClean="0">
                  <a:solidFill>
                    <a:srgbClr val="FF3300"/>
                  </a:solidFill>
                  <a:latin typeface="Symbol" pitchFamily="18" charset="2"/>
                </a:rPr>
                <a:t>)</a:t>
              </a:r>
              <a:r>
                <a:rPr lang="en-US" dirty="0" smtClean="0">
                  <a:solidFill>
                    <a:srgbClr val="000000"/>
                  </a:solidFill>
                  <a:latin typeface="Times New Roman" pitchFamily="18" charset="0"/>
                </a:rPr>
                <a:t>Re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{F</a:t>
              </a:r>
              <a:r>
                <a:rPr lang="en-US" b="0" baseline="-25000" dirty="0" smtClean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r>
                <a:rPr lang="en-US" b="0" dirty="0" smtClean="0">
                  <a:solidFill>
                    <a:srgbClr val="0000FF"/>
                  </a:solidFill>
                  <a:latin typeface="Monotype Corsiva" pitchFamily="66" charset="0"/>
                </a:rPr>
                <a:t>H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  <a:r>
                <a:rPr lang="en-US" b="0" dirty="0" smtClean="0">
                  <a:solidFill>
                    <a:srgbClr val="000000"/>
                  </a:solidFill>
                  <a:latin typeface="Symbol" pitchFamily="18" charset="2"/>
                </a:rPr>
                <a:t>x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(F</a:t>
              </a:r>
              <a:r>
                <a:rPr lang="en-US" b="0" baseline="-25000" dirty="0" smtClean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+F</a:t>
              </a:r>
              <a:r>
                <a:rPr lang="en-US" b="0" baseline="-25000" dirty="0" smtClean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)(</a:t>
              </a:r>
              <a:r>
                <a:rPr lang="en-US" b="0" dirty="0" smtClean="0">
                  <a:solidFill>
                    <a:srgbClr val="0000FF"/>
                  </a:solidFill>
                  <a:latin typeface="Monotype Corsiva" pitchFamily="66" charset="0"/>
                </a:rPr>
                <a:t>H</a:t>
              </a:r>
              <a:r>
                <a:rPr lang="en-US" b="0" dirty="0" smtClean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+ </a:t>
              </a:r>
              <a:r>
                <a:rPr lang="en-US" b="0" dirty="0" err="1" smtClean="0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b="0" baseline="-25000" dirty="0" err="1" smtClean="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/2</a:t>
              </a:r>
              <a:r>
                <a:rPr lang="en-US" b="0" dirty="0" smtClean="0">
                  <a:solidFill>
                    <a:srgbClr val="0000FF"/>
                  </a:solidFill>
                  <a:latin typeface="Monotype Corsiva" pitchFamily="66" charset="0"/>
                </a:rPr>
                <a:t>E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)…</a:t>
              </a:r>
              <a:r>
                <a:rPr lang="en-US" b="0" dirty="0" smtClean="0">
                  <a:solidFill>
                    <a:srgbClr val="000000"/>
                  </a:solidFill>
                  <a:latin typeface="Times New Roman" pitchFamily="18" charset="0"/>
                </a:rPr>
                <a:t>}</a:t>
              </a:r>
              <a:endParaRPr lang="en-US" b="0" dirty="0" smtClean="0">
                <a:solidFill>
                  <a:srgbClr val="000000"/>
                </a:solidFill>
                <a:latin typeface="Symbol" pitchFamily="18" charset="2"/>
              </a:endParaRPr>
            </a:p>
          </p:txBody>
        </p:sp>
        <p:sp>
          <p:nvSpPr>
            <p:cNvPr id="37" name="Rectangle 9"/>
            <p:cNvSpPr>
              <a:spLocks noChangeArrowheads="1"/>
            </p:cNvSpPr>
            <p:nvPr/>
          </p:nvSpPr>
          <p:spPr bwMode="auto">
            <a:xfrm>
              <a:off x="1870" y="1719"/>
              <a:ext cx="10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b="0" dirty="0" smtClean="0">
                  <a:solidFill>
                    <a:srgbClr val="0000FF"/>
                  </a:solidFill>
                  <a:latin typeface="Times New Roman" pitchFamily="18" charset="0"/>
                </a:rPr>
                <a:t>~</a:t>
              </a:r>
              <a:endParaRPr lang="en-US" sz="2400" b="0" dirty="0" smtClean="0">
                <a:solidFill>
                  <a:srgbClr val="0000FF"/>
                </a:solidFill>
                <a:latin typeface="Tahoma" pitchFamily="34" charset="0"/>
              </a:endParaRPr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3311" y="1695"/>
              <a:ext cx="171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0" dirty="0" smtClean="0">
                  <a:solidFill>
                    <a:srgbClr val="0000FF"/>
                  </a:solidFill>
                  <a:latin typeface="Times New Roman" pitchFamily="18" charset="0"/>
                </a:rPr>
                <a:t>                     </a:t>
              </a:r>
              <a:r>
                <a:rPr lang="en-US" sz="2000" b="0" i="1" dirty="0" smtClean="0">
                  <a:solidFill>
                    <a:srgbClr val="0000FF"/>
                  </a:solidFill>
                  <a:latin typeface="Times New Roman" pitchFamily="18" charset="0"/>
                </a:rPr>
                <a:t>Re</a:t>
              </a:r>
              <a:r>
                <a:rPr lang="en-US" sz="2000" b="0" dirty="0" smtClean="0">
                  <a:solidFill>
                    <a:srgbClr val="0000FF"/>
                  </a:solidFill>
                  <a:latin typeface="Times New Roman" pitchFamily="18" charset="0"/>
                </a:rPr>
                <a:t>{</a:t>
              </a:r>
              <a:r>
                <a:rPr lang="en-US" sz="2000" dirty="0" smtClean="0">
                  <a:solidFill>
                    <a:srgbClr val="0000FF"/>
                  </a:solidFill>
                  <a:latin typeface="Monotype Corsiva" pitchFamily="66" charset="0"/>
                </a:rPr>
                <a:t>H</a:t>
              </a:r>
              <a:r>
                <a:rPr lang="en-US" sz="2000" baseline="-25000" dirty="0" smtClean="0">
                  <a:solidFill>
                    <a:srgbClr val="0000FF"/>
                  </a:solidFill>
                  <a:latin typeface="Times New Roman" pitchFamily="18" charset="0"/>
                </a:rPr>
                <a:t>p</a:t>
              </a:r>
              <a:r>
                <a:rPr lang="en-US" sz="2000" b="0" dirty="0" smtClean="0">
                  <a:solidFill>
                    <a:srgbClr val="0000FF"/>
                  </a:solidFill>
                  <a:latin typeface="Times New Roman" pitchFamily="18" charset="0"/>
                </a:rPr>
                <a:t>, </a:t>
              </a:r>
              <a:r>
                <a:rPr lang="en-US" sz="2000" dirty="0" smtClean="0">
                  <a:solidFill>
                    <a:srgbClr val="0000FF"/>
                  </a:solidFill>
                  <a:latin typeface="Monotype Corsiva" pitchFamily="66" charset="0"/>
                </a:rPr>
                <a:t>H</a:t>
              </a:r>
              <a:r>
                <a:rPr lang="en-US" sz="2000" baseline="-25000" dirty="0" smtClean="0">
                  <a:solidFill>
                    <a:srgbClr val="0000FF"/>
                  </a:solidFill>
                  <a:latin typeface="Times New Roman" pitchFamily="18" charset="0"/>
                </a:rPr>
                <a:t>p</a:t>
              </a:r>
              <a:r>
                <a:rPr lang="en-US" sz="2000" b="0" dirty="0" smtClean="0">
                  <a:solidFill>
                    <a:srgbClr val="0000FF"/>
                  </a:solidFill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39" name="Rectangle 18"/>
            <p:cNvSpPr>
              <a:spLocks noChangeArrowheads="1"/>
            </p:cNvSpPr>
            <p:nvPr/>
          </p:nvSpPr>
          <p:spPr bwMode="auto">
            <a:xfrm>
              <a:off x="4724" y="1588"/>
              <a:ext cx="11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</a:rPr>
                <a:t>~</a:t>
              </a:r>
              <a:endParaRPr lang="en-US" sz="2400" dirty="0" smtClean="0">
                <a:solidFill>
                  <a:srgbClr val="0000FF"/>
                </a:solidFill>
                <a:latin typeface="Tahoma" pitchFamily="34" charset="0"/>
              </a:endParaRPr>
            </a:p>
          </p:txBody>
        </p:sp>
        <p:sp>
          <p:nvSpPr>
            <p:cNvPr id="40" name="AutoShape 52"/>
            <p:cNvSpPr>
              <a:spLocks noChangeArrowheads="1"/>
            </p:cNvSpPr>
            <p:nvPr/>
          </p:nvSpPr>
          <p:spPr bwMode="auto">
            <a:xfrm>
              <a:off x="3452" y="1828"/>
              <a:ext cx="681" cy="227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rgbClr val="FF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dirty="0" smtClean="0">
                  <a:solidFill>
                    <a:srgbClr val="000000"/>
                  </a:solidFill>
                </a:rPr>
                <a:t>         </a:t>
              </a:r>
            </a:p>
          </p:txBody>
        </p:sp>
      </p:grpSp>
      <p:sp>
        <p:nvSpPr>
          <p:cNvPr id="42" name="ZoneTexte 56"/>
          <p:cNvSpPr txBox="1">
            <a:spLocks noChangeArrowheads="1"/>
          </p:cNvSpPr>
          <p:nvPr/>
        </p:nvSpPr>
        <p:spPr bwMode="auto">
          <a:xfrm>
            <a:off x="8152123" y="2830254"/>
            <a:ext cx="1001236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Proton</a:t>
            </a:r>
            <a:endParaRPr lang="fr-FR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Neutron</a:t>
            </a: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4730911" y="2930944"/>
            <a:ext cx="166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0" dirty="0" smtClean="0">
                <a:solidFill>
                  <a:srgbClr val="0000FF"/>
                </a:solidFill>
                <a:latin typeface="Times New Roman" pitchFamily="18" charset="0"/>
              </a:rPr>
              <a:t>~</a:t>
            </a:r>
            <a:endParaRPr lang="en-US" sz="2400" b="0" dirty="0" smtClean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6239798" y="4044770"/>
            <a:ext cx="13436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0" i="1" dirty="0" smtClean="0">
                <a:solidFill>
                  <a:srgbClr val="FF0000"/>
                </a:solidFill>
                <a:latin typeface="Times New Roman" pitchFamily="18" charset="0"/>
              </a:rPr>
              <a:t>Re</a:t>
            </a:r>
            <a:r>
              <a:rPr lang="en-US" sz="2000" b="0" dirty="0" smtClean="0">
                <a:solidFill>
                  <a:srgbClr val="FF0000"/>
                </a:solidFill>
                <a:latin typeface="Times New Roman" pitchFamily="18" charset="0"/>
              </a:rPr>
              <a:t>{</a:t>
            </a:r>
            <a:r>
              <a:rPr lang="en-US" sz="2000" dirty="0" err="1" smtClean="0">
                <a:solidFill>
                  <a:srgbClr val="FF0000"/>
                </a:solidFill>
                <a:latin typeface="Monotype Corsiva" pitchFamily="66" charset="0"/>
              </a:rPr>
              <a:t>H</a:t>
            </a:r>
            <a:r>
              <a:rPr lang="en-US" sz="2000" baseline="-25000" dirty="0" err="1" smtClean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sz="2000" b="0" dirty="0" smtClean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000" b="0" dirty="0" smtClean="0">
                <a:solidFill>
                  <a:srgbClr val="FF0000"/>
                </a:solidFill>
                <a:latin typeface="Monotype Corsiva" pitchFamily="66" charset="0"/>
              </a:rPr>
              <a:t>E</a:t>
            </a:r>
            <a:r>
              <a:rPr lang="en-US" sz="2000" b="0" baseline="-25000" dirty="0" smtClean="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sz="2000" b="0" dirty="0" smtClean="0">
                <a:solidFill>
                  <a:srgbClr val="FF0000"/>
                </a:solidFill>
                <a:latin typeface="Times New Roman" pitchFamily="18" charset="0"/>
              </a:rPr>
              <a:t>}</a:t>
            </a:r>
          </a:p>
        </p:txBody>
      </p:sp>
      <p:graphicFrame>
        <p:nvGraphicFramePr>
          <p:cNvPr id="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06074"/>
              </p:ext>
            </p:extLst>
          </p:nvPr>
        </p:nvGraphicFramePr>
        <p:xfrm>
          <a:off x="230588" y="827258"/>
          <a:ext cx="4681185" cy="691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Équation" r:id="rId8" imgW="3174840" imgH="469800" progId="Equation.3">
                  <p:embed/>
                </p:oleObj>
              </mc:Choice>
              <mc:Fallback>
                <p:oleObj name="Équation" r:id="rId8" imgW="3174840" imgH="469800" progId="Equation.3">
                  <p:embed/>
                  <p:pic>
                    <p:nvPicPr>
                      <p:cNvPr id="2222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88" y="827258"/>
                        <a:ext cx="4681185" cy="6917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Ellipse 96"/>
          <p:cNvSpPr>
            <a:spLocks noChangeArrowheads="1"/>
          </p:cNvSpPr>
          <p:nvPr/>
        </p:nvSpPr>
        <p:spPr bwMode="auto">
          <a:xfrm>
            <a:off x="1067703" y="893278"/>
            <a:ext cx="1744663" cy="582215"/>
          </a:xfrm>
          <a:prstGeom prst="ellipse">
            <a:avLst/>
          </a:prstGeom>
          <a:noFill/>
          <a:ln w="28575" algn="ctr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fr-FR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5" name="Ellipse 97"/>
          <p:cNvSpPr>
            <a:spLocks noChangeArrowheads="1"/>
          </p:cNvSpPr>
          <p:nvPr/>
        </p:nvSpPr>
        <p:spPr bwMode="auto">
          <a:xfrm>
            <a:off x="2975918" y="893954"/>
            <a:ext cx="1744663" cy="582216"/>
          </a:xfrm>
          <a:prstGeom prst="ellips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fr-FR" b="1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5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130629"/>
              </p:ext>
            </p:extLst>
          </p:nvPr>
        </p:nvGraphicFramePr>
        <p:xfrm>
          <a:off x="321293" y="1669463"/>
          <a:ext cx="4462813" cy="62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Équation" r:id="rId10" imgW="3479760" imgH="482400" progId="Equation.3">
                  <p:embed/>
                </p:oleObj>
              </mc:Choice>
              <mc:Fallback>
                <p:oleObj name="Équation" r:id="rId10" imgW="3479760" imgH="482400" progId="Equation.3">
                  <p:embed/>
                  <p:pic>
                    <p:nvPicPr>
                      <p:cNvPr id="222215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93" y="1669463"/>
                        <a:ext cx="4462813" cy="62111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FF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506926"/>
              </p:ext>
            </p:extLst>
          </p:nvPr>
        </p:nvGraphicFramePr>
        <p:xfrm>
          <a:off x="5421645" y="1808118"/>
          <a:ext cx="3466531" cy="377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Équation" r:id="rId12" imgW="2311200" imgH="253800" progId="Equation.3">
                  <p:embed/>
                </p:oleObj>
              </mc:Choice>
              <mc:Fallback>
                <p:oleObj name="Équation" r:id="rId12" imgW="2311200" imgH="253800" progId="Equation.3">
                  <p:embed/>
                  <p:pic>
                    <p:nvPicPr>
                      <p:cNvPr id="22221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1645" y="1808118"/>
                        <a:ext cx="3466531" cy="37789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127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575541" y="-51978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DVCS on proton and neutron with polarized target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ZoneTexte 31"/>
          <p:cNvSpPr txBox="1">
            <a:spLocks noChangeArrowheads="1"/>
          </p:cNvSpPr>
          <p:nvPr/>
        </p:nvSpPr>
        <p:spPr bwMode="auto">
          <a:xfrm>
            <a:off x="5175748" y="684548"/>
            <a:ext cx="37124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DVCS </a:t>
            </a:r>
            <a:r>
              <a:rPr lang="fr-FR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allows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access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4 </a:t>
            </a:r>
            <a:r>
              <a:rPr lang="fr-FR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GPDs-related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quantities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Compton </a:t>
            </a:r>
            <a:r>
              <a:rPr lang="fr-FR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CFF(</a:t>
            </a:r>
            <a:r>
              <a:rPr lang="fr-FR" b="1" dirty="0" err="1" smtClean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x</a:t>
            </a:r>
            <a:r>
              <a:rPr lang="fr-F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,t</a:t>
            </a: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50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7752</TotalTime>
  <Words>328</Words>
  <Application>Microsoft Office PowerPoint</Application>
  <PresentationFormat>Affichage à l'écran (4:3)</PresentationFormat>
  <Paragraphs>70</Paragraphs>
  <Slides>3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Monotype Corsiva</vt:lpstr>
      <vt:lpstr>Symbol</vt:lpstr>
      <vt:lpstr>Tahoma</vt:lpstr>
      <vt:lpstr>Times</vt:lpstr>
      <vt:lpstr>Times New Roman</vt:lpstr>
      <vt:lpstr>Thème Office</vt:lpstr>
      <vt:lpstr>Modèle par défaut</vt:lpstr>
      <vt:lpstr>Équation</vt:lpstr>
      <vt:lpstr>Equation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$silvia</dc:creator>
  <cp:lastModifiedBy>$silvia</cp:lastModifiedBy>
  <cp:revision>104</cp:revision>
  <dcterms:created xsi:type="dcterms:W3CDTF">2019-07-02T09:25:33Z</dcterms:created>
  <dcterms:modified xsi:type="dcterms:W3CDTF">2020-09-02T16:47:04Z</dcterms:modified>
</cp:coreProperties>
</file>