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0" r:id="rId5"/>
    <p:sldId id="268" r:id="rId6"/>
    <p:sldId id="258" r:id="rId7"/>
    <p:sldId id="26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6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0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9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0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6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1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8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1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4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2AE1-D3CC-4E5E-8B8E-1EB22B7A896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338C2-F83B-4A59-A309-C246C26E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1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Possible parasitic measurement</a:t>
            </a:r>
            <a:br>
              <a:rPr lang="en-US" dirty="0" smtClean="0"/>
            </a:br>
            <a:r>
              <a:rPr lang="en-US" dirty="0" smtClean="0"/>
              <a:t>during Fall </a:t>
            </a:r>
            <a:r>
              <a:rPr lang="en-US" dirty="0" err="1" smtClean="0"/>
              <a:t>GMp</a:t>
            </a:r>
            <a:r>
              <a:rPr lang="en-US" dirty="0" smtClean="0"/>
              <a:t> run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24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</a:p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96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plane or more in front of calorimeter</a:t>
            </a:r>
          </a:p>
          <a:p>
            <a:r>
              <a:rPr lang="en-US" dirty="0" smtClean="0"/>
              <a:t>Large or small GEM in front of HRS on sieve hold</a:t>
            </a:r>
          </a:p>
          <a:p>
            <a:r>
              <a:rPr lang="en-US" dirty="0" smtClean="0"/>
              <a:t>MPD in VME64X crate in spectrometer</a:t>
            </a:r>
          </a:p>
          <a:p>
            <a:r>
              <a:rPr lang="en-US" dirty="0" smtClean="0"/>
              <a:t>Test CODA integration, rate capability, DAQ capability, position resolution in high background, radiation hardness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2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GRINCH prototype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PID for GEM and ECAL</a:t>
            </a:r>
          </a:p>
          <a:p>
            <a:r>
              <a:rPr lang="en-US" dirty="0" smtClean="0"/>
              <a:t>Test rate capability and VETROC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0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place in place of ECAL</a:t>
            </a:r>
          </a:p>
          <a:p>
            <a:r>
              <a:rPr lang="en-US" dirty="0" smtClean="0"/>
              <a:t>Or could look for coincidence with ECAL or HRS</a:t>
            </a:r>
          </a:p>
          <a:p>
            <a:r>
              <a:rPr lang="en-US" dirty="0" smtClean="0"/>
              <a:t>Can install FADC crate in LHRS for trigger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7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DVCS DAQ</a:t>
            </a:r>
          </a:p>
          <a:p>
            <a:pPr lvl="1"/>
            <a:r>
              <a:rPr lang="en-US" dirty="0" smtClean="0"/>
              <a:t>Good to look at accidental and background rate</a:t>
            </a:r>
          </a:p>
          <a:p>
            <a:pPr lvl="1"/>
            <a:endParaRPr lang="en-US" dirty="0"/>
          </a:p>
          <a:p>
            <a:r>
              <a:rPr lang="en-US" dirty="0" smtClean="0"/>
              <a:t>Use SBS DAQ</a:t>
            </a:r>
          </a:p>
          <a:p>
            <a:pPr lvl="1"/>
            <a:r>
              <a:rPr lang="en-US" dirty="0" smtClean="0"/>
              <a:t>Good to test full scheme in realistic conditions</a:t>
            </a:r>
          </a:p>
          <a:p>
            <a:pPr lvl="1"/>
            <a:r>
              <a:rPr lang="en-US" dirty="0" smtClean="0"/>
              <a:t>More involved in terms of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076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small angle available 10 to 16 degrees limited by RHRS</a:t>
            </a:r>
          </a:p>
          <a:p>
            <a:endParaRPr lang="en-US" dirty="0"/>
          </a:p>
          <a:p>
            <a:r>
              <a:rPr lang="en-US" dirty="0" smtClean="0"/>
              <a:t>No magnet : background and irradiation will be significantly higher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to take data in high background environment</a:t>
            </a:r>
          </a:p>
          <a:p>
            <a:pPr lvl="1"/>
            <a:r>
              <a:rPr lang="en-US" dirty="0" smtClean="0"/>
              <a:t>Test detector capabilities</a:t>
            </a:r>
          </a:p>
          <a:p>
            <a:pPr lvl="1"/>
            <a:r>
              <a:rPr lang="en-US" dirty="0" smtClean="0"/>
              <a:t>Benchmark </a:t>
            </a:r>
            <a:r>
              <a:rPr lang="en-US" dirty="0" err="1" smtClean="0"/>
              <a:t>Montecarlo</a:t>
            </a:r>
            <a:endParaRPr lang="en-US" dirty="0"/>
          </a:p>
          <a:p>
            <a:r>
              <a:rPr lang="en-US" dirty="0" smtClean="0"/>
              <a:t>Could test several detector components</a:t>
            </a:r>
          </a:p>
          <a:p>
            <a:endParaRPr lang="en-US" dirty="0"/>
          </a:p>
          <a:p>
            <a:r>
              <a:rPr lang="en-US" dirty="0" smtClean="0"/>
              <a:t>Could need significant effort depending how involved in the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63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DVCS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 has range from 10 to 16 degrees</a:t>
            </a:r>
          </a:p>
          <a:p>
            <a:r>
              <a:rPr lang="en-US" dirty="0" smtClean="0"/>
              <a:t>Z position from 1.5 m to 5.5 m</a:t>
            </a:r>
          </a:p>
          <a:p>
            <a:r>
              <a:rPr lang="en-US" dirty="0" smtClean="0"/>
              <a:t>Carrier about 2 m x 1m</a:t>
            </a:r>
          </a:p>
          <a:p>
            <a:r>
              <a:rPr lang="en-US" dirty="0" smtClean="0"/>
              <a:t>208 channels of RG 213 signal going in HRS</a:t>
            </a:r>
          </a:p>
          <a:p>
            <a:r>
              <a:rPr lang="en-US" dirty="0" smtClean="0"/>
              <a:t>208 HV channels</a:t>
            </a:r>
          </a:p>
          <a:p>
            <a:r>
              <a:rPr lang="en-US" dirty="0" smtClean="0"/>
              <a:t>DVCS electronics in spectrometer</a:t>
            </a:r>
          </a:p>
          <a:p>
            <a:pPr lvl="1"/>
            <a:r>
              <a:rPr lang="en-US" dirty="0" smtClean="0"/>
              <a:t>1 GHz waveform sampling 128 ns depth</a:t>
            </a:r>
          </a:p>
          <a:p>
            <a:pPr lvl="1"/>
            <a:r>
              <a:rPr lang="en-US" dirty="0" smtClean="0"/>
              <a:t>Calorimeter trigger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2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DVCS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amsonne\Desktop\HALL_A_DVCS_II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644756" cy="514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87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DVCS 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camsonne\Desktop\stan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6629400" cy="513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78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DVCS calorimeter box and carriage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camsonne\Desktop\carriage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521451" cy="504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5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GMp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high current up to 60 </a:t>
            </a:r>
            <a:r>
              <a:rPr lang="en-US" dirty="0" err="1" smtClean="0"/>
              <a:t>uA</a:t>
            </a:r>
            <a:endParaRPr lang="en-US" dirty="0" smtClean="0"/>
          </a:p>
          <a:p>
            <a:r>
              <a:rPr lang="en-US" dirty="0" smtClean="0"/>
              <a:t>Two single arms DAQ</a:t>
            </a:r>
          </a:p>
          <a:p>
            <a:r>
              <a:rPr lang="en-US" dirty="0" smtClean="0"/>
              <a:t>Left HRS</a:t>
            </a:r>
          </a:p>
          <a:p>
            <a:endParaRPr lang="en-US" dirty="0"/>
          </a:p>
          <a:p>
            <a:r>
              <a:rPr lang="en-US" dirty="0" smtClean="0"/>
              <a:t>Right HRS : </a:t>
            </a:r>
            <a:r>
              <a:rPr lang="en-US" dirty="0" err="1" smtClean="0"/>
              <a:t>limite</a:t>
            </a:r>
            <a:r>
              <a:rPr lang="en-US" dirty="0" smtClean="0"/>
              <a:t> to about 42 degrees because of DVCS stand</a:t>
            </a:r>
          </a:p>
          <a:p>
            <a:r>
              <a:rPr lang="en-US" dirty="0" smtClean="0"/>
              <a:t>DVCS requested to run at under 25 </a:t>
            </a:r>
            <a:r>
              <a:rPr lang="en-US" dirty="0" err="1" smtClean="0"/>
              <a:t>uA</a:t>
            </a:r>
            <a:r>
              <a:rPr lang="en-US" dirty="0" smtClean="0"/>
              <a:t> when calorimeter is in place, can run high current when DVCS calorimeter is unstacked</a:t>
            </a:r>
            <a:endParaRPr lang="en-US" dirty="0"/>
          </a:p>
          <a:p>
            <a:r>
              <a:rPr lang="en-US" dirty="0" smtClean="0"/>
              <a:t>Most likely extended to Fall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9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GMp</a:t>
            </a:r>
            <a:r>
              <a:rPr lang="en-US" dirty="0" smtClean="0"/>
              <a:t> kinematics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78" y="1524000"/>
            <a:ext cx="8098922" cy="482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19200" y="2819400"/>
            <a:ext cx="6248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2647" y="4495800"/>
            <a:ext cx="6248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5638800"/>
            <a:ext cx="6248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46991" y="6345219"/>
            <a:ext cx="699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0.7+2.4+3.3+8.5+10.5+26.7+21.2+39 =112.3 </a:t>
            </a:r>
            <a:r>
              <a:rPr lang="en-US" dirty="0" smtClean="0"/>
              <a:t>hours </a:t>
            </a:r>
            <a:r>
              <a:rPr lang="en-US" smtClean="0"/>
              <a:t>= 5 </a:t>
            </a:r>
            <a:r>
              <a:rPr lang="en-US" dirty="0" smtClean="0"/>
              <a:t>PAC days </a:t>
            </a:r>
            <a:r>
              <a:rPr lang="en-US" smtClean="0"/>
              <a:t>= 10 </a:t>
            </a:r>
            <a:r>
              <a:rPr lang="en-US" dirty="0" smtClean="0"/>
              <a:t>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26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</a:t>
            </a:r>
            <a:r>
              <a:rPr lang="en-US" dirty="0" err="1" smtClean="0"/>
              <a:t>GMp</a:t>
            </a:r>
            <a:r>
              <a:rPr lang="en-US" dirty="0" smtClean="0"/>
              <a:t>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DVCS is done, unstack calorimeter</a:t>
            </a:r>
          </a:p>
          <a:p>
            <a:r>
              <a:rPr lang="en-US" dirty="0" smtClean="0"/>
              <a:t>Most likely stand stays in place to save installation time</a:t>
            </a:r>
          </a:p>
          <a:p>
            <a:r>
              <a:rPr lang="en-US" dirty="0" err="1" smtClean="0"/>
              <a:t>GMp</a:t>
            </a:r>
            <a:r>
              <a:rPr lang="en-US" dirty="0" smtClean="0"/>
              <a:t> uses Left HRS for small angle measurement</a:t>
            </a:r>
          </a:p>
          <a:p>
            <a:r>
              <a:rPr lang="en-US" dirty="0" smtClean="0"/>
              <a:t>Most like Right HRS at smallest angle and DVCS stand at smallest angle 10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0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Calorimeter </a:t>
            </a:r>
            <a:r>
              <a:rPr lang="en-US" dirty="0" err="1" smtClean="0"/>
              <a:t>irration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degrees, current up to 60 </a:t>
            </a:r>
            <a:r>
              <a:rPr lang="en-US" dirty="0" err="1" smtClean="0"/>
              <a:t>uA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reuse DVCS cables 208 channels and stack lead glass, need PMTs support</a:t>
            </a:r>
          </a:p>
          <a:p>
            <a:endParaRPr lang="en-US" dirty="0" smtClean="0"/>
          </a:p>
          <a:p>
            <a:r>
              <a:rPr lang="en-US" dirty="0" smtClean="0"/>
              <a:t>Could reuse DVCS box, but not heat curing</a:t>
            </a:r>
          </a:p>
          <a:p>
            <a:r>
              <a:rPr lang="en-US" dirty="0" smtClean="0"/>
              <a:t>C200 ready next fall 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7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382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Possible parasitic measurement during Fall GMp run</vt:lpstr>
      <vt:lpstr>DVCS setup</vt:lpstr>
      <vt:lpstr>DVCS setup</vt:lpstr>
      <vt:lpstr>DVCS arm</vt:lpstr>
      <vt:lpstr>DVCS calorimeter box and carriage</vt:lpstr>
      <vt:lpstr>GMp experiment</vt:lpstr>
      <vt:lpstr>GMp kinematics</vt:lpstr>
      <vt:lpstr>Dedicated GMp run</vt:lpstr>
      <vt:lpstr>Electron Calorimeter irration test</vt:lpstr>
      <vt:lpstr>GEM tests</vt:lpstr>
      <vt:lpstr>GRINCH prototype test</vt:lpstr>
      <vt:lpstr>HCAL</vt:lpstr>
      <vt:lpstr>DAQ options</vt:lpstr>
      <vt:lpstr>Drawback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parasitic measurement during GMp</dc:title>
  <dc:creator>Alexandre Camsonne</dc:creator>
  <cp:lastModifiedBy>Alexandre Camsonne</cp:lastModifiedBy>
  <cp:revision>9</cp:revision>
  <dcterms:created xsi:type="dcterms:W3CDTF">2016-02-24T13:05:12Z</dcterms:created>
  <dcterms:modified xsi:type="dcterms:W3CDTF">2016-02-24T15:21:00Z</dcterms:modified>
</cp:coreProperties>
</file>