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9" r:id="rId11"/>
    <p:sldId id="271" r:id="rId12"/>
    <p:sldId id="270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9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0B1-2012-4A9A-A782-9B3C4F7EC85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148F-D088-4A56-A188-9951C334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7394-FA7D-4FD0-8971-BF1F59E74EA0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A547-9135-4702-B6D6-A4BDC9C94319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FA9-80B0-4C50-98FB-5541F97C946C}" type="datetime1">
              <a:rPr lang="en-US" smtClean="0"/>
              <a:t>4/13/2020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6FE-FE16-47C7-8341-3C2C7E254BFA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5313-353F-474E-A01C-FBECB87554A7}" type="datetime1">
              <a:rPr lang="en-US" smtClean="0"/>
              <a:t>4/13/2020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63611" y="6456843"/>
            <a:ext cx="1237487" cy="314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609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807" y="262890"/>
            <a:ext cx="83683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7807" y="6438502"/>
            <a:ext cx="3633470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D043-BB66-4878-9881-733FAD39ECC4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6326" y="6540289"/>
            <a:ext cx="2165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0" y="1218968"/>
                </a:moveTo>
                <a:lnTo>
                  <a:pt x="9143581" y="1218968"/>
                </a:lnTo>
                <a:lnTo>
                  <a:pt x="9143581" y="0"/>
                </a:lnTo>
                <a:lnTo>
                  <a:pt x="0" y="0"/>
                </a:lnTo>
                <a:lnTo>
                  <a:pt x="0" y="121896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8970"/>
            <a:ext cx="9144000" cy="63500"/>
          </a:xfrm>
          <a:custGeom>
            <a:avLst/>
            <a:gdLst/>
            <a:ahLst/>
            <a:cxnLst/>
            <a:rect l="l" t="t" r="r" b="b"/>
            <a:pathLst>
              <a:path w="9144000" h="63500">
                <a:moveTo>
                  <a:pt x="0" y="63049"/>
                </a:moveTo>
                <a:lnTo>
                  <a:pt x="9143581" y="63049"/>
                </a:lnTo>
                <a:lnTo>
                  <a:pt x="9143581" y="0"/>
                </a:lnTo>
                <a:lnTo>
                  <a:pt x="0" y="0"/>
                </a:lnTo>
                <a:lnTo>
                  <a:pt x="0" y="63049"/>
                </a:lnTo>
                <a:close/>
              </a:path>
            </a:pathLst>
          </a:custGeom>
          <a:solidFill>
            <a:srgbClr val="C4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264156"/>
            <a:ext cx="3877286" cy="359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31" y="6231634"/>
            <a:ext cx="1720595" cy="55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2207" y="6458710"/>
            <a:ext cx="406907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3407" y="6449567"/>
            <a:ext cx="1629155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276" y="596849"/>
            <a:ext cx="7644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SNS PPU COVID-19 </a:t>
            </a:r>
            <a:r>
              <a:rPr sz="3000" spc="-5" dirty="0"/>
              <a:t>Procurement</a:t>
            </a:r>
            <a:r>
              <a:rPr sz="3000" spc="-50" dirty="0"/>
              <a:t> </a:t>
            </a:r>
            <a:r>
              <a:rPr sz="3000" spc="-5" dirty="0"/>
              <a:t>Strategy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4506467" y="1726691"/>
            <a:ext cx="4631436" cy="3820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1276" y="2803191"/>
            <a:ext cx="2651760" cy="2636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2000" dirty="0">
                <a:solidFill>
                  <a:srgbClr val="919191"/>
                </a:solidFill>
                <a:latin typeface="Arial"/>
                <a:cs typeface="Arial"/>
              </a:rPr>
              <a:t>Ed </a:t>
            </a:r>
            <a:r>
              <a:rPr sz="2000" spc="-30" dirty="0">
                <a:solidFill>
                  <a:srgbClr val="919191"/>
                </a:solidFill>
                <a:latin typeface="Arial"/>
                <a:cs typeface="Arial"/>
              </a:rPr>
              <a:t>Daly, </a:t>
            </a:r>
            <a:r>
              <a:rPr sz="2000" dirty="0">
                <a:solidFill>
                  <a:srgbClr val="919191"/>
                </a:solidFill>
                <a:latin typeface="Arial"/>
                <a:cs typeface="Arial"/>
              </a:rPr>
              <a:t>STL  Katherine Wilson,</a:t>
            </a:r>
            <a:r>
              <a:rPr sz="2000" spc="-10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19191"/>
                </a:solidFill>
                <a:latin typeface="Arial"/>
                <a:cs typeface="Arial"/>
              </a:rPr>
              <a:t>CAM</a:t>
            </a:r>
            <a:endParaRPr sz="2000" dirty="0">
              <a:latin typeface="Arial"/>
              <a:cs typeface="Arial"/>
            </a:endParaRPr>
          </a:p>
          <a:p>
            <a:pPr marL="12700" marR="139065">
              <a:lnSpc>
                <a:spcPct val="70000"/>
              </a:lnSpc>
              <a:spcBef>
                <a:spcPts val="1005"/>
              </a:spcBef>
            </a:pPr>
            <a:r>
              <a:rPr sz="2000" spc="-5" dirty="0">
                <a:solidFill>
                  <a:srgbClr val="919191"/>
                </a:solidFill>
                <a:latin typeface="Arial"/>
                <a:cs typeface="Arial"/>
              </a:rPr>
              <a:t>Mitch </a:t>
            </a:r>
            <a:r>
              <a:rPr sz="2000" spc="-25" dirty="0">
                <a:solidFill>
                  <a:srgbClr val="919191"/>
                </a:solidFill>
                <a:latin typeface="Arial"/>
                <a:cs typeface="Arial"/>
              </a:rPr>
              <a:t>Laney,</a:t>
            </a:r>
            <a:r>
              <a:rPr sz="2000" spc="-10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19191"/>
                </a:solidFill>
                <a:latin typeface="Arial"/>
                <a:cs typeface="Arial"/>
              </a:rPr>
              <a:t>Strategic  Acquisitions</a:t>
            </a:r>
            <a:r>
              <a:rPr sz="2000" spc="-4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919191"/>
                </a:solidFill>
                <a:latin typeface="Arial"/>
                <a:cs typeface="Arial"/>
              </a:rPr>
              <a:t>Group</a:t>
            </a:r>
            <a:endParaRPr lang="en-US" sz="2000" dirty="0" smtClean="0">
              <a:solidFill>
                <a:srgbClr val="919191"/>
              </a:solidFill>
              <a:latin typeface="Arial"/>
              <a:cs typeface="Arial"/>
            </a:endParaRPr>
          </a:p>
          <a:p>
            <a:pPr marL="12700" marR="139065">
              <a:lnSpc>
                <a:spcPct val="70000"/>
              </a:lnSpc>
              <a:spcBef>
                <a:spcPts val="1005"/>
              </a:spcBef>
            </a:pPr>
            <a:r>
              <a:rPr lang="en-US" sz="2000" dirty="0" smtClean="0">
                <a:solidFill>
                  <a:srgbClr val="919191"/>
                </a:solidFill>
                <a:latin typeface="Arial"/>
                <a:cs typeface="Arial"/>
              </a:rPr>
              <a:t>Jennifer Logan, CFO</a:t>
            </a:r>
          </a:p>
          <a:p>
            <a:pPr marL="12700" marR="139065">
              <a:lnSpc>
                <a:spcPct val="70000"/>
              </a:lnSpc>
              <a:spcBef>
                <a:spcPts val="1005"/>
              </a:spcBef>
            </a:pPr>
            <a:endParaRPr lang="en-US" sz="2000" dirty="0">
              <a:solidFill>
                <a:srgbClr val="919191"/>
              </a:solidFill>
              <a:latin typeface="Arial"/>
              <a:cs typeface="Arial"/>
            </a:endParaRPr>
          </a:p>
          <a:p>
            <a:pPr marL="12700" marR="139065">
              <a:lnSpc>
                <a:spcPct val="70000"/>
              </a:lnSpc>
              <a:spcBef>
                <a:spcPts val="1005"/>
              </a:spcBef>
            </a:pPr>
            <a:endParaRPr lang="en-US" sz="2000" dirty="0" smtClean="0">
              <a:solidFill>
                <a:srgbClr val="919191"/>
              </a:solidFill>
              <a:latin typeface="Arial"/>
              <a:cs typeface="Arial"/>
            </a:endParaRPr>
          </a:p>
          <a:p>
            <a:pPr marL="12700" marR="139065">
              <a:lnSpc>
                <a:spcPct val="70000"/>
              </a:lnSpc>
              <a:spcBef>
                <a:spcPts val="1005"/>
              </a:spcBef>
            </a:pPr>
            <a:r>
              <a:rPr lang="en-US" sz="2000" dirty="0" smtClean="0">
                <a:solidFill>
                  <a:srgbClr val="919191"/>
                </a:solidFill>
                <a:latin typeface="Arial"/>
                <a:cs typeface="Arial"/>
              </a:rPr>
              <a:t>9 APR 2020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8061" y="3276600"/>
            <a:ext cx="8229600" cy="276999"/>
          </a:xfrm>
        </p:spPr>
        <p:txBody>
          <a:bodyPr/>
          <a:lstStyle/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8965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322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Payment </a:t>
            </a:r>
            <a:r>
              <a:rPr spc="-5" dirty="0"/>
              <a:t>– </a:t>
            </a:r>
            <a:r>
              <a:rPr lang="en-US" spc="-5" dirty="0" smtClean="0"/>
              <a:t>Option 2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7807" y="869155"/>
            <a:ext cx="8225155" cy="51314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294640" algn="l"/>
              </a:tabLst>
            </a:pP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Have </a:t>
            </a:r>
            <a:r>
              <a:rPr sz="1700" b="1" spc="-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b="1" dirty="0">
                <a:solidFill>
                  <a:srgbClr val="1F487C"/>
                </a:solidFill>
                <a:latin typeface="Calibri"/>
                <a:cs typeface="Calibri"/>
              </a:rPr>
              <a:t>ship </a:t>
            </a:r>
            <a:r>
              <a:rPr sz="1700" b="1" spc="-5" dirty="0">
                <a:solidFill>
                  <a:srgbClr val="1F487C"/>
                </a:solidFill>
                <a:latin typeface="Calibri"/>
                <a:cs typeface="Calibri"/>
              </a:rPr>
              <a:t>the equipment upon completion without </a:t>
            </a: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SOTR</a:t>
            </a:r>
            <a:r>
              <a:rPr sz="17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1F487C"/>
                </a:solidFill>
                <a:latin typeface="Calibri"/>
                <a:cs typeface="Calibri"/>
              </a:rPr>
              <a:t>Inspection:</a:t>
            </a: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010"/>
              </a:spcBef>
              <a:buAutoNum type="arabicPeriod"/>
              <a:tabLst>
                <a:tab pos="292100" algn="l"/>
              </a:tabLst>
            </a:pP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Get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writing that 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vendor will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honor all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terms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conditions as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previously</a:t>
            </a:r>
            <a:r>
              <a:rPr sz="1700" spc="-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negotiated 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with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regard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 delivery to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site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after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notification to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release based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on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prioritization 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schedule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JLab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PPU Project</a:t>
            </a:r>
            <a:r>
              <a:rPr sz="17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Personnel.</a:t>
            </a:r>
            <a:endParaRPr sz="1700" dirty="0">
              <a:latin typeface="Calibri"/>
              <a:cs typeface="Calibri"/>
            </a:endParaRPr>
          </a:p>
          <a:p>
            <a:pPr marL="12700" marR="170180">
              <a:lnSpc>
                <a:spcPct val="70000"/>
              </a:lnSpc>
              <a:spcBef>
                <a:spcPts val="994"/>
              </a:spcBef>
              <a:buAutoNum type="arabicPeriod"/>
              <a:tabLst>
                <a:tab pos="339725" algn="l"/>
                <a:tab pos="340360" algn="l"/>
              </a:tabLst>
            </a:pP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Obtain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certificate of conformance,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certifications,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pictures of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to 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certify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 completion.</a:t>
            </a:r>
            <a:endParaRPr sz="1700" dirty="0">
              <a:latin typeface="Calibri"/>
              <a:cs typeface="Calibri"/>
            </a:endParaRPr>
          </a:p>
          <a:p>
            <a:pPr marR="170180">
              <a:lnSpc>
                <a:spcPct val="70000"/>
              </a:lnSpc>
              <a:spcBef>
                <a:spcPts val="994"/>
              </a:spcBef>
              <a:tabLst>
                <a:tab pos="339725" algn="l"/>
                <a:tab pos="340360" algn="l"/>
              </a:tabLst>
            </a:pP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4. Procurement </a:t>
            </a:r>
            <a:r>
              <a:rPr lang="en-US" sz="1700" spc="-5" dirty="0">
                <a:solidFill>
                  <a:srgbClr val="1F487C"/>
                </a:solidFill>
                <a:latin typeface="Calibri"/>
                <a:cs typeface="Calibri"/>
              </a:rPr>
              <a:t>and SOTR will communicate with S and R the details of equipment to be received and Procurement will arrange shipping with subcontractor to have equipment received on a Friday per facilities </a:t>
            </a: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direction.</a:t>
            </a:r>
          </a:p>
          <a:p>
            <a:pPr marR="170180">
              <a:lnSpc>
                <a:spcPct val="70000"/>
              </a:lnSpc>
              <a:spcBef>
                <a:spcPts val="994"/>
              </a:spcBef>
              <a:tabLst>
                <a:tab pos="339725" algn="l"/>
                <a:tab pos="340360" algn="l"/>
              </a:tabLst>
            </a:pP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5. </a:t>
            </a:r>
            <a:r>
              <a:rPr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If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the subcontractor complies with item 2 and 3, a payment will be made to the  subcontractor in </a:t>
            </a:r>
            <a:r>
              <a:rPr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full.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In addition  the subcontractor will agree to start the warranty period after </a:t>
            </a:r>
            <a:r>
              <a:rPr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receipt.</a:t>
            </a:r>
            <a:endParaRPr lang="en-US" sz="1700" spc="-5" dirty="0" smtClean="0">
              <a:solidFill>
                <a:srgbClr val="1F487C"/>
              </a:solidFill>
              <a:latin typeface="Calibri"/>
              <a:cs typeface="Calibri"/>
            </a:endParaRPr>
          </a:p>
          <a:p>
            <a:pPr marR="170180">
              <a:lnSpc>
                <a:spcPct val="70000"/>
              </a:lnSpc>
              <a:spcBef>
                <a:spcPts val="994"/>
              </a:spcBef>
              <a:tabLst>
                <a:tab pos="339725" algn="l"/>
                <a:tab pos="340360" algn="l"/>
              </a:tabLst>
            </a:pPr>
            <a:r>
              <a:rPr lang="en-US" sz="1700" spc="-5" dirty="0" smtClean="0">
                <a:solidFill>
                  <a:srgbClr val="1F487C"/>
                </a:solidFill>
                <a:latin typeface="Calibri"/>
                <a:cs typeface="Calibri"/>
              </a:rPr>
              <a:t>6. </a:t>
            </a:r>
            <a:r>
              <a:rPr sz="1700" spc="-10" dirty="0" smtClean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issues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would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be 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handle</a:t>
            </a:r>
            <a:r>
              <a:rPr lang="en-US" sz="1700" dirty="0" smtClean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under the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warranty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clause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or under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Certificate</a:t>
            </a:r>
            <a:r>
              <a:rPr sz="1700" spc="-1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of  Conformance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clause.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 marL="12700" marR="29845">
              <a:lnSpc>
                <a:spcPct val="70000"/>
              </a:lnSpc>
              <a:spcBef>
                <a:spcPts val="1355"/>
              </a:spcBef>
              <a:tabLst>
                <a:tab pos="5914390" algn="l"/>
              </a:tabLst>
            </a:pP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This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will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keep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small businesses moving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with people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employed to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complete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requirement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also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allow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maintenance of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PPU</a:t>
            </a:r>
            <a:r>
              <a:rPr sz="17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schedule.	</a:t>
            </a:r>
            <a:r>
              <a:rPr sz="1700" spc="-20" dirty="0">
                <a:solidFill>
                  <a:srgbClr val="1F487C"/>
                </a:solidFill>
                <a:latin typeface="Calibri"/>
                <a:cs typeface="Calibri"/>
              </a:rPr>
              <a:t>Further,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JLab will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have</a:t>
            </a:r>
            <a:r>
              <a:rPr sz="1700" spc="-1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on</a:t>
            </a:r>
            <a:r>
              <a:rPr sz="17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site.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 marL="12700" marR="445134">
              <a:lnSpc>
                <a:spcPct val="70000"/>
              </a:lnSpc>
              <a:spcBef>
                <a:spcPts val="1345"/>
              </a:spcBef>
            </a:pP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Note: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payments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made under either scenario will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be maintained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a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tracker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sheet</a:t>
            </a:r>
            <a:r>
              <a:rPr sz="1700" spc="-1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  assist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 and R with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check in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of equipment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after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JLab</a:t>
            </a:r>
            <a:r>
              <a:rPr sz="1700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opens.</a:t>
            </a:r>
            <a:endParaRPr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14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321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Payment </a:t>
            </a:r>
            <a:r>
              <a:rPr spc="-5" dirty="0"/>
              <a:t>– </a:t>
            </a:r>
            <a:r>
              <a:rPr lang="en-US" spc="-5" dirty="0" smtClean="0"/>
              <a:t>Option 3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7807" y="1157776"/>
            <a:ext cx="8194675" cy="4923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74345" indent="-462280" algn="just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74980" algn="l"/>
              </a:tabLst>
            </a:pP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Have </a:t>
            </a:r>
            <a:r>
              <a:rPr sz="1700" b="1" spc="-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b="1" spc="-5" dirty="0">
                <a:solidFill>
                  <a:srgbClr val="1F487C"/>
                </a:solidFill>
                <a:latin typeface="Calibri"/>
                <a:cs typeface="Calibri"/>
              </a:rPr>
              <a:t>hold the equipment at their facility once</a:t>
            </a:r>
            <a:r>
              <a:rPr sz="17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F487C"/>
                </a:solidFill>
                <a:latin typeface="Calibri"/>
                <a:cs typeface="Calibri"/>
              </a:rPr>
              <a:t>completed.</a:t>
            </a:r>
            <a:endParaRPr sz="1700" dirty="0">
              <a:latin typeface="Calibri"/>
              <a:cs typeface="Calibri"/>
            </a:endParaRPr>
          </a:p>
          <a:p>
            <a:pPr marL="12700" marR="793750" algn="just">
              <a:lnSpc>
                <a:spcPct val="70000"/>
              </a:lnSpc>
              <a:spcBef>
                <a:spcPts val="1000"/>
              </a:spcBef>
              <a:buAutoNum type="arabicPeriod"/>
              <a:tabLst>
                <a:tab pos="471805" algn="l"/>
              </a:tabLst>
            </a:pPr>
            <a:r>
              <a:rPr lang="en-US" sz="170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Get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writing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that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vendor will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honor all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terms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conditions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previously  negotiated with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regard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 delivery to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site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after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notification to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release based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on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 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prioritization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schedule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JLab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PPU Project</a:t>
            </a:r>
            <a:r>
              <a:rPr sz="1700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Personnel.</a:t>
            </a:r>
            <a:endParaRPr sz="1700" dirty="0">
              <a:latin typeface="Calibri"/>
              <a:cs typeface="Calibri"/>
            </a:endParaRPr>
          </a:p>
          <a:p>
            <a:pPr marL="12700" marR="76835" algn="just">
              <a:lnSpc>
                <a:spcPct val="70000"/>
              </a:lnSpc>
              <a:spcBef>
                <a:spcPts val="994"/>
              </a:spcBef>
              <a:buAutoNum type="arabicPeriod"/>
              <a:tabLst>
                <a:tab pos="471805" algn="l"/>
              </a:tabLst>
            </a:pPr>
            <a:r>
              <a:rPr lang="en-US" sz="170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Get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certification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from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that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while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is being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stored at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their 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facility that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is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still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under their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control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risk and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they </a:t>
            </a:r>
            <a:r>
              <a:rPr sz="1700" spc="-20" dirty="0">
                <a:solidFill>
                  <a:srgbClr val="1F487C"/>
                </a:solidFill>
                <a:latin typeface="Calibri"/>
                <a:cs typeface="Calibri"/>
              </a:rPr>
              <a:t>take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full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responsibility 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loss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etc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that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their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facility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is bonded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against</a:t>
            </a:r>
            <a:r>
              <a:rPr sz="1700" spc="-11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F487C"/>
                </a:solidFill>
                <a:latin typeface="Calibri"/>
                <a:cs typeface="Calibri"/>
              </a:rPr>
              <a:t>loss.</a:t>
            </a:r>
            <a:endParaRPr sz="1700" dirty="0">
              <a:latin typeface="Calibri"/>
              <a:cs typeface="Calibri"/>
            </a:endParaRPr>
          </a:p>
          <a:p>
            <a:pPr marL="471170" indent="-459105" algn="just">
              <a:lnSpc>
                <a:spcPts val="1735"/>
              </a:lnSpc>
              <a:spcBef>
                <a:spcPts val="395"/>
              </a:spcBef>
              <a:buAutoNum type="arabicPeriod"/>
              <a:tabLst>
                <a:tab pos="471805" algn="l"/>
              </a:tabLst>
            </a:pP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Obtain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certificate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conformance,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certifications, and pictures of 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</a:t>
            </a:r>
            <a:r>
              <a:rPr sz="1700" spc="-1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ts val="1735"/>
              </a:lnSpc>
            </a:pP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certify</a:t>
            </a:r>
            <a:r>
              <a:rPr sz="17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completion.</a:t>
            </a:r>
            <a:endParaRPr sz="1700" dirty="0">
              <a:latin typeface="Calibri"/>
              <a:cs typeface="Calibri"/>
            </a:endParaRPr>
          </a:p>
          <a:p>
            <a:pPr marL="12700" marR="65405">
              <a:lnSpc>
                <a:spcPct val="70000"/>
              </a:lnSpc>
              <a:spcBef>
                <a:spcPts val="994"/>
              </a:spcBef>
              <a:buAutoNum type="arabicPeriod" startAt="5"/>
              <a:tabLst>
                <a:tab pos="471170" algn="l"/>
                <a:tab pos="471805" algn="l"/>
              </a:tabLst>
            </a:pPr>
            <a:r>
              <a:rPr lang="en-US" sz="170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If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complies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with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item </a:t>
            </a:r>
            <a:r>
              <a:rPr sz="1700" spc="10" dirty="0">
                <a:solidFill>
                  <a:srgbClr val="1F487C"/>
                </a:solidFill>
                <a:latin typeface="Calibri"/>
                <a:cs typeface="Calibri"/>
              </a:rPr>
              <a:t>2,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3, and 4 a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payment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will be made to the 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full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less 5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10%, and the balance will be paid upon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receipt.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addition</a:t>
            </a:r>
            <a:r>
              <a:rPr sz="1700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subcontractor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agree to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start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warranty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period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after</a:t>
            </a:r>
            <a:r>
              <a:rPr sz="1700" spc="-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receipt.</a:t>
            </a:r>
            <a:endParaRPr sz="1700" dirty="0">
              <a:latin typeface="Calibri"/>
              <a:cs typeface="Calibri"/>
            </a:endParaRPr>
          </a:p>
          <a:p>
            <a:pPr marL="12700" marR="627380">
              <a:lnSpc>
                <a:spcPct val="70000"/>
              </a:lnSpc>
              <a:spcBef>
                <a:spcPts val="1000"/>
              </a:spcBef>
              <a:buAutoNum type="arabicPeriod" startAt="5"/>
              <a:tabLst>
                <a:tab pos="471170" algn="l"/>
                <a:tab pos="471805" algn="l"/>
              </a:tabLst>
            </a:pPr>
            <a:r>
              <a:rPr lang="en-US" sz="1700" spc="-1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10" smtClean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issues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would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be 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handle</a:t>
            </a:r>
            <a:r>
              <a:rPr lang="en-US" sz="1700" dirty="0" smtClean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70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under the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warranty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clause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under 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Certificate</a:t>
            </a:r>
            <a:r>
              <a:rPr sz="1700" spc="-20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of  Conformance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clause.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 marL="12700" marR="1005840" algn="just">
              <a:lnSpc>
                <a:spcPct val="70000"/>
              </a:lnSpc>
              <a:spcBef>
                <a:spcPts val="1355"/>
              </a:spcBef>
            </a:pP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This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will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keep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small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businesses moving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with people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employed to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complete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requirement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and also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allow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maintenance of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PPU</a:t>
            </a:r>
            <a:r>
              <a:rPr sz="1700" spc="-1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schedule.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Calibri"/>
              <a:cs typeface="Calibri"/>
            </a:endParaRPr>
          </a:p>
          <a:p>
            <a:pPr marL="12700" algn="just">
              <a:lnSpc>
                <a:spcPts val="1735"/>
              </a:lnSpc>
            </a:pP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Note: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payments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made under either scenario will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be maintained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in a </a:t>
            </a:r>
            <a:r>
              <a:rPr sz="1700" spc="-15" dirty="0">
                <a:solidFill>
                  <a:srgbClr val="1F487C"/>
                </a:solidFill>
                <a:latin typeface="Calibri"/>
                <a:cs typeface="Calibri"/>
              </a:rPr>
              <a:t>tracker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sheet</a:t>
            </a:r>
            <a:r>
              <a:rPr sz="1700" spc="-1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ts val="1735"/>
              </a:lnSpc>
            </a:pP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assist S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and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R with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any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check in of </a:t>
            </a:r>
            <a:r>
              <a:rPr sz="1700" spc="-5" dirty="0">
                <a:solidFill>
                  <a:srgbClr val="1F487C"/>
                </a:solidFill>
                <a:latin typeface="Calibri"/>
                <a:cs typeface="Calibri"/>
              </a:rPr>
              <a:t>equipment </a:t>
            </a:r>
            <a:r>
              <a:rPr sz="1700" spc="-10" dirty="0">
                <a:solidFill>
                  <a:srgbClr val="1F487C"/>
                </a:solidFill>
                <a:latin typeface="Calibri"/>
                <a:cs typeface="Calibri"/>
              </a:rPr>
              <a:t>after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JLab</a:t>
            </a:r>
            <a:r>
              <a:rPr sz="1700" spc="-1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487C"/>
                </a:solidFill>
                <a:latin typeface="Calibri"/>
                <a:cs typeface="Calibri"/>
              </a:rPr>
              <a:t>opens.</a:t>
            </a:r>
            <a:endParaRPr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87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7496" y="2456769"/>
            <a:ext cx="4471415" cy="2453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107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Outl</a:t>
            </a:r>
            <a:r>
              <a:rPr spc="5" dirty="0"/>
              <a:t>i</a:t>
            </a:r>
            <a:r>
              <a:rPr dirty="0"/>
              <a:t>ne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87807" y="862736"/>
            <a:ext cx="6001385" cy="2160206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Introduction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Concerns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Procurement </a:t>
            </a:r>
            <a:r>
              <a:rPr sz="2200" spc="-5" dirty="0" smtClean="0">
                <a:latin typeface="Arial"/>
                <a:cs typeface="Arial"/>
              </a:rPr>
              <a:t>Accommodation</a:t>
            </a:r>
            <a:r>
              <a:rPr sz="2200" spc="-50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Considerations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45" dirty="0" smtClean="0">
                <a:latin typeface="Arial"/>
                <a:cs typeface="Arial"/>
              </a:rPr>
              <a:t>Four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lang="en-US" sz="2200" spc="5" smtClean="0">
                <a:latin typeface="Arial"/>
                <a:cs typeface="Arial"/>
              </a:rPr>
              <a:t>Option</a:t>
            </a:r>
            <a:r>
              <a:rPr sz="2200" spc="-5" smtClean="0">
                <a:latin typeface="Arial"/>
                <a:cs typeface="Arial"/>
              </a:rPr>
              <a:t>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Summary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540" y="4776342"/>
            <a:ext cx="200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SNS PPU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Cryomodule 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10" dirty="0">
                <a:latin typeface="Calibri"/>
                <a:cs typeface="Calibri"/>
              </a:rPr>
              <a:t>ton, </a:t>
            </a:r>
            <a:r>
              <a:rPr sz="1800" dirty="0">
                <a:latin typeface="Calibri"/>
                <a:cs typeface="Calibri"/>
              </a:rPr>
              <a:t>24’</a:t>
            </a:r>
            <a:r>
              <a:rPr sz="1800" spc="-5" dirty="0">
                <a:latin typeface="Calibri"/>
                <a:cs typeface="Calibri"/>
              </a:rPr>
              <a:t> long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180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7807" y="804103"/>
            <a:ext cx="8527594" cy="49911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Lab Director has stated that </a:t>
            </a:r>
            <a:r>
              <a:rPr sz="2000" dirty="0">
                <a:latin typeface="Arial"/>
                <a:cs typeface="Arial"/>
              </a:rPr>
              <a:t>on-site </a:t>
            </a:r>
            <a:r>
              <a:rPr sz="2000" spc="-5" dirty="0">
                <a:latin typeface="Arial"/>
                <a:cs typeface="Arial"/>
              </a:rPr>
              <a:t>activity should be minimized  during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MEDCON6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1300" marR="502284" indent="-228600">
              <a:lnSpc>
                <a:spcPts val="2380"/>
              </a:lnSpc>
              <a:spcBef>
                <a:spcPts val="161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SNS PPU has been identified as </a:t>
            </a:r>
            <a:r>
              <a:rPr sz="2000" dirty="0">
                <a:latin typeface="Arial"/>
                <a:cs typeface="Arial"/>
              </a:rPr>
              <a:t>non-essential </a:t>
            </a:r>
            <a:r>
              <a:rPr lang="en-US" sz="2000" dirty="0" smtClean="0">
                <a:latin typeface="Arial"/>
                <a:cs typeface="Arial"/>
              </a:rPr>
              <a:t>by JLab management </a:t>
            </a:r>
            <a:r>
              <a:rPr sz="2000" spc="-5" dirty="0" smtClean="0">
                <a:latin typeface="Arial"/>
                <a:cs typeface="Arial"/>
              </a:rPr>
              <a:t>so </a:t>
            </a:r>
            <a:r>
              <a:rPr lang="en-US" sz="2000" spc="-5" dirty="0" smtClean="0">
                <a:latin typeface="Arial"/>
                <a:cs typeface="Arial"/>
              </a:rPr>
              <a:t>virtually </a:t>
            </a:r>
            <a:r>
              <a:rPr sz="2000" dirty="0" smtClean="0">
                <a:latin typeface="Arial"/>
                <a:cs typeface="Arial"/>
              </a:rPr>
              <a:t>all </a:t>
            </a:r>
            <a:r>
              <a:rPr sz="2000" dirty="0">
                <a:latin typeface="Arial"/>
                <a:cs typeface="Arial"/>
              </a:rPr>
              <a:t>on-site  </a:t>
            </a:r>
            <a:r>
              <a:rPr sz="2000" spc="-5" dirty="0">
                <a:latin typeface="Arial"/>
                <a:cs typeface="Arial"/>
              </a:rPr>
              <a:t>work has been stopped until further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notice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1300" marR="916305" indent="-228600">
              <a:lnSpc>
                <a:spcPts val="2380"/>
              </a:lnSpc>
              <a:spcBef>
                <a:spcPts val="161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~$9M in procurements for PPU are in progress with 85%  awarded to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vendors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1300" marR="410845" indent="-228600">
              <a:lnSpc>
                <a:spcPts val="2380"/>
              </a:lnSpc>
              <a:spcBef>
                <a:spcPts val="16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A large portion of the </a:t>
            </a:r>
            <a:r>
              <a:rPr sz="2000" spc="-5" dirty="0" smtClean="0">
                <a:latin typeface="Arial"/>
                <a:cs typeface="Arial"/>
              </a:rPr>
              <a:t>components</a:t>
            </a:r>
            <a:r>
              <a:rPr lang="en-US" sz="2000" spc="-5" dirty="0" smtClean="0">
                <a:latin typeface="Arial"/>
                <a:cs typeface="Arial"/>
              </a:rPr>
              <a:t> ($2.7M)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planned for shipment from </a:t>
            </a:r>
            <a:r>
              <a:rPr sz="2000" spc="-5" dirty="0" smtClean="0">
                <a:latin typeface="Arial"/>
                <a:cs typeface="Arial"/>
              </a:rPr>
              <a:t>vendors </a:t>
            </a:r>
            <a:r>
              <a:rPr sz="2000" spc="-5" dirty="0">
                <a:latin typeface="Arial"/>
                <a:cs typeface="Arial"/>
              </a:rPr>
              <a:t>to JLab in the next three to six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months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 smtClean="0">
              <a:latin typeface="Arial"/>
              <a:cs typeface="Arial"/>
            </a:endParaRPr>
          </a:p>
          <a:p>
            <a:pPr marL="241300" indent="-228600">
              <a:lnSpc>
                <a:spcPts val="251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5" dirty="0" smtClean="0">
                <a:latin typeface="Arial"/>
                <a:cs typeface="Arial"/>
              </a:rPr>
              <a:t>Receipt</a:t>
            </a:r>
            <a:r>
              <a:rPr sz="2000" spc="-5" dirty="0">
                <a:latin typeface="Arial"/>
                <a:cs typeface="Arial"/>
              </a:rPr>
              <a:t>, inspection and acceptance of complex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hardware</a:t>
            </a:r>
            <a:endParaRPr sz="2000" dirty="0">
              <a:latin typeface="Arial"/>
              <a:cs typeface="Arial"/>
            </a:endParaRPr>
          </a:p>
          <a:p>
            <a:pPr marL="241300">
              <a:lnSpc>
                <a:spcPts val="2510"/>
              </a:lnSpc>
            </a:pPr>
            <a:r>
              <a:rPr sz="2000" spc="-5" dirty="0">
                <a:latin typeface="Arial"/>
                <a:cs typeface="Arial"/>
              </a:rPr>
              <a:t>involves many groups across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laboratory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142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spc="-10" dirty="0"/>
              <a:t>o</a:t>
            </a:r>
            <a:r>
              <a:rPr dirty="0"/>
              <a:t>nc</a:t>
            </a:r>
            <a:r>
              <a:rPr spc="-10" dirty="0"/>
              <a:t>e</a:t>
            </a:r>
            <a:r>
              <a:rPr dirty="0"/>
              <a:t>rns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7807" y="958087"/>
            <a:ext cx="8128634" cy="485132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07950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SNS PPU has a number of parts due for delivery to JLab in the  near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future.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>
                <a:latin typeface="Arial"/>
                <a:cs typeface="Arial"/>
              </a:rPr>
              <a:t>D</a:t>
            </a:r>
            <a:r>
              <a:rPr sz="2200" spc="-5" dirty="0" smtClean="0">
                <a:latin typeface="Arial"/>
                <a:cs typeface="Arial"/>
              </a:rPr>
              <a:t>irection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that only critical items should be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received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PPU is not considered mission-critical at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JLab</a:t>
            </a:r>
          </a:p>
          <a:p>
            <a:pPr marL="241300" indent="-228600">
              <a:lnSpc>
                <a:spcPts val="251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Due to MEDCON-6 status, we have been told receiving at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JLab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limited: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Limited personnel onsite and must adhere to distance/PPE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rules</a:t>
            </a:r>
          </a:p>
          <a:p>
            <a:pPr marL="698500" marR="112395" indent="-228600">
              <a:lnSpc>
                <a:spcPts val="2160"/>
              </a:lnSpc>
              <a:spcBef>
                <a:spcPts val="53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Limited forklift availability to receive larger items (vacuum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vessel,  space frame, cavities, helium vessels,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etc)</a:t>
            </a:r>
          </a:p>
          <a:p>
            <a:pPr marL="469900">
              <a:lnSpc>
                <a:spcPts val="2280"/>
              </a:lnSpc>
              <a:spcBef>
                <a:spcPts val="220"/>
              </a:spcBef>
            </a:pPr>
            <a:r>
              <a:rPr sz="2000" dirty="0" smtClean="0">
                <a:latin typeface="SimSun"/>
                <a:cs typeface="SimSun"/>
              </a:rPr>
              <a:t>－</a:t>
            </a:r>
            <a:r>
              <a:rPr lang="en-US" sz="2000" dirty="0" smtClean="0">
                <a:latin typeface="Arial"/>
                <a:cs typeface="Arial"/>
              </a:rPr>
              <a:t>Limited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SRF inventory </a:t>
            </a:r>
            <a:r>
              <a:rPr sz="2000" spc="-10" dirty="0">
                <a:latin typeface="Arial"/>
                <a:cs typeface="Arial"/>
              </a:rPr>
              <a:t>staff </a:t>
            </a:r>
            <a:r>
              <a:rPr sz="2000" dirty="0">
                <a:latin typeface="Arial"/>
                <a:cs typeface="Arial"/>
              </a:rPr>
              <a:t>to store parts in secure area or enter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items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Primes inventory database 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tracking</a:t>
            </a: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No QC technicians available 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inspections</a:t>
            </a:r>
          </a:p>
          <a:p>
            <a:pPr marL="241300" marR="434975" indent="-228600">
              <a:lnSpc>
                <a:spcPts val="2380"/>
              </a:lnSpc>
              <a:spcBef>
                <a:spcPts val="10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Receipt </a:t>
            </a:r>
            <a:r>
              <a:rPr sz="2200" dirty="0">
                <a:latin typeface="Arial"/>
                <a:cs typeface="Arial"/>
              </a:rPr>
              <a:t>at </a:t>
            </a:r>
            <a:r>
              <a:rPr sz="2200" spc="-5" dirty="0">
                <a:latin typeface="Arial"/>
                <a:cs typeface="Arial"/>
              </a:rPr>
              <a:t>JLab means warranty period would begin, though  inspection and assembly schedule </a:t>
            </a:r>
            <a:r>
              <a:rPr lang="en-US" sz="2200" spc="-5" dirty="0" smtClean="0">
                <a:latin typeface="Arial"/>
                <a:cs typeface="Arial"/>
              </a:rPr>
              <a:t>are</a:t>
            </a:r>
            <a:r>
              <a:rPr sz="2200" spc="50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delayed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777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Procurement Accommodation </a:t>
            </a:r>
            <a:r>
              <a:rPr dirty="0"/>
              <a:t>- </a:t>
            </a:r>
            <a:r>
              <a:rPr spc="-5" dirty="0"/>
              <a:t>Some Considerations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45465" y="685452"/>
            <a:ext cx="7973695" cy="577337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2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Appropriate level of staff activity at JLab during MEDCON6</a:t>
            </a:r>
          </a:p>
          <a:p>
            <a:pPr marL="241300" indent="-228600">
              <a:lnSpc>
                <a:spcPct val="100000"/>
              </a:lnSpc>
              <a:spcBef>
                <a:spcPts val="162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Some </a:t>
            </a:r>
            <a:r>
              <a:rPr sz="2200" spc="-5" dirty="0" smtClean="0">
                <a:latin typeface="Arial"/>
                <a:cs typeface="Arial"/>
              </a:rPr>
              <a:t>PPU </a:t>
            </a:r>
            <a:r>
              <a:rPr sz="2200" spc="-5" dirty="0">
                <a:latin typeface="Arial"/>
                <a:cs typeface="Arial"/>
              </a:rPr>
              <a:t>parts </a:t>
            </a:r>
            <a:r>
              <a:rPr lang="en-US" sz="2200" spc="-5" dirty="0" smtClean="0">
                <a:latin typeface="Arial"/>
                <a:cs typeface="Arial"/>
              </a:rPr>
              <a:t>received while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JLab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lang="en-US" sz="2200" spc="95" dirty="0" smtClean="0">
                <a:latin typeface="Arial"/>
                <a:cs typeface="Arial"/>
              </a:rPr>
              <a:t>is closed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Complex </a:t>
            </a:r>
            <a:r>
              <a:rPr sz="2200" dirty="0">
                <a:latin typeface="Arial"/>
                <a:cs typeface="Arial"/>
              </a:rPr>
              <a:t>receipt/inspection </a:t>
            </a:r>
            <a:r>
              <a:rPr sz="2200" spc="-5" dirty="0">
                <a:latin typeface="Arial"/>
                <a:cs typeface="Arial"/>
              </a:rPr>
              <a:t>activities on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hold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Current contractual obligations with planned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deliveries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Some vendors are still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operating</a:t>
            </a:r>
          </a:p>
          <a:p>
            <a:pPr marL="241300" indent="-228600">
              <a:lnSpc>
                <a:spcPct val="100000"/>
              </a:lnSpc>
              <a:spcBef>
                <a:spcPts val="150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Arial"/>
                <a:cs typeface="Arial"/>
              </a:rPr>
              <a:t>Vendors </a:t>
            </a:r>
            <a:r>
              <a:rPr sz="2200" spc="-5" dirty="0">
                <a:latin typeface="Arial"/>
                <a:cs typeface="Arial"/>
              </a:rPr>
              <a:t>hold shipments until the lab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re-opens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Arial"/>
                <a:cs typeface="Arial"/>
              </a:rPr>
              <a:t>Warranty </a:t>
            </a:r>
            <a:r>
              <a:rPr sz="2200" spc="-5" dirty="0">
                <a:latin typeface="Arial"/>
                <a:cs typeface="Arial"/>
              </a:rPr>
              <a:t>period </a:t>
            </a:r>
            <a:r>
              <a:rPr lang="en-US" sz="2200" spc="-5" dirty="0" smtClean="0">
                <a:latin typeface="Arial"/>
                <a:cs typeface="Arial"/>
              </a:rPr>
              <a:t>- </a:t>
            </a:r>
            <a:r>
              <a:rPr sz="2200" spc="-5" dirty="0" smtClean="0">
                <a:latin typeface="Arial"/>
                <a:cs typeface="Arial"/>
              </a:rPr>
              <a:t>impacted </a:t>
            </a:r>
            <a:r>
              <a:rPr sz="2200" spc="-5" dirty="0">
                <a:latin typeface="Arial"/>
                <a:cs typeface="Arial"/>
              </a:rPr>
              <a:t>if parts are held at</a:t>
            </a:r>
            <a:r>
              <a:rPr sz="2200" spc="225" dirty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vendor</a:t>
            </a:r>
            <a:r>
              <a:rPr lang="en-US" sz="2200" spc="-5" dirty="0" smtClean="0"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Storage charges for holding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hardware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Large number of deliveries to JLab when the lab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re-opens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Arial"/>
                <a:cs typeface="Arial"/>
              </a:rPr>
              <a:t>Vendor </a:t>
            </a:r>
            <a:r>
              <a:rPr sz="2200" spc="-5" dirty="0">
                <a:latin typeface="Arial"/>
                <a:cs typeface="Arial"/>
              </a:rPr>
              <a:t>solvency / Economic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issues</a:t>
            </a:r>
            <a:endParaRPr lang="en-US" sz="2200" spc="-5" dirty="0" smtClean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Other JLab projects or groups with similar issues &amp; challenges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732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Planned Deliveries </a:t>
            </a:r>
            <a:r>
              <a:rPr dirty="0"/>
              <a:t>: </a:t>
            </a:r>
            <a:r>
              <a:rPr spc="-5" dirty="0"/>
              <a:t>April </a:t>
            </a:r>
            <a:r>
              <a:rPr dirty="0"/>
              <a:t>thru </a:t>
            </a:r>
            <a:r>
              <a:rPr spc="-5" dirty="0"/>
              <a:t>September</a:t>
            </a:r>
            <a:r>
              <a:rPr spc="-30" dirty="0"/>
              <a:t> </a:t>
            </a:r>
            <a:r>
              <a:rPr spc="-5" dirty="0" smtClean="0"/>
              <a:t>($</a:t>
            </a:r>
            <a:r>
              <a:rPr lang="en-US" spc="-5" dirty="0" smtClean="0"/>
              <a:t>2.76</a:t>
            </a:r>
            <a:r>
              <a:rPr spc="-5" dirty="0" smtClean="0"/>
              <a:t>M</a:t>
            </a:r>
            <a:r>
              <a:rPr spc="-5" dirty="0"/>
              <a:t>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678423" y="845819"/>
            <a:ext cx="3327400" cy="3632405"/>
          </a:xfrm>
          <a:prstGeom prst="rect">
            <a:avLst/>
          </a:prstGeom>
          <a:ln w="9144">
            <a:solidFill>
              <a:srgbClr val="BD1D1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Items requiring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SRF</a:t>
            </a:r>
            <a:r>
              <a:rPr sz="18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</a:t>
            </a:r>
            <a:endParaRPr sz="1800" dirty="0">
              <a:latin typeface="Calibri"/>
              <a:cs typeface="Calibri"/>
            </a:endParaRPr>
          </a:p>
          <a:p>
            <a:pPr marL="378460" marR="49530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5 </a:t>
            </a:r>
            <a:r>
              <a:rPr sz="1800" spc="-5" dirty="0">
                <a:latin typeface="Calibri"/>
                <a:cs typeface="Calibri"/>
              </a:rPr>
              <a:t>Helium </a:t>
            </a:r>
            <a:r>
              <a:rPr sz="1800" spc="-15" dirty="0">
                <a:latin typeface="Calibri"/>
                <a:cs typeface="Calibri"/>
              </a:rPr>
              <a:t>Vessels </a:t>
            </a:r>
            <a:r>
              <a:rPr sz="1800" spc="-10" dirty="0">
                <a:latin typeface="Calibri"/>
                <a:cs typeface="Calibri"/>
              </a:rPr>
              <a:t>requiring  </a:t>
            </a:r>
            <a:r>
              <a:rPr sz="1800" spc="-5" dirty="0">
                <a:latin typeface="Calibri"/>
                <a:cs typeface="Calibri"/>
              </a:rPr>
              <a:t>dimensional </a:t>
            </a:r>
            <a:r>
              <a:rPr sz="1800" dirty="0">
                <a:latin typeface="Calibri"/>
                <a:cs typeface="Calibri"/>
              </a:rPr>
              <a:t>and visual  </a:t>
            </a:r>
            <a:r>
              <a:rPr sz="1800" spc="-5" dirty="0">
                <a:latin typeface="Calibri"/>
                <a:cs typeface="Calibri"/>
              </a:rPr>
              <a:t>inspection (100 lbs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each)</a:t>
            </a:r>
          </a:p>
          <a:p>
            <a:pPr marL="378460" marR="42227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spc="-20" dirty="0">
                <a:latin typeface="Calibri"/>
                <a:cs typeface="Calibri"/>
              </a:rPr>
              <a:t>Various </a:t>
            </a:r>
            <a:r>
              <a:rPr sz="1800" spc="-10" dirty="0">
                <a:latin typeface="Calibri"/>
                <a:cs typeface="Calibri"/>
              </a:rPr>
              <a:t>bellows requiring  </a:t>
            </a:r>
            <a:r>
              <a:rPr sz="1800" spc="-5" dirty="0">
                <a:latin typeface="Calibri"/>
                <a:cs typeface="Calibri"/>
              </a:rPr>
              <a:t>dimensional, </a:t>
            </a:r>
            <a:r>
              <a:rPr sz="1800" dirty="0">
                <a:latin typeface="Calibri"/>
                <a:cs typeface="Calibri"/>
              </a:rPr>
              <a:t>visual and  </a:t>
            </a:r>
            <a:r>
              <a:rPr sz="1800" spc="-5" dirty="0">
                <a:latin typeface="Calibri"/>
                <a:cs typeface="Calibri"/>
              </a:rPr>
              <a:t>sensitive helium leak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check</a:t>
            </a:r>
            <a:endParaRPr sz="1800" dirty="0">
              <a:latin typeface="Calibri"/>
              <a:cs typeface="Calibri"/>
            </a:endParaRPr>
          </a:p>
          <a:p>
            <a:pPr marL="378460" marR="15240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Ultra-high </a:t>
            </a:r>
            <a:r>
              <a:rPr sz="1800" spc="-5" dirty="0">
                <a:latin typeface="Calibri"/>
                <a:cs typeface="Calibri"/>
              </a:rPr>
              <a:t>vacuum beampipes  </a:t>
            </a:r>
            <a:r>
              <a:rPr sz="1800" spc="-10" dirty="0">
                <a:latin typeface="Calibri"/>
                <a:cs typeface="Calibri"/>
              </a:rPr>
              <a:t>requiring </a:t>
            </a:r>
            <a:r>
              <a:rPr sz="1800" spc="-5" dirty="0">
                <a:latin typeface="Calibri"/>
                <a:cs typeface="Calibri"/>
              </a:rPr>
              <a:t>dimensional, </a:t>
            </a:r>
            <a:r>
              <a:rPr sz="1800" dirty="0">
                <a:latin typeface="Calibri"/>
                <a:cs typeface="Calibri"/>
              </a:rPr>
              <a:t>visual  and </a:t>
            </a:r>
            <a:r>
              <a:rPr sz="1800" spc="-5" dirty="0">
                <a:latin typeface="Calibri"/>
                <a:cs typeface="Calibri"/>
              </a:rPr>
              <a:t>sensitive helium leak  </a:t>
            </a:r>
            <a:r>
              <a:rPr sz="1800" spc="-5" dirty="0" smtClean="0">
                <a:latin typeface="Calibri"/>
                <a:cs typeface="Calibri"/>
              </a:rPr>
              <a:t>check</a:t>
            </a:r>
            <a:endParaRPr lang="en-US" sz="1800" spc="-5" dirty="0" smtClean="0">
              <a:latin typeface="Calibri"/>
              <a:cs typeface="Calibri"/>
            </a:endParaRPr>
          </a:p>
          <a:p>
            <a:pPr marL="378460" marR="15240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lang="en-US" spc="-5" dirty="0" smtClean="0">
                <a:latin typeface="Calibri"/>
                <a:cs typeface="Calibri"/>
              </a:rPr>
              <a:t>Complex items require special handling during receipt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847" y="1028191"/>
            <a:ext cx="4950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List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planned </a:t>
            </a:r>
            <a:r>
              <a:rPr sz="1800" spc="5" dirty="0">
                <a:latin typeface="Calibri"/>
                <a:cs typeface="Calibri"/>
              </a:rPr>
              <a:t>mat’l </a:t>
            </a:r>
            <a:r>
              <a:rPr sz="1800" spc="-5" dirty="0">
                <a:latin typeface="Calibri"/>
                <a:cs typeface="Calibri"/>
              </a:rPr>
              <a:t>deliveries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April </a:t>
            </a:r>
            <a:r>
              <a:rPr sz="1800" dirty="0">
                <a:latin typeface="Calibri"/>
                <a:cs typeface="Calibri"/>
              </a:rPr>
              <a:t>2020 -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$</a:t>
            </a:r>
            <a:r>
              <a:rPr lang="en-US" spc="-5" dirty="0" smtClean="0">
                <a:latin typeface="Calibri"/>
                <a:cs typeface="Calibri"/>
              </a:rPr>
              <a:t>547</a:t>
            </a:r>
            <a:r>
              <a:rPr sz="1800" spc="-5" dirty="0" smtClean="0">
                <a:latin typeface="Calibri"/>
                <a:cs typeface="Calibri"/>
              </a:rPr>
              <a:t>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854222" y="1752600"/>
            <a:ext cx="533400" cy="4389120"/>
          </a:xfrm>
          <a:prstGeom prst="rightBrace">
            <a:avLst>
              <a:gd name="adj1" fmla="val 41076"/>
              <a:gd name="adj2" fmla="val 7008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" y="1447800"/>
            <a:ext cx="4487037" cy="46939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14263"/>
              </p:ext>
            </p:extLst>
          </p:nvPr>
        </p:nvGraphicFramePr>
        <p:xfrm>
          <a:off x="5441244" y="4572000"/>
          <a:ext cx="36195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6548734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5244509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0302206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7195958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Open Amount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Simple Items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Complex Items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48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$547,105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$442,470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$104,634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12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$539,017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$152,443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$386,574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$302,411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$64,455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$237,956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61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$610,776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$264,880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$345,896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86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August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$312,314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$312,314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48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September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$444,364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$236,790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$207,574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89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51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$2,755,987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$1,161,038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$1,594,949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965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7864" y="4376928"/>
            <a:ext cx="1261872" cy="1952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3896" y="2028444"/>
            <a:ext cx="3518798" cy="228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813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Some Components </a:t>
            </a:r>
            <a:r>
              <a:rPr dirty="0"/>
              <a:t>Requiring </a:t>
            </a:r>
            <a:r>
              <a:rPr spc="-5" dirty="0"/>
              <a:t>SRF Support at</a:t>
            </a:r>
            <a:r>
              <a:rPr spc="15" dirty="0"/>
              <a:t> </a:t>
            </a:r>
            <a:r>
              <a:rPr spc="-5" dirty="0"/>
              <a:t>Receiving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807" y="958087"/>
            <a:ext cx="4850765" cy="49549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358775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Large components are handled by  SRF </a:t>
            </a:r>
            <a:r>
              <a:rPr sz="2200" spc="-10" dirty="0">
                <a:latin typeface="Arial"/>
                <a:cs typeface="Arial"/>
              </a:rPr>
              <a:t>staff </a:t>
            </a:r>
            <a:r>
              <a:rPr sz="2200" spc="-5" dirty="0">
                <a:latin typeface="Arial"/>
                <a:cs typeface="Arial"/>
              </a:rPr>
              <a:t>in coordination with S/R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Helium </a:t>
            </a:r>
            <a:r>
              <a:rPr sz="2000" spc="-15" dirty="0">
                <a:latin typeface="Arial"/>
                <a:cs typeface="Arial"/>
              </a:rPr>
              <a:t>Vessels </a:t>
            </a:r>
            <a:r>
              <a:rPr sz="2000" dirty="0">
                <a:latin typeface="Arial"/>
                <a:cs typeface="Arial"/>
              </a:rPr>
              <a:t>(due in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April)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Thermal Shields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(April/May)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Space Frame (due 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June)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End Cans (due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June)</a:t>
            </a:r>
            <a:endParaRPr sz="2000">
              <a:latin typeface="Arial"/>
              <a:cs typeface="Arial"/>
            </a:endParaRPr>
          </a:p>
          <a:p>
            <a:pPr marL="241300" marR="1016635" indent="-228600">
              <a:lnSpc>
                <a:spcPts val="2380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Some are stored at an </a:t>
            </a:r>
            <a:r>
              <a:rPr sz="2200" spc="-10" dirty="0">
                <a:latin typeface="Arial"/>
                <a:cs typeface="Arial"/>
              </a:rPr>
              <a:t>offsite  </a:t>
            </a:r>
            <a:r>
              <a:rPr sz="2200" spc="-5" dirty="0">
                <a:latin typeface="Arial"/>
                <a:cs typeface="Arial"/>
              </a:rPr>
              <a:t>warehouse (“Blue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Crab”)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Inspection activities routinely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include: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SimSun"/>
                <a:cs typeface="SimSun"/>
              </a:rPr>
              <a:t>－</a:t>
            </a:r>
            <a:r>
              <a:rPr sz="2000" spc="-5" dirty="0">
                <a:latin typeface="Arial"/>
                <a:cs typeface="Arial"/>
              </a:rPr>
              <a:t>Dimensional/Visual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Inspection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Sensitive Helium Leak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Check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Pressure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SimSun"/>
                <a:cs typeface="SimSun"/>
              </a:rPr>
              <a:t>－</a:t>
            </a:r>
            <a:r>
              <a:rPr sz="2000" dirty="0">
                <a:latin typeface="Arial"/>
                <a:cs typeface="Arial"/>
              </a:rPr>
              <a:t>Cold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Shocking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Requires up to 5 different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skill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7728" y="1139952"/>
            <a:ext cx="1842516" cy="1290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25465" y="805053"/>
            <a:ext cx="288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Helium </a:t>
            </a:r>
            <a:r>
              <a:rPr sz="1800" spc="-15" dirty="0">
                <a:latin typeface="Calibri"/>
                <a:cs typeface="Calibri"/>
              </a:rPr>
              <a:t>Vessel </a:t>
            </a:r>
            <a:r>
              <a:rPr sz="1800" dirty="0">
                <a:latin typeface="Calibri"/>
                <a:cs typeface="Calibri"/>
              </a:rPr>
              <a:t>Assembly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(April)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551803" y="4378832"/>
            <a:ext cx="2348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Thermal Shield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Assembly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(May)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5377" y="5513323"/>
            <a:ext cx="2025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Cryogenic </a:t>
            </a:r>
            <a:r>
              <a:rPr sz="1800" spc="-10" dirty="0">
                <a:latin typeface="Calibri"/>
                <a:cs typeface="Calibri"/>
              </a:rPr>
              <a:t>Return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Assembly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(June)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7" y="262890"/>
            <a:ext cx="8368385" cy="369332"/>
          </a:xfrm>
        </p:spPr>
        <p:txBody>
          <a:bodyPr/>
          <a:lstStyle/>
          <a:p>
            <a:r>
              <a:rPr lang="en-US" dirty="0" smtClean="0"/>
              <a:t>Options Considered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55392"/>
              </p:ext>
            </p:extLst>
          </p:nvPr>
        </p:nvGraphicFramePr>
        <p:xfrm>
          <a:off x="202132" y="778512"/>
          <a:ext cx="8554059" cy="558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068">
                  <a:extLst>
                    <a:ext uri="{9D8B030D-6E8A-4147-A177-3AD203B41FA5}">
                      <a16:colId xmlns:a16="http://schemas.microsoft.com/office/drawing/2014/main" val="331891633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35921833"/>
                    </a:ext>
                  </a:extLst>
                </a:gridCol>
                <a:gridCol w="3803191">
                  <a:extLst>
                    <a:ext uri="{9D8B030D-6E8A-4147-A177-3AD203B41FA5}">
                      <a16:colId xmlns:a16="http://schemas.microsoft.com/office/drawing/2014/main" val="253073856"/>
                    </a:ext>
                  </a:extLst>
                </a:gridCol>
              </a:tblGrid>
              <a:tr h="21208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Benefits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Risks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60013"/>
                  </a:ext>
                </a:extLst>
              </a:tr>
              <a:tr h="100021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Take delivery at JLab and perform incoming inspection as originally scheduled for all SNS PPU equipment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project schedule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positive relationship with suppliers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Adheres to JSA vendor payment processes and financial controls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period remains intact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Adheres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standard receipt/inspection/payment process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SRF staff would have to come on site and work together to receive and inspect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nspection tasks can’t be performed without violating social distancing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use of PPE and social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distancing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complete complex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inspections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27374"/>
                  </a:ext>
                </a:extLst>
              </a:tr>
              <a:tr h="12532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Take Delivery at JLab and make payment to vendor, but delay inspection until after JLab is back to normal operations.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Mitigates project schedule delays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positive relationship with suppliers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JLab maintains the right to inspect equipment at a later date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Adheres to JSA vendor payment processes and financial controls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Avoids storage/maintenance costs at vendor’s facility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SRF staff would have to come on site and work together to receive complex equipment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PPE and social distancing to complete receipt</a:t>
                      </a: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period may start before inspection – negotiate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vendor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adhere to standard receipt/inspection/payment process</a:t>
                      </a: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76588"/>
                  </a:ext>
                </a:extLst>
              </a:tr>
              <a:tr h="175795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Take Delivery at Subcontractor’s site and make payment to vendor without receiving or inspection.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maintain project schedule (production continues)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positive relationship with suppliers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JSA staff exposure because no on-site receiving or inspection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delay project schedule (for shipping equipment after JLab reopens)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adhere to standard receipt/inspection/payment process</a:t>
                      </a: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Waives Lab financial controls associated with vendor payment; exposes JLab to risk of fraud or improper payment in the amount of up to ~$1.4M of equipment over 3 months.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period may start before inspection – negotiate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vendor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damage to equipment at subcontractor’s site or in shipping (after payment) – JLab could be legally responsible.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incur storage/maintenance costs at vendor’s facility.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37683"/>
                  </a:ext>
                </a:extLst>
              </a:tr>
              <a:tr h="1151764">
                <a:tc>
                  <a:txBody>
                    <a:bodyPr/>
                    <a:lstStyle/>
                    <a:p>
                      <a:pPr lvl="0"/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Hold delivery at vendor until after JLab is back to normal operations.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Adheres to JSA vendor payment processes and financial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controls.</a:t>
                      </a:r>
                      <a:endParaRPr lang="en-US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JSA staff exposure because no on-site receiving or inspection.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period remains intact; would not begin until receipt of equipment at JLab.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to project schedule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loss of positive supplier relationship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cost growth and contract claims; need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quantify by engaging suppliers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period may start before inspection – negotiate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vendor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en-US" sz="1000" i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request for equitable adjustment or storage fees via re-negotiation of contract</a:t>
                      </a:r>
                      <a:endParaRPr lang="en-US" sz="10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97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07" y="262890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lang="en-US" spc="-5" smtClean="0"/>
              <a:t>SNS PPU Procurement Strategy - COVID-19 Impacts  9APR2020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7807" y="958087"/>
            <a:ext cx="8281034" cy="21018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043940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Recommend </a:t>
            </a:r>
            <a:r>
              <a:rPr lang="en-US" sz="2200" spc="-5" dirty="0" smtClean="0">
                <a:latin typeface="Arial"/>
                <a:cs typeface="Arial"/>
              </a:rPr>
              <a:t>option 2 for simple items and critical path complex items – receive into inventory and store components with limited staff involved</a:t>
            </a:r>
            <a:endParaRPr sz="2400" dirty="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1614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Recommend option 4 for non-critical path complex items – evaluate and update project schedule as part of recovery efforts due to COVID-19 impacts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1607</Words>
  <Application>Microsoft Office PowerPoint</Application>
  <PresentationFormat>On-screen Show (4:3)</PresentationFormat>
  <Paragraphs>198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SimSun</vt:lpstr>
      <vt:lpstr>Arial</vt:lpstr>
      <vt:lpstr>Calibri</vt:lpstr>
      <vt:lpstr>Office Theme</vt:lpstr>
      <vt:lpstr>SNS PPU COVID-19 Procurement Strategy</vt:lpstr>
      <vt:lpstr>Outline</vt:lpstr>
      <vt:lpstr>Introduction</vt:lpstr>
      <vt:lpstr>Concerns</vt:lpstr>
      <vt:lpstr>Procurement Accommodation - Some Considerations</vt:lpstr>
      <vt:lpstr>Planned Deliveries : April thru September ($2.76M)</vt:lpstr>
      <vt:lpstr>Some Components Requiring SRF Support at Receiving</vt:lpstr>
      <vt:lpstr>Options Considered</vt:lpstr>
      <vt:lpstr>Summary</vt:lpstr>
      <vt:lpstr>PowerPoint Presentation</vt:lpstr>
      <vt:lpstr>Payment – Option 2</vt:lpstr>
      <vt:lpstr>Payment – Option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Wilson</dc:creator>
  <cp:lastModifiedBy>Christine Fragapane</cp:lastModifiedBy>
  <cp:revision>21</cp:revision>
  <dcterms:created xsi:type="dcterms:W3CDTF">2020-04-03T15:25:34Z</dcterms:created>
  <dcterms:modified xsi:type="dcterms:W3CDTF">2020-04-13T18:17:10Z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2020-04-03T00:00:00Z</vt:filetime>
  </property>
</Properties>
</file>