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3"/>
  </p:notesMasterIdLst>
  <p:sldIdLst>
    <p:sldId id="256" r:id="rId5"/>
    <p:sldId id="274" r:id="rId6"/>
    <p:sldId id="273" r:id="rId7"/>
    <p:sldId id="275" r:id="rId8"/>
    <p:sldId id="276" r:id="rId9"/>
    <p:sldId id="277" r:id="rId10"/>
    <p:sldId id="278" r:id="rId11"/>
    <p:sldId id="27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7" autoAdjust="0"/>
    <p:restoredTop sz="96408" autoAdjust="0"/>
  </p:normalViewPr>
  <p:slideViewPr>
    <p:cSldViewPr snapToGrid="0" snapToObjects="1">
      <p:cViewPr varScale="1">
        <p:scale>
          <a:sx n="81" d="100"/>
          <a:sy n="81" d="100"/>
        </p:scale>
        <p:origin x="1476" y="24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7" y="1720792"/>
            <a:ext cx="4051834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Here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7" y="5126730"/>
            <a:ext cx="4051834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33244" y="561132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Thursday, April 30, 2020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5774500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smtClean="0"/>
              <a:t>Questions?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06886" y="849093"/>
            <a:ext cx="2898321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 smtClean="0"/>
              <a:t>Contact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623451" y="632829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Thursday, April 30, 2020</a:t>
            </a:fld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06886" y="156701"/>
            <a:ext cx="2898321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</a:p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18638" y="1726357"/>
            <a:ext cx="4098242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Agenda Topics Covered: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86300" y="966055"/>
            <a:ext cx="408699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4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83116"/>
            <a:ext cx="4148781" cy="5364633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6300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6300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516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8918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3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39512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39512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Thursday, April 30,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2" r:id="rId4"/>
    <p:sldLayoutId id="2147483673" r:id="rId5"/>
    <p:sldLayoutId id="2147483671" r:id="rId6"/>
    <p:sldLayoutId id="2147483675" r:id="rId7"/>
    <p:sldLayoutId id="2147483674" r:id="rId8"/>
    <p:sldLayoutId id="2147483676" r:id="rId9"/>
    <p:sldLayoutId id="2147483678" r:id="rId10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SRF Operations Restart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387" y="1720793"/>
            <a:ext cx="3344878" cy="2421482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/>
              <a:t>What we’re preparing for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/>
              <a:t>How we’re preparing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/>
              <a:t>What might things look like when we return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32387" y="4146550"/>
            <a:ext cx="2597626" cy="14605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SRF Ops (Phil, Ed, John, Kirk, Mike, Katherine, </a:t>
            </a:r>
            <a:r>
              <a:rPr lang="en-US" sz="1800" dirty="0" err="1" smtClean="0"/>
              <a:t>Naeem</a:t>
            </a:r>
            <a:r>
              <a:rPr lang="en-US" sz="1800" dirty="0" smtClean="0"/>
              <a:t>, Anne and Tony)</a:t>
            </a:r>
            <a:endParaRPr lang="en-US" sz="16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DC57488-3539-8349-95E7-E0E3D7B2EDB0}" type="datetime2">
              <a:rPr lang="en-US" smtClean="0"/>
              <a:pPr/>
              <a:t>Thursday, April 30, 2020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838" y="1799303"/>
            <a:ext cx="5431782" cy="307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4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we’re preparing for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Not been any official process for returning to operations, but it’s coming</a:t>
            </a:r>
          </a:p>
          <a:p>
            <a:pPr marL="0" indent="0">
              <a:buNone/>
            </a:pPr>
            <a:r>
              <a:rPr lang="en-US" sz="1600" i="1" dirty="0" smtClean="0"/>
              <a:t>“Nonetheless</a:t>
            </a:r>
            <a:r>
              <a:rPr lang="en-US" sz="1600" i="1" dirty="0"/>
              <a:t>, we must be deliberate while preparing for an orderly and safe return, when the conditions permit. And to this end, we are starting development of a </a:t>
            </a:r>
            <a:r>
              <a:rPr lang="en-US" sz="1600" b="1" i="1" dirty="0">
                <a:solidFill>
                  <a:srgbClr val="00B050"/>
                </a:solidFill>
              </a:rPr>
              <a:t>Restart Plan which will layout the sequence of activities and responsibilities necessary to resume operations across the laboratory.</a:t>
            </a:r>
            <a:r>
              <a:rPr lang="en-US" sz="1600" b="1" i="1" dirty="0"/>
              <a:t> </a:t>
            </a:r>
            <a:r>
              <a:rPr lang="en-US" sz="1600" i="1" dirty="0"/>
              <a:t>We expect to be able to circulate this plan in the next few weeks. The Restart Plan will provide a framework, recognizing the details will be dictated by health conditions across our region, DOE direction, and program objectives</a:t>
            </a:r>
            <a:r>
              <a:rPr lang="en-US" sz="1600" i="1" dirty="0" smtClean="0"/>
              <a:t>.” M. Maier </a:t>
            </a:r>
            <a:r>
              <a:rPr lang="en-US" sz="1600" i="1" dirty="0"/>
              <a:t>MEDCON 6 Update: Looking Ahead (msg.15)</a:t>
            </a:r>
          </a:p>
          <a:p>
            <a:pPr marL="0" indent="0">
              <a:buNone/>
            </a:pPr>
            <a:r>
              <a:rPr lang="en-US" sz="1600" i="1" dirty="0" smtClean="0"/>
              <a:t> </a:t>
            </a:r>
          </a:p>
          <a:p>
            <a:r>
              <a:rPr lang="en-US" dirty="0" smtClean="0"/>
              <a:t>Accelerator Division and SRF Ops have been preparing restart plans</a:t>
            </a:r>
          </a:p>
          <a:p>
            <a:pPr lvl="1"/>
            <a:r>
              <a:rPr lang="en-US" dirty="0" smtClean="0"/>
              <a:t>Likely the Lab will back out of </a:t>
            </a:r>
            <a:r>
              <a:rPr lang="en-US" dirty="0" err="1" smtClean="0"/>
              <a:t>Medcon</a:t>
            </a:r>
            <a:r>
              <a:rPr lang="en-US" dirty="0" smtClean="0"/>
              <a:t> 6 into </a:t>
            </a:r>
            <a:r>
              <a:rPr lang="en-US" dirty="0" err="1" smtClean="0"/>
              <a:t>Medcon</a:t>
            </a:r>
            <a:r>
              <a:rPr lang="en-US" dirty="0" smtClean="0"/>
              <a:t> 5</a:t>
            </a:r>
          </a:p>
          <a:p>
            <a:pPr lvl="1"/>
            <a:r>
              <a:rPr lang="en-US" dirty="0" err="1" smtClean="0"/>
              <a:t>Medcon</a:t>
            </a:r>
            <a:r>
              <a:rPr lang="en-US" dirty="0" smtClean="0"/>
              <a:t> 5 will impose several conditions, such as social distancing and the use of PPE</a:t>
            </a:r>
          </a:p>
          <a:p>
            <a:pPr lvl="1"/>
            <a:r>
              <a:rPr lang="en-US" dirty="0" smtClean="0"/>
              <a:t>Working conditions under </a:t>
            </a:r>
            <a:r>
              <a:rPr lang="en-US" dirty="0" err="1" smtClean="0"/>
              <a:t>Medcon</a:t>
            </a:r>
            <a:r>
              <a:rPr lang="en-US" dirty="0" smtClean="0"/>
              <a:t> 5 will slow us down in all work centers, some activities more than others</a:t>
            </a:r>
          </a:p>
          <a:p>
            <a:pPr lvl="2"/>
            <a:r>
              <a:rPr lang="en-US" dirty="0" smtClean="0"/>
              <a:t>Social distancing, use of PPE, work force population will be lower and some key personnel will need to work remotely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Talk Title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25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we’re preparing for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It has been stated that </a:t>
            </a:r>
            <a:r>
              <a:rPr lang="en-US" b="1" u="sng" dirty="0" smtClean="0"/>
              <a:t>only </a:t>
            </a:r>
            <a:r>
              <a:rPr lang="en-US" b="1" u="sng" dirty="0"/>
              <a:t>critical activities </a:t>
            </a:r>
            <a:r>
              <a:rPr lang="en-US" dirty="0"/>
              <a:t>will be restarted</a:t>
            </a:r>
          </a:p>
          <a:p>
            <a:r>
              <a:rPr lang="en-US" dirty="0" smtClean="0"/>
              <a:t>We’re told the Lab will bring CEBAF back and do ~ 6 weeks of physics</a:t>
            </a:r>
          </a:p>
          <a:p>
            <a:r>
              <a:rPr lang="en-US" dirty="0"/>
              <a:t>SRF Operations was previously deemed critical for supporting CEBAF operations, LCLS II and Energy Reach </a:t>
            </a:r>
            <a:r>
              <a:rPr lang="en-US" dirty="0" smtClean="0"/>
              <a:t>projects</a:t>
            </a:r>
          </a:p>
          <a:p>
            <a:pPr marL="0" indent="0">
              <a:buNone/>
            </a:pPr>
            <a:r>
              <a:rPr lang="en-US" sz="1400" dirty="0" smtClean="0"/>
              <a:t>Priorities </a:t>
            </a:r>
            <a:r>
              <a:rPr lang="en-US" sz="1400" dirty="0"/>
              <a:t>for work while on MEDCON5:</a:t>
            </a:r>
          </a:p>
          <a:p>
            <a:r>
              <a:rPr lang="en-US" sz="1400" dirty="0" smtClean="0"/>
              <a:t>CEBAF </a:t>
            </a:r>
            <a:r>
              <a:rPr lang="en-US" sz="1400" dirty="0"/>
              <a:t>operation support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rgbClr val="0070C0"/>
                </a:solidFill>
              </a:rPr>
              <a:t>====== </a:t>
            </a:r>
            <a:r>
              <a:rPr lang="en-US" sz="1400" dirty="0">
                <a:solidFill>
                  <a:srgbClr val="0070C0"/>
                </a:solidFill>
              </a:rPr>
              <a:t>work listed below this line may slow down ====</a:t>
            </a:r>
          </a:p>
          <a:p>
            <a:r>
              <a:rPr lang="en-US" sz="1400" dirty="0"/>
              <a:t> </a:t>
            </a:r>
            <a:r>
              <a:rPr lang="en-US" sz="1400" dirty="0" smtClean="0"/>
              <a:t>CEBAF </a:t>
            </a:r>
            <a:r>
              <a:rPr lang="en-US" sz="1400" dirty="0"/>
              <a:t>Energy </a:t>
            </a:r>
            <a:r>
              <a:rPr lang="en-US" sz="1400" dirty="0" smtClean="0"/>
              <a:t>plan, Summer </a:t>
            </a:r>
            <a:r>
              <a:rPr lang="en-US" sz="1400" dirty="0"/>
              <a:t>SAD </a:t>
            </a:r>
            <a:r>
              <a:rPr lang="en-US" sz="1400" dirty="0" smtClean="0"/>
              <a:t>preparations, LCLS-II</a:t>
            </a:r>
            <a:endParaRPr lang="en-US" sz="1400" dirty="0"/>
          </a:p>
          <a:p>
            <a:pPr marL="0" indent="0">
              <a:buNone/>
            </a:pPr>
            <a:r>
              <a:rPr lang="en-US" sz="1400" dirty="0">
                <a:solidFill>
                  <a:srgbClr val="0070C0"/>
                </a:solidFill>
              </a:rPr>
              <a:t>= work closer than 6ft with heavy use of PPE that will significantly slow down==</a:t>
            </a:r>
            <a:r>
              <a:rPr lang="en-US" sz="1400" dirty="0"/>
              <a:t> </a:t>
            </a:r>
          </a:p>
          <a:p>
            <a:r>
              <a:rPr lang="en-US" sz="1400" dirty="0"/>
              <a:t>LCLS-II U-tubes – as an </a:t>
            </a:r>
            <a:r>
              <a:rPr lang="en-US" sz="1400" dirty="0" smtClean="0"/>
              <a:t>example</a:t>
            </a:r>
            <a:endParaRPr lang="en-US" sz="1400" dirty="0"/>
          </a:p>
          <a:p>
            <a:pPr marL="0" indent="0">
              <a:buNone/>
            </a:pPr>
            <a:r>
              <a:rPr lang="en-US" sz="1400" dirty="0">
                <a:solidFill>
                  <a:srgbClr val="0070C0"/>
                </a:solidFill>
              </a:rPr>
              <a:t>====== work listed below this line will not be done under MEDCON5 =======</a:t>
            </a:r>
          </a:p>
          <a:p>
            <a:r>
              <a:rPr lang="en-US" sz="1400" b="1" dirty="0"/>
              <a:t>SNS </a:t>
            </a:r>
            <a:r>
              <a:rPr lang="en-US" sz="1400" b="1" dirty="0" smtClean="0"/>
              <a:t>PPU</a:t>
            </a:r>
            <a:r>
              <a:rPr lang="en-US" sz="1400" dirty="0" smtClean="0"/>
              <a:t>, LCLS-HE R&amp;D, UITF support, LDRD, ECA, Stewardship awards, Nb3Sn R&amp;D, Other WFO (US-Japan</a:t>
            </a:r>
            <a:r>
              <a:rPr lang="en-US" sz="1400" dirty="0"/>
              <a:t>, etc</a:t>
            </a:r>
            <a:r>
              <a:rPr lang="en-US" sz="1400" dirty="0" smtClean="0"/>
              <a:t>.)</a:t>
            </a:r>
          </a:p>
          <a:p>
            <a:r>
              <a:rPr lang="en-US" dirty="0" smtClean="0"/>
              <a:t>We </a:t>
            </a:r>
            <a:r>
              <a:rPr lang="en-US" dirty="0"/>
              <a:t>(SRF) anticipate the Lab will want to increase the authorized work list to include PPU and SRF R&amp;D </a:t>
            </a:r>
            <a:r>
              <a:rPr lang="en-US" dirty="0" smtClean="0"/>
              <a:t>projects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We’re preparing to resume all activities to bring CEBAF back online, supporting CEBAF during operation, perform some level of ALL </a:t>
            </a:r>
            <a:r>
              <a:rPr lang="en-US" b="1" dirty="0" err="1" smtClean="0">
                <a:solidFill>
                  <a:srgbClr val="00B050"/>
                </a:solidFill>
              </a:rPr>
              <a:t>cryomodule</a:t>
            </a:r>
            <a:r>
              <a:rPr lang="en-US" b="1" dirty="0" smtClean="0">
                <a:solidFill>
                  <a:srgbClr val="00B050"/>
                </a:solidFill>
              </a:rPr>
              <a:t> projects and some level of R&amp;D projects</a:t>
            </a:r>
            <a:endParaRPr lang="en-US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Talk Title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47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are preparing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Taking the approach to segregate our restart efforts into two primary activities</a:t>
            </a:r>
          </a:p>
          <a:p>
            <a:pPr lvl="1"/>
            <a:r>
              <a:rPr lang="en-US" dirty="0" smtClean="0"/>
              <a:t>Define plans to bring all SRF work centers back into operation</a:t>
            </a:r>
          </a:p>
          <a:p>
            <a:pPr lvl="1"/>
            <a:r>
              <a:rPr lang="en-US" dirty="0" smtClean="0"/>
              <a:t>Determine the feasibility of performing processing and assembly activities as they apply to the work which may be authorized under </a:t>
            </a:r>
            <a:r>
              <a:rPr lang="en-US" dirty="0" err="1" smtClean="0"/>
              <a:t>Medcon</a:t>
            </a:r>
            <a:r>
              <a:rPr lang="en-US" dirty="0" smtClean="0"/>
              <a:t> 5</a:t>
            </a:r>
          </a:p>
          <a:p>
            <a:pPr lvl="2"/>
            <a:r>
              <a:rPr lang="en-US" dirty="0" smtClean="0"/>
              <a:t>What can be done and how (through social distancing and use of PPE)</a:t>
            </a:r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b="1" dirty="0" smtClean="0"/>
              <a:t>SRF Work Centers Operations</a:t>
            </a:r>
          </a:p>
          <a:p>
            <a:r>
              <a:rPr lang="en-US" dirty="0" smtClean="0"/>
              <a:t>We’ve been told all OSP/TOSP will need to be revised and reapproved and that all relevant staff will need to be retrained</a:t>
            </a:r>
          </a:p>
          <a:p>
            <a:pPr lvl="1"/>
            <a:r>
              <a:rPr lang="en-US" dirty="0" smtClean="0"/>
              <a:t>New administrative controls to meet </a:t>
            </a:r>
            <a:r>
              <a:rPr lang="en-US" dirty="0" err="1" smtClean="0"/>
              <a:t>Medcon</a:t>
            </a:r>
            <a:r>
              <a:rPr lang="en-US" dirty="0" smtClean="0"/>
              <a:t> 5 conditions</a:t>
            </a:r>
          </a:p>
          <a:p>
            <a:r>
              <a:rPr lang="en-US" dirty="0" smtClean="0"/>
              <a:t>All systems and equipment will need to be inspected and  readiness verified before restart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Talk Title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26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Center Restart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Phil Denny is leading</a:t>
            </a:r>
          </a:p>
          <a:p>
            <a:r>
              <a:rPr lang="en-US" dirty="0" smtClean="0"/>
              <a:t>Similar to commissioning all work centers when transitioned into the new Test Lab Annex (TLA)</a:t>
            </a:r>
          </a:p>
          <a:p>
            <a:r>
              <a:rPr lang="en-US" dirty="0" smtClean="0"/>
              <a:t>Ensure all work control and authorization documents are revised, approved and staff has been trained</a:t>
            </a:r>
          </a:p>
          <a:p>
            <a:pPr lvl="1"/>
            <a:r>
              <a:rPr lang="en-US" dirty="0" smtClean="0"/>
              <a:t>Evidence to show completion and compliance</a:t>
            </a:r>
          </a:p>
          <a:p>
            <a:r>
              <a:rPr lang="en-US" dirty="0" smtClean="0"/>
              <a:t>Develop and conduct some level of functional acceptance test (FAT) on all systems and equipment</a:t>
            </a:r>
          </a:p>
          <a:p>
            <a:pPr lvl="1"/>
            <a:r>
              <a:rPr lang="en-US" dirty="0" smtClean="0"/>
              <a:t>Evidence to show completion and compliance </a:t>
            </a:r>
          </a:p>
          <a:p>
            <a:r>
              <a:rPr lang="en-US" dirty="0" smtClean="0"/>
              <a:t>All work center leads and supervisors are or will be revising all the necessary work documents and developing FATs.</a:t>
            </a:r>
          </a:p>
          <a:p>
            <a:r>
              <a:rPr lang="en-US" dirty="0" smtClean="0"/>
              <a:t>Leads and supervisors will retrain staff and work with Phil’s team to complete FATs</a:t>
            </a:r>
          </a:p>
          <a:p>
            <a:r>
              <a:rPr lang="en-US" dirty="0" smtClean="0"/>
              <a:t>Once completed, AD approval is needed to begin operations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Talk Title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13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what’s feasible and how to perform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Tony is facilitating…</a:t>
            </a:r>
          </a:p>
          <a:p>
            <a:r>
              <a:rPr lang="en-US" dirty="0" smtClean="0"/>
              <a:t>SME, Supervisors and CAMs are leading and working together to define what is feasible and how it can be accomplished</a:t>
            </a:r>
          </a:p>
          <a:p>
            <a:r>
              <a:rPr lang="en-US" dirty="0" smtClean="0"/>
              <a:t>Mapping out what task and activities there are for each mainstream project (LCLS II, ER and PPU) that are likely needing to be done while under </a:t>
            </a:r>
            <a:r>
              <a:rPr lang="en-US" dirty="0" err="1" smtClean="0"/>
              <a:t>Medcon</a:t>
            </a:r>
            <a:r>
              <a:rPr lang="en-US" dirty="0" smtClean="0"/>
              <a:t> 5</a:t>
            </a:r>
          </a:p>
          <a:p>
            <a:r>
              <a:rPr lang="en-US" dirty="0" smtClean="0"/>
              <a:t>Determining what level of activities can be accomplished in </a:t>
            </a:r>
            <a:r>
              <a:rPr lang="en-US" dirty="0" err="1" smtClean="0"/>
              <a:t>Medcon</a:t>
            </a:r>
            <a:r>
              <a:rPr lang="en-US" dirty="0" smtClean="0"/>
              <a:t> 5</a:t>
            </a:r>
          </a:p>
          <a:p>
            <a:pPr lvl="1"/>
            <a:r>
              <a:rPr lang="en-US" dirty="0" smtClean="0"/>
              <a:t>Three main buckets </a:t>
            </a:r>
          </a:p>
          <a:p>
            <a:pPr lvl="2"/>
            <a:r>
              <a:rPr lang="en-US" dirty="0" smtClean="0"/>
              <a:t>Those that social distancing and PPE rules do not apply to</a:t>
            </a:r>
          </a:p>
          <a:p>
            <a:pPr lvl="2"/>
            <a:r>
              <a:rPr lang="en-US" dirty="0" smtClean="0"/>
              <a:t>Those that can be accomplished through social distancing</a:t>
            </a:r>
          </a:p>
          <a:p>
            <a:pPr lvl="2"/>
            <a:r>
              <a:rPr lang="en-US" dirty="0" smtClean="0"/>
              <a:t>Those that require the use of PPE</a:t>
            </a:r>
          </a:p>
          <a:p>
            <a:pPr lvl="3"/>
            <a:r>
              <a:rPr lang="en-US" dirty="0" smtClean="0"/>
              <a:t>Determine the amount or rate of use of PPE</a:t>
            </a:r>
          </a:p>
          <a:p>
            <a:r>
              <a:rPr lang="en-US" dirty="0" smtClean="0"/>
              <a:t>PPE requirements include N95 mask, Tyvek suits and gloves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Talk Title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56" y="1737661"/>
            <a:ext cx="8231259" cy="415311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523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what’s feasible and how to perform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Major hurdle in performing clean room assemblies</a:t>
            </a:r>
          </a:p>
          <a:p>
            <a:r>
              <a:rPr lang="en-US" sz="2400" dirty="0"/>
              <a:t>Most multi-cell cavity work and strings require the use of PPE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can't use the required N95 mask in our clean room operations due to the cleanliness requirements and concerns for resulting quality issues affecting the performance our deliverables to internal and external </a:t>
            </a:r>
            <a:r>
              <a:rPr lang="en-US" dirty="0" smtClean="0"/>
              <a:t>customers</a:t>
            </a:r>
          </a:p>
          <a:p>
            <a:pPr lvl="1"/>
            <a:r>
              <a:rPr lang="en-US" dirty="0" smtClean="0"/>
              <a:t>Our </a:t>
            </a:r>
            <a:r>
              <a:rPr lang="en-US" dirty="0"/>
              <a:t>current clean room mask or not approved as alternates to N95 mask</a:t>
            </a:r>
          </a:p>
          <a:p>
            <a:pPr lvl="1"/>
            <a:r>
              <a:rPr lang="en-US" dirty="0"/>
              <a:t>A possible IS0 6 N95 mask has been found</a:t>
            </a:r>
            <a:r>
              <a:rPr lang="en-US" dirty="0" smtClean="0"/>
              <a:t>, it </a:t>
            </a:r>
            <a:r>
              <a:rPr lang="en-US" dirty="0"/>
              <a:t>would need to be evaluated but is currently unavailable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SRF </a:t>
            </a:r>
            <a:r>
              <a:rPr lang="en-US" b="1" dirty="0" err="1">
                <a:solidFill>
                  <a:srgbClr val="C00000"/>
                </a:solidFill>
              </a:rPr>
              <a:t>cryomodule</a:t>
            </a:r>
            <a:r>
              <a:rPr lang="en-US" b="1" dirty="0">
                <a:solidFill>
                  <a:srgbClr val="C00000"/>
                </a:solidFill>
              </a:rPr>
              <a:t> and cavity assembly operations can not continue under </a:t>
            </a:r>
            <a:r>
              <a:rPr lang="en-US" b="1" dirty="0" err="1">
                <a:solidFill>
                  <a:srgbClr val="C00000"/>
                </a:solidFill>
              </a:rPr>
              <a:t>Medcon</a:t>
            </a:r>
            <a:r>
              <a:rPr lang="en-US" b="1" dirty="0">
                <a:solidFill>
                  <a:srgbClr val="C00000"/>
                </a:solidFill>
              </a:rPr>
              <a:t> 5 under the current constraints.</a:t>
            </a:r>
          </a:p>
          <a:p>
            <a:r>
              <a:rPr lang="en-US" dirty="0" smtClean="0"/>
              <a:t>We need to determine how to perform clean room assemblies and get approval</a:t>
            </a:r>
          </a:p>
          <a:p>
            <a:pPr lvl="1"/>
            <a:r>
              <a:rPr lang="en-US" sz="2400" dirty="0" smtClean="0"/>
              <a:t>Safety, Quality, Schedule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Talk Title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10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Summary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Although not yet official guidance on restart plans, most Divisions including Accelerator are developing restart plans with </a:t>
            </a:r>
            <a:r>
              <a:rPr lang="en-US" dirty="0" err="1" smtClean="0"/>
              <a:t>Medcon</a:t>
            </a:r>
            <a:r>
              <a:rPr lang="en-US" dirty="0" smtClean="0"/>
              <a:t> 5 constraints</a:t>
            </a:r>
          </a:p>
          <a:p>
            <a:r>
              <a:rPr lang="en-US" dirty="0" smtClean="0"/>
              <a:t>We think our </a:t>
            </a:r>
            <a:r>
              <a:rPr lang="en-US" dirty="0" err="1" smtClean="0"/>
              <a:t>Medcon</a:t>
            </a:r>
            <a:r>
              <a:rPr lang="en-US" dirty="0" smtClean="0"/>
              <a:t> 5 activities will include all </a:t>
            </a:r>
            <a:r>
              <a:rPr lang="en-US" dirty="0"/>
              <a:t>activities to bring CEBAF back online, supporting CEBAF during operation, perform some level of ALL </a:t>
            </a:r>
            <a:r>
              <a:rPr lang="en-US" dirty="0" err="1"/>
              <a:t>cryomodule</a:t>
            </a:r>
            <a:r>
              <a:rPr lang="en-US" dirty="0"/>
              <a:t> projects and some level of R&amp;D </a:t>
            </a:r>
            <a:r>
              <a:rPr lang="en-US" dirty="0" smtClean="0"/>
              <a:t>projects</a:t>
            </a:r>
          </a:p>
          <a:p>
            <a:r>
              <a:rPr lang="en-US" dirty="0" smtClean="0"/>
              <a:t>First phase for SRF Operations will be to bring all work centers back into operation</a:t>
            </a:r>
          </a:p>
          <a:p>
            <a:pPr lvl="1"/>
            <a:r>
              <a:rPr lang="en-US" dirty="0" smtClean="0"/>
              <a:t>Concerns with the level of work control documents that need to be revised, reviewed and approved</a:t>
            </a:r>
          </a:p>
          <a:p>
            <a:pPr lvl="1"/>
            <a:r>
              <a:rPr lang="en-US" dirty="0" smtClean="0"/>
              <a:t>Intent is to get these done before we return to work</a:t>
            </a:r>
          </a:p>
          <a:p>
            <a:r>
              <a:rPr lang="en-US" dirty="0" smtClean="0"/>
              <a:t>Second phase will be to ramp into authorized activities starting with getting CEBAF back online and doing physics</a:t>
            </a:r>
          </a:p>
          <a:p>
            <a:r>
              <a:rPr lang="en-US" dirty="0" smtClean="0"/>
              <a:t>Test Lab activities may be gated by approval to perform clean room assemblies which means resolving the PPE dilemma</a:t>
            </a:r>
          </a:p>
          <a:p>
            <a:r>
              <a:rPr lang="en-US" dirty="0" smtClean="0"/>
              <a:t>Safety, then Quality, then Schedule – slow downs are anticipated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Talk Title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373" y="1463212"/>
            <a:ext cx="6577780" cy="438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2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StandardPPTTemplate" id="{A76DDB89-9485-FD4D-98A9-DF1C06249F3D}" vid="{808B238C-84FF-B441-8654-84F07F73F6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F7160270AEA34DAC01E53D84581D69" ma:contentTypeVersion="5" ma:contentTypeDescription="Create a new document." ma:contentTypeScope="" ma:versionID="f9d99fb8d734b35c996cb4d293466d1b">
  <xsd:schema xmlns:xsd="http://www.w3.org/2001/XMLSchema" xmlns:xs="http://www.w3.org/2001/XMLSchema" xmlns:p="http://schemas.microsoft.com/office/2006/metadata/properties" xmlns:ns3="5a9ee274-fd4b-4aaf-9afc-9780b7d42711" xmlns:ns4="07ed7a2a-6658-4ca4-a2e2-d9d9efa9b696" targetNamespace="http://schemas.microsoft.com/office/2006/metadata/properties" ma:root="true" ma:fieldsID="7ef1dc1dbf6c9d7fd10061409bcaafc3" ns3:_="" ns4:_="">
    <xsd:import namespace="5a9ee274-fd4b-4aaf-9afc-9780b7d42711"/>
    <xsd:import namespace="07ed7a2a-6658-4ca4-a2e2-d9d9efa9b69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9ee274-fd4b-4aaf-9afc-9780b7d427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ed7a2a-6658-4ca4-a2e2-d9d9efa9b69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E2CCC7-2ED0-46B8-AB82-18A8368DD0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CA8463-2FD3-49AF-B272-11E92BD86D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9ee274-fd4b-4aaf-9afc-9780b7d42711"/>
    <ds:schemaRef ds:uri="07ed7a2a-6658-4ca4-a2e2-d9d9efa9b6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79F0D7-E9FC-4C66-9B73-CA6A98A5A39F}">
  <ds:schemaRefs>
    <ds:schemaRef ds:uri="5a9ee274-fd4b-4aaf-9afc-9780b7d4271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7ed7a2a-6658-4ca4-a2e2-d9d9efa9b69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JLabPowerPointMain</Template>
  <TotalTime>4497</TotalTime>
  <Words>1086</Words>
  <Application>Microsoft Office PowerPoint</Application>
  <PresentationFormat>On-screen Show (4:3)</PresentationFormat>
  <Paragraphs>92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.PingFangSC-Regular</vt:lpstr>
      <vt:lpstr>Arial</vt:lpstr>
      <vt:lpstr>Calibri</vt:lpstr>
      <vt:lpstr>PingFangSC-Regular</vt:lpstr>
      <vt:lpstr>Wingdings</vt:lpstr>
      <vt:lpstr>Office Theme</vt:lpstr>
      <vt:lpstr>SRF Operations Restart</vt:lpstr>
      <vt:lpstr>What we’re preparing for</vt:lpstr>
      <vt:lpstr>What we’re preparing for</vt:lpstr>
      <vt:lpstr>How we are preparing</vt:lpstr>
      <vt:lpstr>Work Center Restart Plans</vt:lpstr>
      <vt:lpstr>Defining what’s feasible and how to perform task</vt:lpstr>
      <vt:lpstr>Defining what’s feasible and how to perform task</vt:lpstr>
      <vt:lpstr>Summary</vt:lpstr>
    </vt:vector>
  </TitlesOfParts>
  <Company>JLAB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 and QMS Enhancement</dc:title>
  <dc:creator>Jacob Harris</dc:creator>
  <cp:lastModifiedBy>Christine Fragapane</cp:lastModifiedBy>
  <cp:revision>38</cp:revision>
  <dcterms:created xsi:type="dcterms:W3CDTF">2020-04-07T17:34:56Z</dcterms:created>
  <dcterms:modified xsi:type="dcterms:W3CDTF">2020-04-30T20:40:23Z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0x010100ABF7160270AEA34DAC01E53D84581D69</vt:lpwstr>
  </property>
</Properties>
</file>