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68"/>
  </p:notesMasterIdLst>
  <p:handoutMasterIdLst>
    <p:handoutMasterId r:id="rId69"/>
  </p:handoutMasterIdLst>
  <p:sldIdLst>
    <p:sldId id="319" r:id="rId5"/>
    <p:sldId id="304" r:id="rId6"/>
    <p:sldId id="365" r:id="rId7"/>
    <p:sldId id="368" r:id="rId8"/>
    <p:sldId id="369" r:id="rId9"/>
    <p:sldId id="370" r:id="rId10"/>
    <p:sldId id="371" r:id="rId11"/>
    <p:sldId id="372" r:id="rId12"/>
    <p:sldId id="373" r:id="rId13"/>
    <p:sldId id="375" r:id="rId14"/>
    <p:sldId id="376" r:id="rId15"/>
    <p:sldId id="339" r:id="rId16"/>
    <p:sldId id="377" r:id="rId17"/>
    <p:sldId id="379" r:id="rId18"/>
    <p:sldId id="380" r:id="rId19"/>
    <p:sldId id="381" r:id="rId20"/>
    <p:sldId id="344" r:id="rId21"/>
    <p:sldId id="337" r:id="rId22"/>
    <p:sldId id="334" r:id="rId23"/>
    <p:sldId id="338" r:id="rId24"/>
    <p:sldId id="345" r:id="rId25"/>
    <p:sldId id="346" r:id="rId26"/>
    <p:sldId id="333" r:id="rId27"/>
    <p:sldId id="336" r:id="rId28"/>
    <p:sldId id="335" r:id="rId29"/>
    <p:sldId id="340" r:id="rId30"/>
    <p:sldId id="341" r:id="rId31"/>
    <p:sldId id="342" r:id="rId32"/>
    <p:sldId id="343" r:id="rId33"/>
    <p:sldId id="347" r:id="rId34"/>
    <p:sldId id="348" r:id="rId35"/>
    <p:sldId id="349" r:id="rId36"/>
    <p:sldId id="352" r:id="rId37"/>
    <p:sldId id="350" r:id="rId38"/>
    <p:sldId id="351" r:id="rId39"/>
    <p:sldId id="353" r:id="rId40"/>
    <p:sldId id="354" r:id="rId41"/>
    <p:sldId id="358" r:id="rId42"/>
    <p:sldId id="355" r:id="rId43"/>
    <p:sldId id="356" r:id="rId44"/>
    <p:sldId id="382" r:id="rId45"/>
    <p:sldId id="359" r:id="rId46"/>
    <p:sldId id="360" r:id="rId47"/>
    <p:sldId id="364" r:id="rId48"/>
    <p:sldId id="361" r:id="rId49"/>
    <p:sldId id="362" r:id="rId50"/>
    <p:sldId id="363" r:id="rId51"/>
    <p:sldId id="384" r:id="rId52"/>
    <p:sldId id="385" r:id="rId53"/>
    <p:sldId id="386" r:id="rId54"/>
    <p:sldId id="387" r:id="rId55"/>
    <p:sldId id="390" r:id="rId56"/>
    <p:sldId id="388" r:id="rId57"/>
    <p:sldId id="389" r:id="rId58"/>
    <p:sldId id="393" r:id="rId59"/>
    <p:sldId id="399" r:id="rId60"/>
    <p:sldId id="400" r:id="rId61"/>
    <p:sldId id="401" r:id="rId62"/>
    <p:sldId id="395" r:id="rId63"/>
    <p:sldId id="396" r:id="rId64"/>
    <p:sldId id="397" r:id="rId65"/>
    <p:sldId id="398" r:id="rId66"/>
    <p:sldId id="402" r:id="rId6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5" autoAdjust="0"/>
    <p:restoredTop sz="95161" autoAdjust="0"/>
  </p:normalViewPr>
  <p:slideViewPr>
    <p:cSldViewPr snapToGrid="0" showGuides="1">
      <p:cViewPr varScale="1">
        <p:scale>
          <a:sx n="109" d="100"/>
          <a:sy n="109" d="100"/>
        </p:scale>
        <p:origin x="784" y="192"/>
      </p:cViewPr>
      <p:guideLst/>
    </p:cSldViewPr>
  </p:slideViewPr>
  <p:notesTextViewPr>
    <p:cViewPr>
      <p:scale>
        <a:sx n="3" d="2"/>
        <a:sy n="3" d="2"/>
      </p:scale>
      <p:origin x="0" y="0"/>
    </p:cViewPr>
  </p:notesTextViewPr>
  <p:sorterViewPr>
    <p:cViewPr>
      <p:scale>
        <a:sx n="113" d="100"/>
        <a:sy n="113"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6-01T08:37:18.246" idx="1">
    <p:pos x="10" y="10"/>
    <p:text/>
    <p:extLst>
      <p:ext uri="{C676402C-5697-4E1C-873F-D02D1690AC5C}">
        <p15:threadingInfo xmlns:p15="http://schemas.microsoft.com/office/powerpoint/2012/main" timeZoneBias="240"/>
      </p:ext>
    </p:extLst>
  </p:cm>
  <p:cm authorId="2" dt="2020-06-01T08:37:35.083" idx="2">
    <p:pos x="106" y="106"/>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6/4/20</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6/4/20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947148"/>
            <a:ext cx="11430000" cy="5355074"/>
          </a:xfrm>
        </p:spPr>
        <p:txBody>
          <a:bodyPr/>
          <a:lstStyle>
            <a:lvl1pPr marL="288925" indent="-288925">
              <a:spcBef>
                <a:spcPts val="6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spcBef>
                <a:spcPts val="600"/>
              </a:spcBef>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spcBef>
                <a:spcPts val="600"/>
              </a:spcBef>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dirty="0">
              <a:solidFill>
                <a:schemeClr val="bg1"/>
              </a:solidFill>
              <a:latin typeface="+mn-lt"/>
              <a:cs typeface="Times New Roman" panose="02020603050405020304" pitchFamily="18" charset="0"/>
            </a:endParaRPr>
          </a:p>
        </p:txBody>
      </p:sp>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65298622-4D3C-4849-B0FA-4101271A784D}"/>
              </a:ext>
            </a:extLst>
          </p:cNvPr>
          <p:cNvPicPr>
            <a:picLocks noChangeAspect="1"/>
          </p:cNvPicPr>
          <p:nvPr userDrawn="1"/>
        </p:nvPicPr>
        <p:blipFill>
          <a:blip r:embed="rId2"/>
          <a:stretch>
            <a:fillRect/>
          </a:stretch>
        </p:blipFill>
        <p:spPr>
          <a:xfrm>
            <a:off x="405644" y="6452482"/>
            <a:ext cx="2112264" cy="301752"/>
          </a:xfrm>
          <a:prstGeom prst="rect">
            <a:avLst/>
          </a:prstGeom>
        </p:spPr>
      </p:pic>
      <p:sp>
        <p:nvSpPr>
          <p:cNvPr id="9" name="TextBox 8">
            <a:extLst>
              <a:ext uri="{FF2B5EF4-FFF2-40B4-BE49-F238E27FC236}">
                <a16:creationId xmlns:a16="http://schemas.microsoft.com/office/drawing/2014/main" id="{CF3A1AE5-746F-4057-86D7-F0AA4F73942C}"/>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Director’s Review</a:t>
            </a:r>
            <a:endParaRPr lang="en-US" sz="1000" b="0" baseline="0" dirty="0">
              <a:solidFill>
                <a:srgbClr val="BFBFBF"/>
              </a:solidFill>
              <a:latin typeface="Arial" pitchFamily="34" charset="0"/>
              <a:cs typeface="Arial" pitchFamily="34" charset="0"/>
            </a:endParaRPr>
          </a:p>
          <a:p>
            <a:pPr algn="l"/>
            <a:r>
              <a:rPr lang="en-US" sz="1000" b="0" baseline="0" dirty="0">
                <a:solidFill>
                  <a:srgbClr val="BFBFBF"/>
                </a:solidFill>
                <a:latin typeface="Arial" pitchFamily="34" charset="0"/>
                <a:cs typeface="Arial" pitchFamily="34" charset="0"/>
              </a:rPr>
              <a:t>June 2-4, 2020</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8156-DFFA-42CD-BD40-2337302AE5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86EA63-A757-4024-A4E0-309B653184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A5313-2888-4AA1-B2E9-107DE9D0B110}"/>
              </a:ext>
            </a:extLst>
          </p:cNvPr>
          <p:cNvSpPr>
            <a:spLocks noGrp="1"/>
          </p:cNvSpPr>
          <p:nvPr>
            <p:ph type="dt" sz="half" idx="10"/>
          </p:nvPr>
        </p:nvSpPr>
        <p:spPr/>
        <p:txBody>
          <a:bodyPr/>
          <a:lstStyle/>
          <a:p>
            <a:fld id="{B2C0F27E-31C7-4B74-BFC9-9895088D30BB}" type="datetimeFigureOut">
              <a:rPr lang="en-US" smtClean="0"/>
              <a:t>6/4/20</a:t>
            </a:fld>
            <a:endParaRPr lang="en-US" dirty="0"/>
          </a:p>
        </p:txBody>
      </p:sp>
      <p:sp>
        <p:nvSpPr>
          <p:cNvPr id="5" name="Footer Placeholder 4">
            <a:extLst>
              <a:ext uri="{FF2B5EF4-FFF2-40B4-BE49-F238E27FC236}">
                <a16:creationId xmlns:a16="http://schemas.microsoft.com/office/drawing/2014/main" id="{AB4C34A2-5E8A-49AC-8685-653A3E05D6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77E43C-A403-4614-A08A-0F9C83206C16}"/>
              </a:ext>
            </a:extLst>
          </p:cNvPr>
          <p:cNvSpPr>
            <a:spLocks noGrp="1"/>
          </p:cNvSpPr>
          <p:nvPr>
            <p:ph type="sldNum" sz="quarter" idx="12"/>
          </p:nvPr>
        </p:nvSpPr>
        <p:spPr/>
        <p:txBody>
          <a:bodyPr/>
          <a:lstStyle/>
          <a:p>
            <a:fld id="{D9106C8A-A4D8-43AA-AE1E-95E10C5D92E4}" type="slidenum">
              <a:rPr lang="en-US" smtClean="0"/>
              <a:t>‹#›</a:t>
            </a:fld>
            <a:endParaRPr lang="en-US" dirty="0"/>
          </a:p>
        </p:txBody>
      </p:sp>
    </p:spTree>
    <p:extLst>
      <p:ext uri="{BB962C8B-B14F-4D97-AF65-F5344CB8AC3E}">
        <p14:creationId xmlns:p14="http://schemas.microsoft.com/office/powerpoint/2010/main" val="4178300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862842F-612F-3641-9908-4224FD3698B3}"/>
              </a:ext>
            </a:extLst>
          </p:cNvPr>
          <p:cNvPicPr>
            <a:picLocks noChangeAspect="1"/>
          </p:cNvPicPr>
          <p:nvPr userDrawn="1"/>
        </p:nvPicPr>
        <p:blipFill>
          <a:blip r:embed="rId5"/>
          <a:stretch>
            <a:fillRect/>
          </a:stretch>
        </p:blipFill>
        <p:spPr>
          <a:xfrm>
            <a:off x="405644" y="6452482"/>
            <a:ext cx="2112264" cy="301752"/>
          </a:xfrm>
          <a:prstGeom prst="rect">
            <a:avLst/>
          </a:prstGeom>
        </p:spPr>
      </p:pic>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dirty="0">
              <a:solidFill>
                <a:schemeClr val="bg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
        <p:nvSpPr>
          <p:cNvPr id="9" name="TextBox 8">
            <a:extLst>
              <a:ext uri="{FF2B5EF4-FFF2-40B4-BE49-F238E27FC236}">
                <a16:creationId xmlns:a16="http://schemas.microsoft.com/office/drawing/2014/main" id="{FD120E19-8932-43D2-8486-22CBE0B2C373}"/>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Director’s Review</a:t>
            </a:r>
            <a:endParaRPr lang="en-US" sz="1000" b="0" baseline="0" dirty="0">
              <a:solidFill>
                <a:srgbClr val="BFBFBF"/>
              </a:solidFill>
              <a:latin typeface="Arial" pitchFamily="34" charset="0"/>
              <a:cs typeface="Arial" pitchFamily="34" charset="0"/>
            </a:endParaRPr>
          </a:p>
          <a:p>
            <a:pPr algn="l"/>
            <a:r>
              <a:rPr lang="en-US" sz="1000" b="0" baseline="0" dirty="0">
                <a:solidFill>
                  <a:srgbClr val="BFBFBF"/>
                </a:solidFill>
                <a:latin typeface="Arial" pitchFamily="34" charset="0"/>
                <a:cs typeface="Arial" pitchFamily="34" charset="0"/>
              </a:rPr>
              <a:t>June  2-4, 2020</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33" r:id="rId3"/>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3565" y="1275329"/>
            <a:ext cx="4702700" cy="933034"/>
          </a:xfrm>
        </p:spPr>
        <p:txBody>
          <a:bodyPr/>
          <a:lstStyle/>
          <a:p>
            <a:r>
              <a:rPr lang="en-US" b="1" dirty="0"/>
              <a:t>CD-2/3 Director’s Review of the</a:t>
            </a:r>
            <a:br>
              <a:rPr lang="en-US" b="1" dirty="0"/>
            </a:br>
            <a:r>
              <a:rPr lang="en-US" b="1" dirty="0"/>
              <a:t>Proton Power Upgrade Project</a:t>
            </a:r>
          </a:p>
          <a:p>
            <a:r>
              <a:rPr lang="en-US" b="1" dirty="0"/>
              <a:t>Closeout Report</a:t>
            </a:r>
          </a:p>
          <a:p>
            <a:endParaRPr lang="en-US" b="1" dirty="0"/>
          </a:p>
          <a:p>
            <a:endParaRPr lang="en-US" dirty="0"/>
          </a:p>
        </p:txBody>
      </p:sp>
      <p:sp>
        <p:nvSpPr>
          <p:cNvPr id="4" name="Subtitle 2">
            <a:extLst>
              <a:ext uri="{FF2B5EF4-FFF2-40B4-BE49-F238E27FC236}">
                <a16:creationId xmlns:a16="http://schemas.microsoft.com/office/drawing/2014/main" id="{072314AD-83B8-6E4A-B9A7-E11C3868B27F}"/>
              </a:ext>
            </a:extLst>
          </p:cNvPr>
          <p:cNvSpPr txBox="1">
            <a:spLocks/>
          </p:cNvSpPr>
          <p:nvPr/>
        </p:nvSpPr>
        <p:spPr bwMode="auto">
          <a:xfrm>
            <a:off x="288835" y="3519890"/>
            <a:ext cx="5702131" cy="13779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mn-lt"/>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sz="1800"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00000"/>
              </a:lnSpc>
              <a:spcBef>
                <a:spcPts val="0"/>
              </a:spcBef>
            </a:pPr>
            <a:endParaRPr lang="en-US" sz="1400" b="1" dirty="0">
              <a:latin typeface="Arial Narrow" panose="020B0606020202030204" pitchFamily="34" charset="0"/>
            </a:endParaRPr>
          </a:p>
          <a:p>
            <a:pPr>
              <a:lnSpc>
                <a:spcPct val="100000"/>
              </a:lnSpc>
              <a:spcBef>
                <a:spcPts val="0"/>
              </a:spcBef>
            </a:pPr>
            <a:r>
              <a:rPr lang="en-US" sz="2000" b="1" dirty="0">
                <a:solidFill>
                  <a:schemeClr val="bg1"/>
                </a:solidFill>
                <a:latin typeface="Century Gothic" panose="020B0502020202020204" pitchFamily="34" charset="0"/>
              </a:rPr>
              <a:t>Mark Reichanadter, Committee Chair</a:t>
            </a:r>
          </a:p>
          <a:p>
            <a:pPr>
              <a:lnSpc>
                <a:spcPct val="100000"/>
              </a:lnSpc>
              <a:spcBef>
                <a:spcPts val="0"/>
              </a:spcBef>
            </a:pPr>
            <a:r>
              <a:rPr lang="en-US" sz="2000" dirty="0">
                <a:solidFill>
                  <a:schemeClr val="bg1"/>
                </a:solidFill>
                <a:latin typeface="Century Gothic" panose="020B0502020202020204" pitchFamily="34" charset="0"/>
              </a:rPr>
              <a:t>June 2–4, 2020</a:t>
            </a:r>
          </a:p>
          <a:p>
            <a:pPr>
              <a:lnSpc>
                <a:spcPct val="100000"/>
              </a:lnSpc>
              <a:spcBef>
                <a:spcPts val="0"/>
              </a:spcBef>
            </a:pPr>
            <a:endParaRPr lang="en-US" b="1" dirty="0"/>
          </a:p>
          <a:p>
            <a:pPr>
              <a:lnSpc>
                <a:spcPct val="100000"/>
              </a:lnSpc>
              <a:spcBef>
                <a:spcPts val="0"/>
              </a:spcBef>
            </a:pPr>
            <a:endParaRPr lang="en-US" b="1" dirty="0"/>
          </a:p>
          <a:p>
            <a:pPr>
              <a:lnSpc>
                <a:spcPct val="100000"/>
              </a:lnSpc>
              <a:spcBef>
                <a:spcPts val="0"/>
              </a:spcBef>
            </a:pPr>
            <a:endParaRPr lang="en-US" sz="1600" dirty="0"/>
          </a:p>
          <a:p>
            <a:endParaRPr lang="en-US" dirty="0"/>
          </a:p>
        </p:txBody>
      </p:sp>
      <p:grpSp>
        <p:nvGrpSpPr>
          <p:cNvPr id="5" name="Group 4">
            <a:extLst>
              <a:ext uri="{FF2B5EF4-FFF2-40B4-BE49-F238E27FC236}">
                <a16:creationId xmlns:a16="http://schemas.microsoft.com/office/drawing/2014/main" id="{3CF42CF9-0429-4A09-BCDF-CF9E3487102D}"/>
              </a:ext>
            </a:extLst>
          </p:cNvPr>
          <p:cNvGrpSpPr/>
          <p:nvPr/>
        </p:nvGrpSpPr>
        <p:grpSpPr>
          <a:xfrm>
            <a:off x="6664003" y="1467358"/>
            <a:ext cx="3240473" cy="3273716"/>
            <a:chOff x="6945943" y="1033555"/>
            <a:chExt cx="3750440" cy="3799512"/>
          </a:xfrm>
        </p:grpSpPr>
        <p:pic>
          <p:nvPicPr>
            <p:cNvPr id="6" name="Picture 5">
              <a:extLst>
                <a:ext uri="{FF2B5EF4-FFF2-40B4-BE49-F238E27FC236}">
                  <a16:creationId xmlns:a16="http://schemas.microsoft.com/office/drawing/2014/main" id="{4C4A4EB3-0E48-456A-BC84-EC0BC3DC6208}"/>
                </a:ext>
              </a:extLst>
            </p:cNvPr>
            <p:cNvPicPr preferRelativeResize="0">
              <a:picLocks noChangeArrowheads="1"/>
            </p:cNvPicPr>
            <p:nvPr/>
          </p:nvPicPr>
          <p:blipFill rotWithShape="1">
            <a:blip r:embed="rId2" cstate="print">
              <a:extLst>
                <a:ext uri="{28A0092B-C50C-407E-A947-70E740481C1C}">
                  <a14:useLocalDpi xmlns:a14="http://schemas.microsoft.com/office/drawing/2010/main" val="0"/>
                </a:ext>
              </a:extLst>
            </a:blip>
            <a:srcRect l="14592" t="528" r="33679" b="7508"/>
            <a:stretch/>
          </p:blipFill>
          <p:spPr bwMode="auto">
            <a:xfrm>
              <a:off x="6945943" y="1033555"/>
              <a:ext cx="2382192" cy="2382192"/>
            </a:xfrm>
            <a:prstGeom prst="ellipse">
              <a:avLst/>
            </a:prstGeom>
            <a:noFill/>
            <a:ln w="76200">
              <a:solidFill>
                <a:schemeClr val="bg2">
                  <a:lumMod val="95000"/>
                  <a:alpha val="65000"/>
                </a:schemeClr>
              </a:solidFill>
              <a:miter lim="800000"/>
              <a:headEnd/>
              <a:tailEnd/>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6B269DE-4986-46AB-B747-CCA1CE35B3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295" t="-312" r="11884" b="9963"/>
            <a:stretch/>
          </p:blipFill>
          <p:spPr>
            <a:xfrm>
              <a:off x="8628438" y="1658698"/>
              <a:ext cx="2067945" cy="2067945"/>
            </a:xfrm>
            <a:prstGeom prst="ellipse">
              <a:avLst/>
            </a:prstGeom>
            <a:noFill/>
            <a:ln w="76200">
              <a:solidFill>
                <a:schemeClr val="bg2">
                  <a:lumMod val="95000"/>
                  <a:alpha val="6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7A3A831-DC07-4E67-B120-C5F7EA1E8B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667" r="16667"/>
            <a:stretch/>
          </p:blipFill>
          <p:spPr>
            <a:xfrm>
              <a:off x="7878631" y="2998273"/>
              <a:ext cx="1834794" cy="1834794"/>
            </a:xfrm>
            <a:prstGeom prst="ellipse">
              <a:avLst/>
            </a:prstGeom>
            <a:blipFill>
              <a:blip r:embed="rId5" cstate="print">
                <a:extLst>
                  <a:ext uri="{28A0092B-C50C-407E-A947-70E740481C1C}">
                    <a14:useLocalDpi xmlns:a14="http://schemas.microsoft.com/office/drawing/2010/main"/>
                  </a:ext>
                </a:extLst>
              </a:blip>
              <a:stretch>
                <a:fillRect/>
              </a:stretch>
            </a:blipFill>
            <a:ln w="76200">
              <a:solidFill>
                <a:schemeClr val="bg2">
                  <a:lumMod val="95000"/>
                  <a:alpha val="6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185276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B470E-4557-477F-8544-E87E380C8004}"/>
              </a:ext>
            </a:extLst>
          </p:cNvPr>
          <p:cNvSpPr>
            <a:spLocks noGrp="1"/>
          </p:cNvSpPr>
          <p:nvPr>
            <p:ph idx="1"/>
          </p:nvPr>
        </p:nvSpPr>
        <p:spPr/>
        <p:txBody>
          <a:bodyPr/>
          <a:lstStyle/>
          <a:p>
            <a:r>
              <a:rPr lang="en-US" sz="2400" dirty="0"/>
              <a:t>Comments</a:t>
            </a:r>
          </a:p>
          <a:p>
            <a:pPr marL="687070" lvl="1"/>
            <a:r>
              <a:rPr lang="en-US" sz="2000" dirty="0">
                <a:latin typeface="Century Gothic"/>
              </a:rPr>
              <a:t>The partnership with JLab is essential to the success of the CM scope</a:t>
            </a:r>
            <a:r>
              <a:rPr lang="en-US" sz="2000" dirty="0"/>
              <a:t>. The ICD, SOW and ACL are well defined.  Consider a decision/responsibility matrix on Non-conformance resolution.  See recommendation.</a:t>
            </a:r>
            <a:endParaRPr lang="en-US" sz="2000" dirty="0">
              <a:latin typeface="Century Gothic"/>
            </a:endParaRPr>
          </a:p>
          <a:p>
            <a:pPr marL="687070" lvl="1"/>
            <a:r>
              <a:rPr lang="en-US" sz="2000" dirty="0">
                <a:latin typeface="Century Gothic"/>
              </a:rPr>
              <a:t>A lessons-learned document from the original SNS CM production at JLab was shared that covered many technical improvements that can continue to be used as reference and expanded for future CM design and production.</a:t>
            </a:r>
          </a:p>
          <a:p>
            <a:pPr marL="687070" lvl="1"/>
            <a:r>
              <a:rPr lang="en-US" sz="2000" dirty="0">
                <a:latin typeface="Century Gothic"/>
              </a:rPr>
              <a:t>Current COVID-19 impact to SCL scope appears minor since project is mainly at the procurement stage. Additional work safeguards are required when Jlab goes back to work. The impact on return-to-work efficiency needs to be monitored closely.</a:t>
            </a:r>
            <a:endParaRPr lang="en-US" sz="2000" dirty="0"/>
          </a:p>
        </p:txBody>
      </p:sp>
      <p:sp>
        <p:nvSpPr>
          <p:cNvPr id="4" name="Title 1">
            <a:extLst>
              <a:ext uri="{FF2B5EF4-FFF2-40B4-BE49-F238E27FC236}">
                <a16:creationId xmlns:a16="http://schemas.microsoft.com/office/drawing/2014/main" id="{732AA50A-7891-4A2A-B87F-80A66D54C7B6}"/>
              </a:ext>
            </a:extLst>
          </p:cNvPr>
          <p:cNvSpPr>
            <a:spLocks noGrp="1"/>
          </p:cNvSpPr>
          <p:nvPr>
            <p:ph type="title"/>
          </p:nvPr>
        </p:nvSpPr>
        <p:spPr>
          <a:xfrm>
            <a:off x="430213" y="274638"/>
            <a:ext cx="11430000" cy="812530"/>
          </a:xfrm>
        </p:spPr>
        <p:txBody>
          <a:bodyPr/>
          <a:lstStyle/>
          <a:p>
            <a:pPr algn="ctr"/>
            <a:r>
              <a:rPr lang="en-US" sz="2800" dirty="0"/>
              <a:t>SC1 – Superconducting Linac</a:t>
            </a:r>
            <a:br>
              <a:rPr lang="en-US" sz="2800" dirty="0"/>
            </a:br>
            <a:r>
              <a:rPr lang="en-US" sz="2400" dirty="0"/>
              <a:t>T. Xu (MSU), A. Rowe (FNAL)</a:t>
            </a:r>
            <a:endParaRPr lang="en-US" sz="2800" dirty="0"/>
          </a:p>
        </p:txBody>
      </p:sp>
    </p:spTree>
    <p:extLst>
      <p:ext uri="{BB962C8B-B14F-4D97-AF65-F5344CB8AC3E}">
        <p14:creationId xmlns:p14="http://schemas.microsoft.com/office/powerpoint/2010/main" val="1573332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8F5D0-154C-4CCC-B07B-08252D738F9E}"/>
              </a:ext>
            </a:extLst>
          </p:cNvPr>
          <p:cNvSpPr>
            <a:spLocks noGrp="1"/>
          </p:cNvSpPr>
          <p:nvPr>
            <p:ph idx="1"/>
          </p:nvPr>
        </p:nvSpPr>
        <p:spPr>
          <a:xfrm>
            <a:off x="448055" y="1076101"/>
            <a:ext cx="11430000" cy="5355074"/>
          </a:xfrm>
        </p:spPr>
        <p:txBody>
          <a:bodyPr/>
          <a:lstStyle/>
          <a:p>
            <a:r>
              <a:rPr lang="en-US" sz="2400" dirty="0">
                <a:latin typeface="Century Gothic"/>
              </a:rPr>
              <a:t>Comments (continued)</a:t>
            </a:r>
          </a:p>
          <a:p>
            <a:pPr lvl="1"/>
            <a:r>
              <a:rPr lang="en-US" sz="2000" dirty="0">
                <a:latin typeface="Century Gothic"/>
              </a:rPr>
              <a:t>Cavities and Fundamental Power Couplers (FPC)</a:t>
            </a:r>
          </a:p>
          <a:p>
            <a:pPr marL="1031557" lvl="2">
              <a:lnSpc>
                <a:spcPct val="100000"/>
              </a:lnSpc>
              <a:spcBef>
                <a:spcPts val="300"/>
              </a:spcBef>
              <a:spcAft>
                <a:spcPts val="300"/>
              </a:spcAft>
            </a:pPr>
            <a:r>
              <a:rPr lang="en-US" sz="1800" dirty="0">
                <a:latin typeface="Century Gothic"/>
                <a:cs typeface="Arial"/>
              </a:rPr>
              <a:t>Reference cavities were used to qualify vendor processing work flow. VTA results at SNS of two reference cavities exceed PPU requirements.  The first batch of 5 cavities is expected deliver August 2020, which is one month later than expected. Vendor made PPU cavities the highest priority to recover the production schedule. Continued close monitoring is required to recover production schedule since the first cavity delivery is on the critical path.</a:t>
            </a:r>
          </a:p>
          <a:p>
            <a:pPr marL="1031557" lvl="2">
              <a:lnSpc>
                <a:spcPct val="100000"/>
              </a:lnSpc>
              <a:spcBef>
                <a:spcPts val="300"/>
              </a:spcBef>
              <a:spcAft>
                <a:spcPts val="300"/>
              </a:spcAft>
            </a:pPr>
            <a:r>
              <a:rPr lang="en-US" sz="1800" dirty="0">
                <a:latin typeface="Century Gothic"/>
              </a:rPr>
              <a:t>30 sets of FPC parts have been received at SNS. 12 FPCs have been assembled and conditioned with 6 sets shipped to JLab. One FPC inner conductor was damaged during conditioning due to insufficient instrumentation protection and a wrong rf component was installed. Configuration control should be reinforced. An integrated PPU cavity and FPC in horizontal test apparatus should be considered to fully vet the PPU FPC design.</a:t>
            </a:r>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p:txBody>
      </p:sp>
      <p:sp>
        <p:nvSpPr>
          <p:cNvPr id="4" name="Title 1">
            <a:extLst>
              <a:ext uri="{FF2B5EF4-FFF2-40B4-BE49-F238E27FC236}">
                <a16:creationId xmlns:a16="http://schemas.microsoft.com/office/drawing/2014/main" id="{056EE262-0601-4C5D-A9D5-1B74AA520948}"/>
              </a:ext>
            </a:extLst>
          </p:cNvPr>
          <p:cNvSpPr>
            <a:spLocks noGrp="1"/>
          </p:cNvSpPr>
          <p:nvPr>
            <p:ph type="title"/>
          </p:nvPr>
        </p:nvSpPr>
        <p:spPr>
          <a:xfrm>
            <a:off x="430213" y="274638"/>
            <a:ext cx="11430000" cy="812530"/>
          </a:xfrm>
        </p:spPr>
        <p:txBody>
          <a:bodyPr/>
          <a:lstStyle/>
          <a:p>
            <a:pPr algn="ctr"/>
            <a:r>
              <a:rPr lang="en-US" sz="2800" dirty="0"/>
              <a:t>SC1 – Superconducting Linac</a:t>
            </a:r>
            <a:br>
              <a:rPr lang="en-US" sz="2800" dirty="0"/>
            </a:br>
            <a:r>
              <a:rPr lang="en-US" sz="2400" dirty="0"/>
              <a:t>T. Xu (MSU), A. Rowe (FNAL)</a:t>
            </a:r>
            <a:endParaRPr lang="en-US" sz="2800" dirty="0"/>
          </a:p>
        </p:txBody>
      </p:sp>
    </p:spTree>
    <p:extLst>
      <p:ext uri="{BB962C8B-B14F-4D97-AF65-F5344CB8AC3E}">
        <p14:creationId xmlns:p14="http://schemas.microsoft.com/office/powerpoint/2010/main" val="367812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A2A75-5D3C-4F84-847D-49BC2EC2CD58}"/>
              </a:ext>
            </a:extLst>
          </p:cNvPr>
          <p:cNvSpPr>
            <a:spLocks noGrp="1"/>
          </p:cNvSpPr>
          <p:nvPr>
            <p:ph idx="1"/>
          </p:nvPr>
        </p:nvSpPr>
        <p:spPr>
          <a:xfrm>
            <a:off x="448055" y="1099547"/>
            <a:ext cx="11430000" cy="5355074"/>
          </a:xfrm>
        </p:spPr>
        <p:txBody>
          <a:bodyPr/>
          <a:lstStyle/>
          <a:p>
            <a:r>
              <a:rPr lang="en-US" sz="2400" dirty="0">
                <a:latin typeface="Century Gothic"/>
              </a:rPr>
              <a:t>Comments (continued)</a:t>
            </a:r>
          </a:p>
          <a:p>
            <a:pPr lvl="1"/>
            <a:r>
              <a:rPr lang="en-US" sz="2000" dirty="0">
                <a:latin typeface="Century Gothic"/>
              </a:rPr>
              <a:t>Cryomodule Design and Fabrication</a:t>
            </a:r>
          </a:p>
          <a:p>
            <a:pPr marL="1031557" lvl="2">
              <a:lnSpc>
                <a:spcPct val="100000"/>
              </a:lnSpc>
              <a:spcBef>
                <a:spcPts val="300"/>
              </a:spcBef>
              <a:spcAft>
                <a:spcPts val="300"/>
              </a:spcAft>
            </a:pPr>
            <a:r>
              <a:rPr lang="en-US" sz="1800" dirty="0">
                <a:latin typeface="Century Gothic"/>
                <a:cs typeface="Arial"/>
              </a:rPr>
              <a:t>PPU cryomodule will use a slightly modified shipping fixture design from one used for the current SNS cryomodules.  A shipping test is added to SCL scope to test shock and vibration response using a dummy cryomodule. Committee commends the change to reduce the technical risk and incorporate the lessons-learned from the LCLS II project. </a:t>
            </a:r>
          </a:p>
          <a:p>
            <a:pPr marL="1031557" lvl="2">
              <a:lnSpc>
                <a:spcPct val="100000"/>
              </a:lnSpc>
              <a:spcBef>
                <a:spcPts val="300"/>
              </a:spcBef>
              <a:spcAft>
                <a:spcPts val="300"/>
              </a:spcAft>
            </a:pPr>
            <a:r>
              <a:rPr lang="en-US" sz="1800" dirty="0">
                <a:latin typeface="Century Gothic"/>
                <a:cs typeface="Arial"/>
              </a:rPr>
              <a:t>JLab cryomodule production schedule supports PPU installation schedule with adequate float.  Five PPU cryomodules are scheduled to be delivered before August 2022, the first outage for installation at SNS. There is no first article in the production schedule to allow feedback to production modules. cold high-power RF testing of the first CM should be a high priority and be performed as soon as possible to validate design changes and mitigate potential technical risk.</a:t>
            </a:r>
            <a:endParaRPr lang="en-US" sz="1800" dirty="0">
              <a:ea typeface="+mn-lt"/>
              <a:cs typeface="+mn-lt"/>
            </a:endParaRPr>
          </a:p>
          <a:p>
            <a:pPr marL="1031557" lvl="2">
              <a:lnSpc>
                <a:spcPct val="100000"/>
              </a:lnSpc>
              <a:spcBef>
                <a:spcPts val="300"/>
              </a:spcBef>
              <a:spcAft>
                <a:spcPts val="300"/>
              </a:spcAft>
            </a:pPr>
            <a:r>
              <a:rPr lang="en-US" sz="1800" dirty="0">
                <a:latin typeface="Century Gothic"/>
                <a:cs typeface="Arial"/>
              </a:rPr>
              <a:t>JLab expects to work on SNS PPU production, LCLS II HE production and </a:t>
            </a:r>
            <a:r>
              <a:rPr lang="en-US" sz="1800" dirty="0" err="1">
                <a:latin typeface="Century Gothic"/>
                <a:cs typeface="Arial"/>
              </a:rPr>
              <a:t>JLab</a:t>
            </a:r>
            <a:r>
              <a:rPr lang="en-US" sz="1800" dirty="0">
                <a:latin typeface="Century Gothic"/>
                <a:cs typeface="Arial"/>
              </a:rPr>
              <a:t> cryomodule refurbishment in parallel. </a:t>
            </a:r>
            <a:r>
              <a:rPr lang="en-US" sz="1800" dirty="0">
                <a:cs typeface="Arial"/>
              </a:rPr>
              <a:t>Coordination and resource allocation can be challenging. Adding </a:t>
            </a:r>
            <a:r>
              <a:rPr lang="en-US" sz="1800" dirty="0">
                <a:latin typeface="Century Gothic"/>
                <a:cs typeface="Arial"/>
              </a:rPr>
              <a:t>an additional 13 staff is planned.  JLab should hire staff at the required pace to ensure staffing are filled at the time required, especially for skilled positions. A fixed dedicated core crew for PPU should be considered. </a:t>
            </a:r>
            <a:endParaRPr lang="en-US" sz="1800" dirty="0">
              <a:cs typeface="Arial"/>
            </a:endParaRPr>
          </a:p>
        </p:txBody>
      </p:sp>
      <p:sp>
        <p:nvSpPr>
          <p:cNvPr id="4" name="Title 1">
            <a:extLst>
              <a:ext uri="{FF2B5EF4-FFF2-40B4-BE49-F238E27FC236}">
                <a16:creationId xmlns:a16="http://schemas.microsoft.com/office/drawing/2014/main" id="{1C8496F6-E00E-4EC1-BCD6-FA7C63F21420}"/>
              </a:ext>
            </a:extLst>
          </p:cNvPr>
          <p:cNvSpPr>
            <a:spLocks noGrp="1"/>
          </p:cNvSpPr>
          <p:nvPr>
            <p:ph type="title"/>
          </p:nvPr>
        </p:nvSpPr>
        <p:spPr>
          <a:xfrm>
            <a:off x="430213" y="274638"/>
            <a:ext cx="11430000" cy="812530"/>
          </a:xfrm>
        </p:spPr>
        <p:txBody>
          <a:bodyPr/>
          <a:lstStyle/>
          <a:p>
            <a:pPr algn="ctr"/>
            <a:r>
              <a:rPr lang="en-US" sz="2800" dirty="0"/>
              <a:t>SC1 – Superconducting Linac</a:t>
            </a:r>
            <a:br>
              <a:rPr lang="en-US" sz="2800" dirty="0"/>
            </a:br>
            <a:r>
              <a:rPr lang="en-US" sz="2400" dirty="0"/>
              <a:t>T. Xu (MSU), A. Rowe (FNAL)</a:t>
            </a:r>
            <a:endParaRPr lang="en-US" sz="2800" dirty="0"/>
          </a:p>
        </p:txBody>
      </p:sp>
    </p:spTree>
    <p:extLst>
      <p:ext uri="{BB962C8B-B14F-4D97-AF65-F5344CB8AC3E}">
        <p14:creationId xmlns:p14="http://schemas.microsoft.com/office/powerpoint/2010/main" val="772142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C0475E-3761-41E6-AE2F-7B80F58F1345}"/>
              </a:ext>
            </a:extLst>
          </p:cNvPr>
          <p:cNvSpPr>
            <a:spLocks noGrp="1"/>
          </p:cNvSpPr>
          <p:nvPr>
            <p:ph idx="1"/>
          </p:nvPr>
        </p:nvSpPr>
        <p:spPr>
          <a:xfrm>
            <a:off x="448055" y="1087824"/>
            <a:ext cx="11430000" cy="5355074"/>
          </a:xfrm>
        </p:spPr>
        <p:txBody>
          <a:bodyPr/>
          <a:lstStyle/>
          <a:p>
            <a:r>
              <a:rPr lang="en-US" sz="2400" dirty="0">
                <a:latin typeface="Century Gothic"/>
              </a:rPr>
              <a:t>Comments (continued)</a:t>
            </a:r>
          </a:p>
          <a:p>
            <a:pPr lvl="1">
              <a:lnSpc>
                <a:spcPct val="100000"/>
              </a:lnSpc>
              <a:spcBef>
                <a:spcPts val="300"/>
              </a:spcBef>
              <a:spcAft>
                <a:spcPts val="300"/>
              </a:spcAft>
            </a:pPr>
            <a:r>
              <a:rPr lang="en-US" sz="2000" dirty="0">
                <a:latin typeface="Century Gothic"/>
              </a:rPr>
              <a:t>Cryogenics</a:t>
            </a:r>
          </a:p>
          <a:p>
            <a:pPr lvl="2">
              <a:lnSpc>
                <a:spcPct val="100000"/>
              </a:lnSpc>
              <a:spcBef>
                <a:spcPts val="300"/>
              </a:spcBef>
              <a:spcAft>
                <a:spcPts val="300"/>
              </a:spcAft>
            </a:pPr>
            <a:r>
              <a:rPr lang="en-US" sz="1800" dirty="0">
                <a:latin typeface="Century Gothic"/>
              </a:rPr>
              <a:t>No new hardware is required for cryogenic system for PPU. 2K pump down will need be developed for each stage of commissioning. Team may consider exploring the possibility to install current spare HB cryomodule in slot 32 before PPU modules are available may help develop pump down sequence before PPU cryomodule if other supporting system is available. </a:t>
            </a:r>
          </a:p>
          <a:p>
            <a:pPr lvl="1">
              <a:lnSpc>
                <a:spcPct val="100000"/>
              </a:lnSpc>
              <a:spcBef>
                <a:spcPts val="300"/>
              </a:spcBef>
              <a:spcAft>
                <a:spcPts val="300"/>
              </a:spcAft>
            </a:pPr>
            <a:r>
              <a:rPr lang="en-US" sz="2000" dirty="0"/>
              <a:t>SCL System Integration</a:t>
            </a:r>
          </a:p>
          <a:p>
            <a:pPr marL="1031557" lvl="2">
              <a:lnSpc>
                <a:spcPct val="100000"/>
              </a:lnSpc>
              <a:spcBef>
                <a:spcPts val="300"/>
              </a:spcBef>
              <a:spcAft>
                <a:spcPts val="300"/>
              </a:spcAft>
            </a:pPr>
            <a:r>
              <a:rPr lang="en-US" sz="1800" dirty="0">
                <a:cs typeface="Arial"/>
              </a:rPr>
              <a:t>Last stage of cryomodule installation and cold test is on critical path of the project, while most cryomodule assembly activities are on near critical path. Team may consider to install more cryomodules in the second outage to take advantage of early delivery of cryomodules from JLab.</a:t>
            </a:r>
          </a:p>
          <a:p>
            <a:pPr marL="1031557" lvl="2">
              <a:lnSpc>
                <a:spcPct val="100000"/>
              </a:lnSpc>
              <a:spcBef>
                <a:spcPts val="300"/>
              </a:spcBef>
              <a:spcAft>
                <a:spcPts val="300"/>
              </a:spcAft>
            </a:pPr>
            <a:r>
              <a:rPr lang="en-US" sz="1800" dirty="0">
                <a:cs typeface="Arial"/>
              </a:rPr>
              <a:t>A spare MB cryomodule has been completed and installed in the LINAC in Feb 2020. This allows MB cryomodules to be removed from tunnel for maintenance repair. Plasma processing selective MB cryomodules in test cave instead of all in tunnel has been proposed. Committee commends the change. However, this will increase the activities in the test cave and may cause schedule conflict with testing the PPU cryomodule.</a:t>
            </a:r>
          </a:p>
          <a:p>
            <a:pPr lvl="1"/>
            <a:endParaRPr lang="en-US" sz="2200" dirty="0">
              <a:latin typeface="Century Gothic"/>
            </a:endParaRPr>
          </a:p>
        </p:txBody>
      </p:sp>
      <p:sp>
        <p:nvSpPr>
          <p:cNvPr id="4" name="Title 1">
            <a:extLst>
              <a:ext uri="{FF2B5EF4-FFF2-40B4-BE49-F238E27FC236}">
                <a16:creationId xmlns:a16="http://schemas.microsoft.com/office/drawing/2014/main" id="{0C7DCF01-90AA-4BDC-9F5E-16D739833A4D}"/>
              </a:ext>
            </a:extLst>
          </p:cNvPr>
          <p:cNvSpPr>
            <a:spLocks noGrp="1"/>
          </p:cNvSpPr>
          <p:nvPr>
            <p:ph type="title"/>
          </p:nvPr>
        </p:nvSpPr>
        <p:spPr>
          <a:xfrm>
            <a:off x="430213" y="274638"/>
            <a:ext cx="11430000" cy="812530"/>
          </a:xfrm>
        </p:spPr>
        <p:txBody>
          <a:bodyPr/>
          <a:lstStyle/>
          <a:p>
            <a:pPr algn="ctr"/>
            <a:r>
              <a:rPr lang="en-US" sz="2800" dirty="0"/>
              <a:t>SC1 – Superconducting Linac</a:t>
            </a:r>
            <a:br>
              <a:rPr lang="en-US" sz="2800" dirty="0"/>
            </a:br>
            <a:r>
              <a:rPr lang="en-US" sz="2400" dirty="0"/>
              <a:t>T. Xu (MSU), A. Rowe (FNAL)</a:t>
            </a:r>
            <a:endParaRPr lang="en-US" sz="2800" dirty="0"/>
          </a:p>
        </p:txBody>
      </p:sp>
    </p:spTree>
    <p:extLst>
      <p:ext uri="{BB962C8B-B14F-4D97-AF65-F5344CB8AC3E}">
        <p14:creationId xmlns:p14="http://schemas.microsoft.com/office/powerpoint/2010/main" val="331691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A6402-B983-4034-932D-9A13120A193B}"/>
              </a:ext>
            </a:extLst>
          </p:cNvPr>
          <p:cNvSpPr>
            <a:spLocks noGrp="1"/>
          </p:cNvSpPr>
          <p:nvPr>
            <p:ph idx="1"/>
          </p:nvPr>
        </p:nvSpPr>
        <p:spPr>
          <a:xfrm>
            <a:off x="448055" y="1169885"/>
            <a:ext cx="11430000" cy="5355074"/>
          </a:xfrm>
        </p:spPr>
        <p:txBody>
          <a:bodyPr/>
          <a:lstStyle/>
          <a:p>
            <a:r>
              <a:rPr lang="en-US" sz="2400" dirty="0">
                <a:latin typeface="Century Gothic"/>
              </a:rPr>
              <a:t>Comments (continued)</a:t>
            </a:r>
          </a:p>
          <a:p>
            <a:pPr lvl="1">
              <a:lnSpc>
                <a:spcPct val="100000"/>
              </a:lnSpc>
              <a:spcBef>
                <a:spcPts val="300"/>
              </a:spcBef>
              <a:spcAft>
                <a:spcPts val="300"/>
              </a:spcAft>
            </a:pPr>
            <a:r>
              <a:rPr lang="en-US" sz="2000" dirty="0">
                <a:latin typeface="Century Gothic"/>
              </a:rPr>
              <a:t>Utility Systems</a:t>
            </a:r>
          </a:p>
          <a:p>
            <a:pPr lvl="2">
              <a:lnSpc>
                <a:spcPct val="100000"/>
              </a:lnSpc>
              <a:spcBef>
                <a:spcPts val="300"/>
              </a:spcBef>
              <a:spcAft>
                <a:spcPts val="300"/>
              </a:spcAft>
            </a:pPr>
            <a:r>
              <a:rPr lang="en-US" dirty="0">
                <a:latin typeface="Century Gothic"/>
              </a:rPr>
              <a:t>I</a:t>
            </a:r>
            <a:r>
              <a:rPr lang="en-US" sz="1800" dirty="0">
                <a:latin typeface="Century Gothic"/>
              </a:rPr>
              <a:t>nclude the downstream valve configuration in the cryomodule vacuum diagram slide.</a:t>
            </a:r>
          </a:p>
          <a:p>
            <a:pPr lvl="1">
              <a:lnSpc>
                <a:spcPct val="100000"/>
              </a:lnSpc>
              <a:spcBef>
                <a:spcPts val="300"/>
              </a:spcBef>
              <a:spcAft>
                <a:spcPts val="300"/>
              </a:spcAft>
            </a:pPr>
            <a:r>
              <a:rPr lang="en-US" sz="2000" dirty="0"/>
              <a:t>SCL Controls</a:t>
            </a:r>
          </a:p>
          <a:p>
            <a:pPr marL="1031557" lvl="2">
              <a:lnSpc>
                <a:spcPct val="100000"/>
              </a:lnSpc>
              <a:spcBef>
                <a:spcPts val="300"/>
              </a:spcBef>
              <a:spcAft>
                <a:spcPts val="300"/>
              </a:spcAft>
            </a:pPr>
            <a:r>
              <a:rPr lang="en-US" sz="1800" dirty="0">
                <a:latin typeface="Century Gothic"/>
                <a:cs typeface="Arial"/>
              </a:rPr>
              <a:t>Controls interface specification documents to other systems should be carefully reviewed for uniformity and consistency.</a:t>
            </a:r>
          </a:p>
          <a:p>
            <a:pPr marL="1031557" lvl="2">
              <a:lnSpc>
                <a:spcPct val="100000"/>
              </a:lnSpc>
              <a:spcBef>
                <a:spcPts val="300"/>
              </a:spcBef>
              <a:spcAft>
                <a:spcPts val="300"/>
              </a:spcAft>
            </a:pPr>
            <a:r>
              <a:rPr lang="en-US" sz="1800" dirty="0">
                <a:latin typeface="Century Gothic"/>
                <a:cs typeface="Arial"/>
              </a:rPr>
              <a:t>Protecting staffing resources for PPU controls work is important to ensure progress during cryomodule integration and testing.</a:t>
            </a:r>
          </a:p>
          <a:p>
            <a:pPr lvl="1">
              <a:lnSpc>
                <a:spcPct val="100000"/>
              </a:lnSpc>
              <a:spcBef>
                <a:spcPts val="300"/>
              </a:spcBef>
              <a:spcAft>
                <a:spcPts val="300"/>
              </a:spcAft>
            </a:pPr>
            <a:r>
              <a:rPr lang="en-US" sz="2000" dirty="0">
                <a:latin typeface="Century Gothic"/>
                <a:cs typeface="Arial"/>
              </a:rPr>
              <a:t>Presentations</a:t>
            </a:r>
          </a:p>
          <a:p>
            <a:pPr marL="1031557" lvl="2">
              <a:lnSpc>
                <a:spcPct val="100000"/>
              </a:lnSpc>
              <a:spcBef>
                <a:spcPts val="300"/>
              </a:spcBef>
              <a:spcAft>
                <a:spcPts val="300"/>
              </a:spcAft>
            </a:pPr>
            <a:r>
              <a:rPr lang="en-US" sz="1800" dirty="0">
                <a:cs typeface="Arial"/>
              </a:rPr>
              <a:t>Prior to IPR, improve breakout slides for uniformity in format, quantities of deliverables, graphic captions, etc.</a:t>
            </a:r>
          </a:p>
          <a:p>
            <a:endParaRPr lang="en-US" dirty="0">
              <a:cs typeface="Arial"/>
            </a:endParaRPr>
          </a:p>
        </p:txBody>
      </p:sp>
      <p:sp>
        <p:nvSpPr>
          <p:cNvPr id="4" name="Title 1">
            <a:extLst>
              <a:ext uri="{FF2B5EF4-FFF2-40B4-BE49-F238E27FC236}">
                <a16:creationId xmlns:a16="http://schemas.microsoft.com/office/drawing/2014/main" id="{9830CBC1-19BE-4889-BDF4-CB02D290CDF9}"/>
              </a:ext>
            </a:extLst>
          </p:cNvPr>
          <p:cNvSpPr>
            <a:spLocks noGrp="1"/>
          </p:cNvSpPr>
          <p:nvPr>
            <p:ph type="title"/>
          </p:nvPr>
        </p:nvSpPr>
        <p:spPr>
          <a:xfrm>
            <a:off x="430213" y="274638"/>
            <a:ext cx="11430000" cy="812530"/>
          </a:xfrm>
        </p:spPr>
        <p:txBody>
          <a:bodyPr/>
          <a:lstStyle/>
          <a:p>
            <a:pPr algn="ctr"/>
            <a:r>
              <a:rPr lang="en-US" sz="2800" dirty="0"/>
              <a:t>SC1 – Superconducting Linac</a:t>
            </a:r>
            <a:br>
              <a:rPr lang="en-US" sz="2800" dirty="0"/>
            </a:br>
            <a:r>
              <a:rPr lang="en-US" sz="2400" dirty="0"/>
              <a:t>T. Xu (MSU), A. Rowe (FNAL)</a:t>
            </a:r>
            <a:endParaRPr lang="en-US" sz="2800" dirty="0"/>
          </a:p>
        </p:txBody>
      </p:sp>
    </p:spTree>
    <p:extLst>
      <p:ext uri="{BB962C8B-B14F-4D97-AF65-F5344CB8AC3E}">
        <p14:creationId xmlns:p14="http://schemas.microsoft.com/office/powerpoint/2010/main" val="2039308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EB35-7C67-4AC1-9E1B-2587D58DE9FA}"/>
              </a:ext>
            </a:extLst>
          </p:cNvPr>
          <p:cNvSpPr>
            <a:spLocks noGrp="1"/>
          </p:cNvSpPr>
          <p:nvPr>
            <p:ph idx="1"/>
          </p:nvPr>
        </p:nvSpPr>
        <p:spPr>
          <a:xfrm>
            <a:off x="448055" y="1087824"/>
            <a:ext cx="11430000" cy="5355074"/>
          </a:xfrm>
        </p:spPr>
        <p:txBody>
          <a:bodyPr/>
          <a:lstStyle/>
          <a:p>
            <a:r>
              <a:rPr lang="en-US" sz="2400" dirty="0">
                <a:latin typeface="Century Gothic"/>
              </a:rPr>
              <a:t>Recommendation</a:t>
            </a:r>
          </a:p>
          <a:p>
            <a:pPr lvl="1">
              <a:lnSpc>
                <a:spcPct val="100000"/>
              </a:lnSpc>
              <a:spcBef>
                <a:spcPts val="300"/>
              </a:spcBef>
              <a:spcAft>
                <a:spcPts val="300"/>
              </a:spcAft>
            </a:pPr>
            <a:r>
              <a:rPr lang="en-US" sz="2000" dirty="0"/>
              <a:t>Develop and align non-conformance record and resolution strategy with formal NCR process recommended in SC8.  Lines of authority and communication should be defined.</a:t>
            </a:r>
          </a:p>
        </p:txBody>
      </p:sp>
      <p:sp>
        <p:nvSpPr>
          <p:cNvPr id="4" name="Title 1">
            <a:extLst>
              <a:ext uri="{FF2B5EF4-FFF2-40B4-BE49-F238E27FC236}">
                <a16:creationId xmlns:a16="http://schemas.microsoft.com/office/drawing/2014/main" id="{57D5EEB1-A85C-4B55-9861-FDF13ECE84FF}"/>
              </a:ext>
            </a:extLst>
          </p:cNvPr>
          <p:cNvSpPr>
            <a:spLocks noGrp="1"/>
          </p:cNvSpPr>
          <p:nvPr>
            <p:ph type="title"/>
          </p:nvPr>
        </p:nvSpPr>
        <p:spPr>
          <a:xfrm>
            <a:off x="430213" y="274638"/>
            <a:ext cx="11430000" cy="812530"/>
          </a:xfrm>
        </p:spPr>
        <p:txBody>
          <a:bodyPr/>
          <a:lstStyle/>
          <a:p>
            <a:pPr algn="ctr"/>
            <a:r>
              <a:rPr lang="en-US" sz="2800" dirty="0"/>
              <a:t>SC1 – Superconducting Linac</a:t>
            </a:r>
            <a:br>
              <a:rPr lang="en-US" sz="2800" dirty="0"/>
            </a:br>
            <a:r>
              <a:rPr lang="en-US" sz="2400" dirty="0"/>
              <a:t>T. Xu (MSU), A. Rowe (FNAL)</a:t>
            </a:r>
            <a:endParaRPr lang="en-US" sz="2800" dirty="0"/>
          </a:p>
        </p:txBody>
      </p:sp>
    </p:spTree>
    <p:extLst>
      <p:ext uri="{BB962C8B-B14F-4D97-AF65-F5344CB8AC3E}">
        <p14:creationId xmlns:p14="http://schemas.microsoft.com/office/powerpoint/2010/main" val="330459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14F7FA-883B-40AF-95EA-20E6C1419B9B}"/>
              </a:ext>
            </a:extLst>
          </p:cNvPr>
          <p:cNvSpPr>
            <a:spLocks noGrp="1"/>
          </p:cNvSpPr>
          <p:nvPr>
            <p:ph idx="1"/>
          </p:nvPr>
        </p:nvSpPr>
        <p:spPr>
          <a:xfrm>
            <a:off x="448055" y="1205054"/>
            <a:ext cx="11430000" cy="5355074"/>
          </a:xfrm>
        </p:spPr>
        <p:txBody>
          <a:bodyPr/>
          <a:lstStyle/>
          <a:p>
            <a:r>
              <a:rPr lang="en-US" sz="2400" dirty="0">
                <a:latin typeface="Century Gothic"/>
              </a:rPr>
              <a:t>Response to Charge Questions </a:t>
            </a:r>
          </a:p>
          <a:p>
            <a:pPr marL="855663" lvl="1" indent="-457200">
              <a:lnSpc>
                <a:spcPct val="100000"/>
              </a:lnSpc>
              <a:spcBef>
                <a:spcPts val="300"/>
              </a:spcBef>
              <a:spcAft>
                <a:spcPts val="300"/>
              </a:spcAft>
              <a:buFont typeface="+mj-lt"/>
              <a:buAutoNum type="arabicParenR"/>
            </a:pPr>
            <a:r>
              <a:rPr lang="en-US" sz="2000" u="sng" dirty="0"/>
              <a:t>Scope/Design Maturity</a:t>
            </a:r>
            <a:r>
              <a:rPr lang="en-US" sz="2000" dirty="0"/>
              <a:t>: Is the project scope definition sufficiently mature to establish a performance baseline and a CD-3 approval decision? </a:t>
            </a:r>
            <a:r>
              <a:rPr lang="en-US" sz="2000" dirty="0">
                <a:solidFill>
                  <a:srgbClr val="FF0000"/>
                </a:solidFill>
              </a:rPr>
              <a:t>Yes</a:t>
            </a:r>
            <a:r>
              <a:rPr lang="en-US" sz="2000" dirty="0"/>
              <a:t>.  Do the KPPs adequately define the performance baseline? </a:t>
            </a:r>
            <a:r>
              <a:rPr lang="en-US" sz="2000" dirty="0">
                <a:solidFill>
                  <a:srgbClr val="FF0000"/>
                </a:solidFill>
              </a:rPr>
              <a:t>Yes</a:t>
            </a:r>
            <a:r>
              <a:rPr lang="en-US" sz="2000" dirty="0"/>
              <a:t>.  Are system specifications, designs, and interfaces sufficiently mature to support CD-2 and CD-3 approval? </a:t>
            </a:r>
            <a:r>
              <a:rPr lang="en-US" sz="2000" dirty="0">
                <a:solidFill>
                  <a:srgbClr val="FF0000"/>
                </a:solidFill>
              </a:rPr>
              <a:t>Yes</a:t>
            </a:r>
            <a:r>
              <a:rPr lang="en-US" sz="2000" dirty="0"/>
              <a:t>.</a:t>
            </a:r>
          </a:p>
          <a:p>
            <a:pPr marL="855663" lvl="1" indent="-457200">
              <a:lnSpc>
                <a:spcPct val="100000"/>
              </a:lnSpc>
              <a:spcBef>
                <a:spcPts val="300"/>
              </a:spcBef>
              <a:spcAft>
                <a:spcPts val="300"/>
              </a:spcAft>
              <a:buFont typeface="+mj-lt"/>
              <a:buAutoNum type="arabicParenR" startAt="3"/>
            </a:pPr>
            <a:r>
              <a:rPr lang="en-US" sz="2000" u="sng" dirty="0"/>
              <a:t>Technical: </a:t>
            </a:r>
            <a:r>
              <a:rPr lang="en-US" sz="2000" dirty="0"/>
              <a:t>Is the technical progress to date sufficient to support the planned procurements and installation? </a:t>
            </a:r>
            <a:r>
              <a:rPr lang="en-US" sz="2000" dirty="0">
                <a:solidFill>
                  <a:srgbClr val="FF0000"/>
                </a:solidFill>
              </a:rPr>
              <a:t>Yes</a:t>
            </a:r>
            <a:r>
              <a:rPr lang="en-US" sz="2000" dirty="0"/>
              <a:t>.  </a:t>
            </a:r>
            <a:r>
              <a:rPr lang="en-US" sz="1800" dirty="0"/>
              <a:t>Are project risks sufficiently identified and managed? </a:t>
            </a:r>
            <a:r>
              <a:rPr lang="en-US" sz="1800" dirty="0">
                <a:solidFill>
                  <a:srgbClr val="FF0000"/>
                </a:solidFill>
              </a:rPr>
              <a:t>Yes</a:t>
            </a:r>
            <a:r>
              <a:rPr lang="en-US" sz="1800" dirty="0"/>
              <a:t>.</a:t>
            </a:r>
          </a:p>
          <a:p>
            <a:pPr marL="855663" lvl="1" indent="-457200">
              <a:lnSpc>
                <a:spcPct val="100000"/>
              </a:lnSpc>
              <a:spcBef>
                <a:spcPts val="300"/>
              </a:spcBef>
              <a:spcAft>
                <a:spcPts val="300"/>
              </a:spcAft>
              <a:buFont typeface="+mj-lt"/>
              <a:buAutoNum type="arabicParenR" startAt="6"/>
            </a:pPr>
            <a:r>
              <a:rPr lang="en-US" sz="2000" u="sng" dirty="0"/>
              <a:t>Recommendations</a:t>
            </a:r>
            <a:r>
              <a:rPr lang="en-US" sz="2000" dirty="0"/>
              <a:t>: Have past review recommendations been appropriately addressed? </a:t>
            </a:r>
            <a:r>
              <a:rPr lang="en-US" sz="2000" dirty="0">
                <a:solidFill>
                  <a:srgbClr val="FF0000"/>
                </a:solidFill>
              </a:rPr>
              <a:t>Yes</a:t>
            </a:r>
            <a:r>
              <a:rPr lang="en-US" sz="2000" dirty="0"/>
              <a:t>.</a:t>
            </a:r>
          </a:p>
          <a:p>
            <a:pPr marL="0" indent="0">
              <a:buNone/>
            </a:pPr>
            <a:endParaRPr lang="en-US" sz="1800" dirty="0"/>
          </a:p>
        </p:txBody>
      </p:sp>
      <p:sp>
        <p:nvSpPr>
          <p:cNvPr id="4" name="Title 1">
            <a:extLst>
              <a:ext uri="{FF2B5EF4-FFF2-40B4-BE49-F238E27FC236}">
                <a16:creationId xmlns:a16="http://schemas.microsoft.com/office/drawing/2014/main" id="{9D6C5E57-46A2-448B-BF80-EE3C2733992B}"/>
              </a:ext>
            </a:extLst>
          </p:cNvPr>
          <p:cNvSpPr>
            <a:spLocks noGrp="1"/>
          </p:cNvSpPr>
          <p:nvPr>
            <p:ph type="title"/>
          </p:nvPr>
        </p:nvSpPr>
        <p:spPr>
          <a:xfrm>
            <a:off x="430213" y="274638"/>
            <a:ext cx="11430000" cy="812530"/>
          </a:xfrm>
        </p:spPr>
        <p:txBody>
          <a:bodyPr/>
          <a:lstStyle/>
          <a:p>
            <a:pPr algn="ctr"/>
            <a:r>
              <a:rPr lang="en-US" sz="2800" dirty="0"/>
              <a:t>SC1 – Superconducting Linac</a:t>
            </a:r>
            <a:br>
              <a:rPr lang="en-US" sz="2800" dirty="0"/>
            </a:br>
            <a:r>
              <a:rPr lang="en-US" sz="2400" dirty="0"/>
              <a:t>T. Xu (MSU), A. Rowe (FNAL)</a:t>
            </a:r>
            <a:endParaRPr lang="en-US" sz="2800" dirty="0"/>
          </a:p>
        </p:txBody>
      </p:sp>
    </p:spTree>
    <p:extLst>
      <p:ext uri="{BB962C8B-B14F-4D97-AF65-F5344CB8AC3E}">
        <p14:creationId xmlns:p14="http://schemas.microsoft.com/office/powerpoint/2010/main" val="1658536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SC2 – Radio-Frequency Systems</a:t>
            </a:r>
            <a:br>
              <a:rPr lang="en-US" sz="2800" dirty="0"/>
            </a:br>
            <a:r>
              <a:rPr lang="en-US" sz="2400" dirty="0"/>
              <a:t>C. Hovater (TJNAF), C. Burkhart (SLAC)</a:t>
            </a:r>
            <a:endParaRPr lang="en-US" sz="20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29767" y="865564"/>
            <a:ext cx="11430000" cy="5382836"/>
          </a:xfrm>
        </p:spPr>
        <p:txBody>
          <a:bodyPr/>
          <a:lstStyle/>
          <a:p>
            <a:r>
              <a:rPr lang="en-US" sz="2400" dirty="0"/>
              <a:t>Findings</a:t>
            </a:r>
          </a:p>
          <a:p>
            <a:pPr lvl="1">
              <a:lnSpc>
                <a:spcPct val="100000"/>
              </a:lnSpc>
              <a:spcBef>
                <a:spcPts val="300"/>
              </a:spcBef>
              <a:spcAft>
                <a:spcPts val="0"/>
              </a:spcAft>
            </a:pPr>
            <a:r>
              <a:rPr lang="en-US" sz="2000" dirty="0"/>
              <a:t>The SCL RF System upgrade to support PPU</a:t>
            </a:r>
            <a:endParaRPr lang="en-US" sz="2000" strike="sngStrike" dirty="0"/>
          </a:p>
          <a:p>
            <a:pPr lvl="2">
              <a:lnSpc>
                <a:spcPct val="100000"/>
              </a:lnSpc>
              <a:spcBef>
                <a:spcPts val="300"/>
              </a:spcBef>
              <a:spcAft>
                <a:spcPts val="0"/>
              </a:spcAft>
            </a:pPr>
            <a:r>
              <a:rPr lang="en-US" sz="1800" dirty="0"/>
              <a:t>Five new HPRF transmitter systems to support the seven new cryomodules.</a:t>
            </a:r>
          </a:p>
          <a:p>
            <a:pPr lvl="2">
              <a:lnSpc>
                <a:spcPct val="100000"/>
              </a:lnSpc>
              <a:spcBef>
                <a:spcPts val="300"/>
              </a:spcBef>
              <a:spcAft>
                <a:spcPts val="0"/>
              </a:spcAft>
            </a:pPr>
            <a:r>
              <a:rPr lang="en-US" sz="1800" dirty="0"/>
              <a:t>28 new SCL HPRF stations rated at 700kW peak. The new SCL klystrons stations are compatible with existing SCL klystrons. </a:t>
            </a:r>
          </a:p>
          <a:p>
            <a:pPr lvl="2">
              <a:lnSpc>
                <a:spcPct val="100000"/>
              </a:lnSpc>
              <a:spcBef>
                <a:spcPts val="300"/>
              </a:spcBef>
              <a:spcAft>
                <a:spcPts val="0"/>
              </a:spcAft>
            </a:pPr>
            <a:r>
              <a:rPr lang="en-US" sz="1800" dirty="0"/>
              <a:t>28 new LLRF systems, based on legacy SNS design, but redesigned on a </a:t>
            </a:r>
            <a:r>
              <a:rPr lang="en-US" sz="1800" dirty="0" err="1">
                <a:latin typeface="Symbol" pitchFamily="2" charset="2"/>
              </a:rPr>
              <a:t>m</a:t>
            </a:r>
            <a:r>
              <a:rPr lang="en-US" sz="1800" dirty="0" err="1"/>
              <a:t>TCA</a:t>
            </a:r>
            <a:r>
              <a:rPr lang="en-US" sz="1800" dirty="0"/>
              <a:t> platform</a:t>
            </a:r>
          </a:p>
          <a:p>
            <a:pPr lvl="2">
              <a:lnSpc>
                <a:spcPct val="100000"/>
              </a:lnSpc>
              <a:spcBef>
                <a:spcPts val="300"/>
              </a:spcBef>
              <a:spcAft>
                <a:spcPts val="0"/>
              </a:spcAft>
            </a:pPr>
            <a:r>
              <a:rPr lang="en-US" sz="1800" dirty="0"/>
              <a:t>3 new modulators (AT-HVCM) and power supplies (transformer &amp; SCR controller). </a:t>
            </a:r>
          </a:p>
          <a:p>
            <a:pPr lvl="1">
              <a:lnSpc>
                <a:spcPct val="100000"/>
              </a:lnSpc>
              <a:spcBef>
                <a:spcPts val="300"/>
              </a:spcBef>
              <a:spcAft>
                <a:spcPts val="0"/>
              </a:spcAft>
            </a:pPr>
            <a:r>
              <a:rPr lang="en-US" sz="2000" dirty="0"/>
              <a:t>The NCL RF System upgrade to support PPU</a:t>
            </a:r>
          </a:p>
          <a:p>
            <a:pPr lvl="2">
              <a:lnSpc>
                <a:spcPct val="100000"/>
              </a:lnSpc>
              <a:spcBef>
                <a:spcPts val="300"/>
              </a:spcBef>
              <a:spcAft>
                <a:spcPts val="0"/>
              </a:spcAft>
            </a:pPr>
            <a:r>
              <a:rPr lang="en-US" sz="1800" dirty="0"/>
              <a:t>The RFQ and DTL modulators are being upgraded to a single design (AT-HVCM) that supports PPU.</a:t>
            </a:r>
          </a:p>
          <a:p>
            <a:pPr lvl="2">
              <a:lnSpc>
                <a:spcPct val="100000"/>
              </a:lnSpc>
              <a:spcBef>
                <a:spcPts val="300"/>
              </a:spcBef>
              <a:spcAft>
                <a:spcPts val="0"/>
              </a:spcAft>
            </a:pPr>
            <a:r>
              <a:rPr lang="en-US" sz="1800" dirty="0"/>
              <a:t>New 3 MW klystrons are being purchased for DTL3-5.</a:t>
            </a:r>
          </a:p>
          <a:p>
            <a:pPr lvl="1">
              <a:lnSpc>
                <a:spcPct val="100000"/>
              </a:lnSpc>
              <a:spcBef>
                <a:spcPts val="300"/>
              </a:spcBef>
              <a:spcAft>
                <a:spcPts val="0"/>
              </a:spcAft>
            </a:pPr>
            <a:r>
              <a:rPr lang="en-US" sz="2000" dirty="0"/>
              <a:t>New mechanical and electrical utilities are being added to support the additional 28 RF systems and the 3 MW upgrade to DTL3-5.</a:t>
            </a:r>
          </a:p>
          <a:p>
            <a:pPr lvl="1">
              <a:lnSpc>
                <a:spcPct val="100000"/>
              </a:lnSpc>
              <a:spcBef>
                <a:spcPts val="300"/>
              </a:spcBef>
              <a:spcAft>
                <a:spcPts val="0"/>
              </a:spcAft>
            </a:pPr>
            <a:r>
              <a:rPr lang="en-US" sz="2000" dirty="0"/>
              <a:t>Primary KPPs for the RF system are to support  operation at 1.3 GeV beam energy and 2 MW beam power. </a:t>
            </a:r>
          </a:p>
          <a:p>
            <a:pPr lvl="1">
              <a:lnSpc>
                <a:spcPct val="100000"/>
              </a:lnSpc>
              <a:spcBef>
                <a:spcPts val="300"/>
              </a:spcBef>
              <a:spcAft>
                <a:spcPts val="0"/>
              </a:spcAft>
            </a:pPr>
            <a:r>
              <a:rPr lang="en-US" sz="2000" dirty="0"/>
              <a:t>DTL3-5 circulators have been studied and have the capacity to protect the new 3 MW klystrons. </a:t>
            </a:r>
          </a:p>
          <a:p>
            <a:pPr lvl="1"/>
            <a:endParaRPr lang="en-US" sz="1400" dirty="0"/>
          </a:p>
          <a:p>
            <a:pPr lvl="1"/>
            <a:endParaRPr lang="en-US" sz="1600" dirty="0"/>
          </a:p>
          <a:p>
            <a:pPr lvl="1"/>
            <a:endParaRPr lang="en-US" sz="1600" dirty="0"/>
          </a:p>
          <a:p>
            <a:pPr marL="514350" indent="-514350">
              <a:buFont typeface="+mj-lt"/>
              <a:buAutoNum type="arabicPeriod" startAt="6"/>
            </a:pPr>
            <a:endParaRPr lang="en-US" sz="2400" dirty="0"/>
          </a:p>
          <a:p>
            <a:pPr marL="514350" indent="-514350">
              <a:buFont typeface="+mj-lt"/>
              <a:buAutoNum type="arabicPeriod" startAt="6"/>
            </a:pPr>
            <a:endParaRPr lang="en-US" sz="2400" dirty="0"/>
          </a:p>
          <a:p>
            <a:pPr marL="514350" indent="-514350">
              <a:buFont typeface="+mj-lt"/>
              <a:buAutoNum type="arabicPeriod" startAt="6"/>
            </a:pPr>
            <a:endParaRPr lang="en-US" sz="2400" dirty="0"/>
          </a:p>
          <a:p>
            <a:pPr marL="0" indent="0">
              <a:buNone/>
            </a:pPr>
            <a:endParaRPr lang="en-US" dirty="0"/>
          </a:p>
        </p:txBody>
      </p:sp>
    </p:spTree>
    <p:extLst>
      <p:ext uri="{BB962C8B-B14F-4D97-AF65-F5344CB8AC3E}">
        <p14:creationId xmlns:p14="http://schemas.microsoft.com/office/powerpoint/2010/main" val="319058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757130"/>
          </a:xfrm>
        </p:spPr>
        <p:txBody>
          <a:bodyPr/>
          <a:lstStyle/>
          <a:p>
            <a:pPr algn="ctr"/>
            <a:r>
              <a:rPr lang="en-US" sz="2800" dirty="0"/>
              <a:t>SC2 – Radio-Frequency Systems</a:t>
            </a:r>
            <a:br>
              <a:rPr lang="en-US" sz="2800" dirty="0"/>
            </a:br>
            <a:r>
              <a:rPr lang="en-US" sz="2000" dirty="0"/>
              <a:t>C. Hovater (TJNAF), C. Burkhart (SLAC)</a:t>
            </a:r>
          </a:p>
        </p:txBody>
      </p:sp>
      <p:sp>
        <p:nvSpPr>
          <p:cNvPr id="5"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29767" y="922713"/>
            <a:ext cx="11430000" cy="5354571"/>
          </a:xfrm>
        </p:spPr>
        <p:txBody>
          <a:bodyPr/>
          <a:lstStyle/>
          <a:p>
            <a:r>
              <a:rPr lang="en-US" sz="2400" dirty="0"/>
              <a:t>Findings (continued) </a:t>
            </a:r>
          </a:p>
          <a:p>
            <a:pPr lvl="1">
              <a:lnSpc>
                <a:spcPct val="100000"/>
              </a:lnSpc>
              <a:spcBef>
                <a:spcPts val="300"/>
              </a:spcBef>
              <a:spcAft>
                <a:spcPts val="300"/>
              </a:spcAft>
            </a:pPr>
            <a:r>
              <a:rPr lang="en-US" sz="2000" dirty="0"/>
              <a:t>Vendor has delayed the 3 MW klystron delivery to March of 2021 because of COVID-19 and an internal cyber security issue.</a:t>
            </a:r>
          </a:p>
          <a:p>
            <a:pPr lvl="1">
              <a:lnSpc>
                <a:spcPct val="100000"/>
              </a:lnSpc>
              <a:spcBef>
                <a:spcPts val="300"/>
              </a:spcBef>
              <a:spcAft>
                <a:spcPts val="300"/>
              </a:spcAft>
            </a:pPr>
            <a:r>
              <a:rPr lang="en-US" sz="2000" dirty="0"/>
              <a:t>The new 700 kW circulators have been awarded to a new vendor. </a:t>
            </a:r>
          </a:p>
          <a:p>
            <a:pPr lvl="1">
              <a:lnSpc>
                <a:spcPct val="100000"/>
              </a:lnSpc>
              <a:spcBef>
                <a:spcPts val="300"/>
              </a:spcBef>
              <a:spcAft>
                <a:spcPts val="300"/>
              </a:spcAft>
            </a:pPr>
            <a:r>
              <a:rPr lang="en-US" sz="2000" dirty="0"/>
              <a:t>The new LLRF system underwent a “witness” test next to an existing LLRF system. </a:t>
            </a:r>
          </a:p>
          <a:p>
            <a:pPr lvl="1">
              <a:lnSpc>
                <a:spcPct val="100000"/>
              </a:lnSpc>
              <a:spcBef>
                <a:spcPts val="300"/>
              </a:spcBef>
              <a:spcAft>
                <a:spcPts val="300"/>
              </a:spcAft>
            </a:pPr>
            <a:r>
              <a:rPr lang="en-US" sz="2000" dirty="0"/>
              <a:t>The LLRF team is collaborating with LBNL on the field control firmware. </a:t>
            </a:r>
          </a:p>
          <a:p>
            <a:pPr lvl="1">
              <a:lnSpc>
                <a:spcPct val="100000"/>
              </a:lnSpc>
              <a:spcBef>
                <a:spcPts val="300"/>
              </a:spcBef>
              <a:spcAft>
                <a:spcPts val="300"/>
              </a:spcAft>
            </a:pPr>
            <a:r>
              <a:rPr lang="en-US" sz="2000" dirty="0"/>
              <a:t>All RF System FDRs have been completed except for LLRF and RFQ-DTL HVCM upgrade. </a:t>
            </a:r>
          </a:p>
          <a:p>
            <a:pPr lvl="1">
              <a:lnSpc>
                <a:spcPct val="100000"/>
              </a:lnSpc>
              <a:spcBef>
                <a:spcPts val="300"/>
              </a:spcBef>
              <a:spcAft>
                <a:spcPts val="300"/>
              </a:spcAft>
            </a:pPr>
            <a:r>
              <a:rPr lang="en-US" sz="2000" dirty="0"/>
              <a:t>There are no high risks associated with the RF system. </a:t>
            </a:r>
          </a:p>
          <a:p>
            <a:pPr lvl="1">
              <a:lnSpc>
                <a:spcPct val="100000"/>
              </a:lnSpc>
              <a:spcBef>
                <a:spcPts val="300"/>
              </a:spcBef>
              <a:spcAft>
                <a:spcPts val="300"/>
              </a:spcAft>
            </a:pPr>
            <a:r>
              <a:rPr lang="en-US" sz="2000" dirty="0"/>
              <a:t>For the CD-3b activities, the RF system SPI and CPI is on track with no outliers. </a:t>
            </a:r>
          </a:p>
          <a:p>
            <a:pPr lvl="1"/>
            <a:endParaRPr lang="en-US" sz="1400" dirty="0"/>
          </a:p>
          <a:p>
            <a:pPr lvl="1"/>
            <a:endParaRPr lang="en-US" sz="1600" dirty="0"/>
          </a:p>
          <a:p>
            <a:pPr lvl="1"/>
            <a:endParaRPr lang="en-US" sz="1600" dirty="0"/>
          </a:p>
          <a:p>
            <a:pPr marL="514350" indent="-514350">
              <a:buFont typeface="+mj-lt"/>
              <a:buAutoNum type="arabicPeriod" startAt="6"/>
            </a:pPr>
            <a:endParaRPr lang="en-US" sz="2400" dirty="0"/>
          </a:p>
          <a:p>
            <a:pPr marL="514350" indent="-514350">
              <a:buFont typeface="+mj-lt"/>
              <a:buAutoNum type="arabicPeriod" startAt="6"/>
            </a:pPr>
            <a:endParaRPr lang="en-US" sz="2400" dirty="0"/>
          </a:p>
          <a:p>
            <a:pPr marL="514350" indent="-514350">
              <a:buFont typeface="+mj-lt"/>
              <a:buAutoNum type="arabicPeriod" startAt="6"/>
            </a:pPr>
            <a:endParaRPr lang="en-US" sz="2400" dirty="0"/>
          </a:p>
          <a:p>
            <a:pPr marL="0" indent="0">
              <a:buNone/>
            </a:pPr>
            <a:endParaRPr lang="en-US" dirty="0"/>
          </a:p>
        </p:txBody>
      </p:sp>
    </p:spTree>
    <p:extLst>
      <p:ext uri="{BB962C8B-B14F-4D97-AF65-F5344CB8AC3E}">
        <p14:creationId xmlns:p14="http://schemas.microsoft.com/office/powerpoint/2010/main" val="2616259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255" y="1017168"/>
            <a:ext cx="11430000" cy="5313293"/>
          </a:xfrm>
        </p:spPr>
        <p:txBody>
          <a:bodyPr/>
          <a:lstStyle/>
          <a:p>
            <a:pPr lvl="0">
              <a:buClr>
                <a:prstClr val="black"/>
              </a:buClr>
            </a:pPr>
            <a:r>
              <a:rPr lang="en-US" sz="2400" dirty="0">
                <a:solidFill>
                  <a:prstClr val="black"/>
                </a:solidFill>
              </a:rPr>
              <a:t>Comments</a:t>
            </a:r>
          </a:p>
          <a:p>
            <a:pPr lvl="1">
              <a:lnSpc>
                <a:spcPct val="100000"/>
              </a:lnSpc>
              <a:spcBef>
                <a:spcPts val="300"/>
              </a:spcBef>
              <a:spcAft>
                <a:spcPts val="300"/>
              </a:spcAft>
              <a:buClr>
                <a:prstClr val="black"/>
              </a:buClr>
            </a:pPr>
            <a:r>
              <a:rPr lang="en-US" sz="2000" dirty="0"/>
              <a:t>The RF team’s presentations were insightful and contained all the information to make an informed evaluation of the RF system. </a:t>
            </a:r>
          </a:p>
          <a:p>
            <a:pPr lvl="1">
              <a:lnSpc>
                <a:spcPct val="100000"/>
              </a:lnSpc>
              <a:spcBef>
                <a:spcPts val="300"/>
              </a:spcBef>
              <a:spcAft>
                <a:spcPts val="300"/>
              </a:spcAft>
              <a:buClr>
                <a:prstClr val="black"/>
              </a:buClr>
            </a:pPr>
            <a:r>
              <a:rPr lang="en-US" sz="2000" dirty="0"/>
              <a:t>The RF team has staffed up appropriately to execute the project. </a:t>
            </a:r>
          </a:p>
          <a:p>
            <a:pPr lvl="1">
              <a:lnSpc>
                <a:spcPct val="100000"/>
              </a:lnSpc>
              <a:spcBef>
                <a:spcPts val="300"/>
              </a:spcBef>
              <a:spcAft>
                <a:spcPts val="300"/>
              </a:spcAft>
              <a:buClr>
                <a:prstClr val="black"/>
              </a:buClr>
            </a:pPr>
            <a:r>
              <a:rPr lang="en-US" sz="2000" dirty="0"/>
              <a:t>The 3 MW klystrons for DTL3-5 are a new design, this procurement needs to be closely monitored.</a:t>
            </a:r>
          </a:p>
          <a:p>
            <a:pPr lvl="1">
              <a:lnSpc>
                <a:spcPct val="100000"/>
              </a:lnSpc>
              <a:spcBef>
                <a:spcPts val="300"/>
              </a:spcBef>
              <a:spcAft>
                <a:spcPts val="300"/>
              </a:spcAft>
              <a:buClr>
                <a:prstClr val="black"/>
              </a:buClr>
            </a:pPr>
            <a:r>
              <a:rPr lang="en-US" sz="2000" dirty="0"/>
              <a:t>The RF system can make the 1.3 GeV KPP with out the 3 MW power increase to DTL3-5, although availability would be greatly decreased. </a:t>
            </a:r>
          </a:p>
          <a:p>
            <a:pPr lvl="1">
              <a:lnSpc>
                <a:spcPct val="100000"/>
              </a:lnSpc>
              <a:spcBef>
                <a:spcPts val="300"/>
              </a:spcBef>
              <a:spcAft>
                <a:spcPts val="300"/>
              </a:spcAft>
              <a:buClr>
                <a:prstClr val="black"/>
              </a:buClr>
            </a:pPr>
            <a:r>
              <a:rPr lang="en-US" sz="2000" dirty="0"/>
              <a:t>Previous review recommendations have all been addressed and closed.</a:t>
            </a:r>
          </a:p>
          <a:p>
            <a:pPr lvl="1">
              <a:lnSpc>
                <a:spcPct val="100000"/>
              </a:lnSpc>
              <a:spcBef>
                <a:spcPts val="300"/>
              </a:spcBef>
              <a:spcAft>
                <a:spcPts val="300"/>
              </a:spcAft>
              <a:buClr>
                <a:prstClr val="black"/>
              </a:buClr>
            </a:pPr>
            <a:r>
              <a:rPr lang="en-US" sz="2000" dirty="0"/>
              <a:t>RF System documentation is at the level one would expect at this stage of the project. </a:t>
            </a:r>
          </a:p>
          <a:p>
            <a:pPr lvl="1">
              <a:lnSpc>
                <a:spcPct val="100000"/>
              </a:lnSpc>
              <a:spcBef>
                <a:spcPts val="300"/>
              </a:spcBef>
              <a:spcAft>
                <a:spcPts val="300"/>
              </a:spcAft>
              <a:buClr>
                <a:prstClr val="black"/>
              </a:buClr>
            </a:pPr>
            <a:r>
              <a:rPr lang="en-US" sz="2000" dirty="0"/>
              <a:t>RF system is at the 90% design complete level (still need to complete LLRF and RFQ-DTL HVCM FDRs). </a:t>
            </a:r>
          </a:p>
          <a:p>
            <a:pPr lvl="1">
              <a:lnSpc>
                <a:spcPct val="100000"/>
              </a:lnSpc>
              <a:spcBef>
                <a:spcPts val="300"/>
              </a:spcBef>
              <a:spcAft>
                <a:spcPts val="300"/>
              </a:spcAft>
              <a:buClr>
                <a:prstClr val="black"/>
              </a:buClr>
            </a:pPr>
            <a:r>
              <a:rPr lang="en-US" sz="2000" dirty="0"/>
              <a:t>Circulator procurement needs to be closely monitored, with additional vendor communication, and potentially with additional tests. </a:t>
            </a:r>
          </a:p>
          <a:p>
            <a:pPr lvl="1">
              <a:buClr>
                <a:prstClr val="black"/>
              </a:buClr>
            </a:pPr>
            <a:r>
              <a:rPr lang="en-US" sz="2000" dirty="0"/>
              <a:t>. </a:t>
            </a:r>
          </a:p>
          <a:p>
            <a:pPr lvl="1">
              <a:buClr>
                <a:prstClr val="black"/>
              </a:buClr>
            </a:pPr>
            <a:endParaRPr lang="en-US" sz="1600" dirty="0"/>
          </a:p>
          <a:p>
            <a:pPr lvl="1">
              <a:buClr>
                <a:prstClr val="black"/>
              </a:buClr>
            </a:pPr>
            <a:endParaRPr lang="en-US" sz="1600" dirty="0">
              <a:solidFill>
                <a:prstClr val="black"/>
              </a:solidFill>
            </a:endParaRPr>
          </a:p>
          <a:p>
            <a:endParaRPr lang="en-US" dirty="0"/>
          </a:p>
        </p:txBody>
      </p:sp>
      <p:sp>
        <p:nvSpPr>
          <p:cNvPr id="4"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19"/>
            <a:ext cx="11430000" cy="757130"/>
          </a:xfrm>
        </p:spPr>
        <p:txBody>
          <a:bodyPr/>
          <a:lstStyle/>
          <a:p>
            <a:pPr algn="ctr"/>
            <a:r>
              <a:rPr lang="en-US" sz="2800" dirty="0"/>
              <a:t>SC2 – Radio-Frequency Systems</a:t>
            </a:r>
            <a:br>
              <a:rPr lang="en-US" sz="2800" dirty="0"/>
            </a:br>
            <a:r>
              <a:rPr lang="en-US" sz="2000" dirty="0"/>
              <a:t>C. Hovater (TJNAF), C. Burkhart (SLAC)</a:t>
            </a:r>
          </a:p>
        </p:txBody>
      </p:sp>
    </p:spTree>
    <p:extLst>
      <p:ext uri="{BB962C8B-B14F-4D97-AF65-F5344CB8AC3E}">
        <p14:creationId xmlns:p14="http://schemas.microsoft.com/office/powerpoint/2010/main" val="166429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PPU CD-2/3 Director’s Review – Committee</a:t>
            </a:r>
          </a:p>
        </p:txBody>
      </p:sp>
      <p:pic>
        <p:nvPicPr>
          <p:cNvPr id="4" name="Picture 3">
            <a:extLst>
              <a:ext uri="{FF2B5EF4-FFF2-40B4-BE49-F238E27FC236}">
                <a16:creationId xmlns:a16="http://schemas.microsoft.com/office/drawing/2014/main" id="{5CA78E02-3149-0240-999A-6E8D9675462B}"/>
              </a:ext>
            </a:extLst>
          </p:cNvPr>
          <p:cNvPicPr>
            <a:picLocks noChangeAspect="1"/>
          </p:cNvPicPr>
          <p:nvPr/>
        </p:nvPicPr>
        <p:blipFill>
          <a:blip r:embed="rId2"/>
          <a:stretch>
            <a:fillRect/>
          </a:stretch>
        </p:blipFill>
        <p:spPr>
          <a:xfrm>
            <a:off x="947314" y="797363"/>
            <a:ext cx="10020300" cy="5727700"/>
          </a:xfrm>
          <a:prstGeom prst="rect">
            <a:avLst/>
          </a:prstGeom>
        </p:spPr>
      </p:pic>
    </p:spTree>
    <p:extLst>
      <p:ext uri="{BB962C8B-B14F-4D97-AF65-F5344CB8AC3E}">
        <p14:creationId xmlns:p14="http://schemas.microsoft.com/office/powerpoint/2010/main" val="2526789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19"/>
            <a:ext cx="11430000" cy="757130"/>
          </a:xfrm>
        </p:spPr>
        <p:txBody>
          <a:bodyPr/>
          <a:lstStyle/>
          <a:p>
            <a:pPr algn="ctr"/>
            <a:r>
              <a:rPr lang="en-US" sz="2800" dirty="0"/>
              <a:t>SC2 – Radio-Frequency Systems</a:t>
            </a:r>
            <a:br>
              <a:rPr lang="en-US" sz="2800" dirty="0"/>
            </a:br>
            <a:r>
              <a:rPr lang="en-US" sz="2000" dirty="0"/>
              <a:t>C. Hovater (TJNAF), C. Burkhart (SLAC)</a:t>
            </a:r>
          </a:p>
        </p:txBody>
      </p:sp>
      <p:sp>
        <p:nvSpPr>
          <p:cNvPr id="5" name="Content Placeholder 2"/>
          <p:cNvSpPr>
            <a:spLocks noGrp="1"/>
          </p:cNvSpPr>
          <p:nvPr>
            <p:ph idx="1"/>
          </p:nvPr>
        </p:nvSpPr>
        <p:spPr>
          <a:xfrm>
            <a:off x="524255" y="1005445"/>
            <a:ext cx="11430000" cy="5348462"/>
          </a:xfrm>
        </p:spPr>
        <p:txBody>
          <a:bodyPr/>
          <a:lstStyle/>
          <a:p>
            <a:pPr lvl="0">
              <a:buClr>
                <a:prstClr val="black"/>
              </a:buClr>
            </a:pPr>
            <a:r>
              <a:rPr lang="en-US" sz="2400" dirty="0">
                <a:solidFill>
                  <a:prstClr val="black"/>
                </a:solidFill>
              </a:rPr>
              <a:t>Comments (continued)</a:t>
            </a:r>
          </a:p>
          <a:p>
            <a:pPr lvl="1">
              <a:spcBef>
                <a:spcPts val="200"/>
              </a:spcBef>
              <a:spcAft>
                <a:spcPts val="200"/>
              </a:spcAft>
              <a:buClr>
                <a:prstClr val="black"/>
              </a:buClr>
            </a:pPr>
            <a:r>
              <a:rPr lang="en-US" sz="2000" dirty="0"/>
              <a:t>RF system KPP is not just the 1.3 GeV energy specification, beam current should also be considered. </a:t>
            </a:r>
          </a:p>
          <a:p>
            <a:pPr lvl="1">
              <a:spcBef>
                <a:spcPts val="200"/>
              </a:spcBef>
              <a:spcAft>
                <a:spcPts val="200"/>
              </a:spcAft>
              <a:buClr>
                <a:prstClr val="black"/>
              </a:buClr>
            </a:pPr>
            <a:r>
              <a:rPr lang="en-US" sz="2000" dirty="0"/>
              <a:t>2-3-2 Installation schedule does not appear to be an issue at this time.</a:t>
            </a:r>
          </a:p>
          <a:p>
            <a:pPr lvl="1">
              <a:spcBef>
                <a:spcPts val="200"/>
              </a:spcBef>
              <a:spcAft>
                <a:spcPts val="200"/>
              </a:spcAft>
              <a:buClr>
                <a:prstClr val="black"/>
              </a:buClr>
            </a:pPr>
            <a:r>
              <a:rPr lang="en-US" sz="2000" dirty="0"/>
              <a:t>COVID-19 Impacts: With the mitigations for COVID-19 held at the Project-level, system leads are not managing these risks and anticipating their impacts. The project may not have a clear understanding of the impact at the L3 level, (e.g., vendor impacts).</a:t>
            </a:r>
          </a:p>
          <a:p>
            <a:pPr lvl="1">
              <a:spcBef>
                <a:spcPts val="200"/>
              </a:spcBef>
              <a:spcAft>
                <a:spcPts val="200"/>
              </a:spcAft>
              <a:buClr>
                <a:prstClr val="black"/>
              </a:buClr>
            </a:pPr>
            <a:r>
              <a:rPr lang="en-US" sz="2000" dirty="0"/>
              <a:t>Consider using a consistent slide “template” (formatting, outline, …etc.), especially within a subcommittee. This will better communicate your message (easier to find pertinent information). </a:t>
            </a:r>
          </a:p>
          <a:p>
            <a:pPr lvl="1">
              <a:spcBef>
                <a:spcPts val="200"/>
              </a:spcBef>
              <a:spcAft>
                <a:spcPts val="200"/>
              </a:spcAft>
              <a:buClr>
                <a:prstClr val="black"/>
              </a:buClr>
            </a:pPr>
            <a:r>
              <a:rPr lang="en-US" sz="2000" dirty="0"/>
              <a:t>Consider adding CPI/SPI numbers to talks for CD-3b activities.</a:t>
            </a:r>
          </a:p>
          <a:p>
            <a:pPr lvl="1">
              <a:spcBef>
                <a:spcPts val="200"/>
              </a:spcBef>
              <a:spcAft>
                <a:spcPts val="200"/>
              </a:spcAft>
              <a:buClr>
                <a:prstClr val="black"/>
              </a:buClr>
            </a:pPr>
            <a:r>
              <a:rPr lang="en-US" sz="2000" dirty="0"/>
              <a:t>Break-out cost into labor and M&amp;S.</a:t>
            </a:r>
          </a:p>
          <a:p>
            <a:pPr lvl="1">
              <a:spcBef>
                <a:spcPts val="200"/>
              </a:spcBef>
              <a:spcAft>
                <a:spcPts val="200"/>
              </a:spcAft>
              <a:buClr>
                <a:prstClr val="black"/>
              </a:buClr>
            </a:pPr>
            <a:r>
              <a:rPr lang="en-US" sz="2000" dirty="0"/>
              <a:t>Consider adding a “percent complete” be added to system-level talks to provide a quantitative measure of progress. </a:t>
            </a:r>
          </a:p>
          <a:p>
            <a:pPr lvl="1">
              <a:spcBef>
                <a:spcPts val="200"/>
              </a:spcBef>
              <a:spcAft>
                <a:spcPts val="200"/>
              </a:spcAft>
              <a:buClr>
                <a:prstClr val="black"/>
              </a:buClr>
            </a:pPr>
            <a:r>
              <a:rPr lang="en-US" sz="2000" dirty="0"/>
              <a:t>Add the DOE-approved milestone date for the two uncompleted FDR’s to the presentations.</a:t>
            </a:r>
          </a:p>
          <a:p>
            <a:pPr lvl="1">
              <a:buClr>
                <a:prstClr val="black"/>
              </a:buClr>
            </a:pPr>
            <a:endParaRPr lang="en-US" sz="1600" dirty="0"/>
          </a:p>
          <a:p>
            <a:pPr lvl="1">
              <a:buClr>
                <a:prstClr val="black"/>
              </a:buClr>
            </a:pPr>
            <a:endParaRPr lang="en-US" sz="1600" dirty="0">
              <a:solidFill>
                <a:prstClr val="black"/>
              </a:solidFill>
            </a:endParaRPr>
          </a:p>
          <a:p>
            <a:endParaRPr lang="en-US" dirty="0"/>
          </a:p>
        </p:txBody>
      </p:sp>
    </p:spTree>
    <p:extLst>
      <p:ext uri="{BB962C8B-B14F-4D97-AF65-F5344CB8AC3E}">
        <p14:creationId xmlns:p14="http://schemas.microsoft.com/office/powerpoint/2010/main" val="1191052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055" y="1424762"/>
            <a:ext cx="11430000" cy="4877459"/>
          </a:xfrm>
        </p:spPr>
        <p:txBody>
          <a:bodyPr/>
          <a:lstStyle/>
          <a:p>
            <a:pPr lvl="0">
              <a:buClr>
                <a:prstClr val="black"/>
              </a:buClr>
            </a:pPr>
            <a:r>
              <a:rPr lang="en-US" sz="2400" dirty="0"/>
              <a:t>Recommendation</a:t>
            </a:r>
          </a:p>
          <a:p>
            <a:pPr lvl="1">
              <a:buClr>
                <a:prstClr val="black"/>
              </a:buClr>
            </a:pPr>
            <a:r>
              <a:rPr lang="en-US" sz="2000" dirty="0"/>
              <a:t>Consider testing the new LLRF system in 23D with beam before the LLRF FDR. Full system functionality is not necessary, but the system must demonstrate that the system meets the field control specification for typical SNS RF/Beam operation with basic software functions and EPICS interface.</a:t>
            </a:r>
          </a:p>
          <a:p>
            <a:pPr marL="398463" lvl="1" indent="0">
              <a:buClr>
                <a:prstClr val="black"/>
              </a:buClr>
              <a:buNone/>
            </a:pPr>
            <a:endParaRPr lang="en-US" sz="1600" dirty="0">
              <a:solidFill>
                <a:srgbClr val="FF0000"/>
              </a:solidFill>
            </a:endParaRPr>
          </a:p>
          <a:p>
            <a:pPr marL="0" indent="0">
              <a:buNone/>
            </a:pPr>
            <a:endParaRPr lang="en-US" dirty="0"/>
          </a:p>
        </p:txBody>
      </p:sp>
      <p:sp>
        <p:nvSpPr>
          <p:cNvPr id="4"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19"/>
            <a:ext cx="11430000" cy="757130"/>
          </a:xfrm>
        </p:spPr>
        <p:txBody>
          <a:bodyPr/>
          <a:lstStyle/>
          <a:p>
            <a:pPr algn="ctr"/>
            <a:r>
              <a:rPr lang="en-US" sz="2800" dirty="0"/>
              <a:t>SC2 – Radio-Frequency Systems</a:t>
            </a:r>
            <a:br>
              <a:rPr lang="en-US" sz="2800" dirty="0"/>
            </a:br>
            <a:r>
              <a:rPr lang="en-US" sz="2000" dirty="0"/>
              <a:t>C. Hovater (TJNAF), C. Burkhart (SLAC)</a:t>
            </a:r>
          </a:p>
        </p:txBody>
      </p:sp>
    </p:spTree>
    <p:extLst>
      <p:ext uri="{BB962C8B-B14F-4D97-AF65-F5344CB8AC3E}">
        <p14:creationId xmlns:p14="http://schemas.microsoft.com/office/powerpoint/2010/main" val="248131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055" y="1360968"/>
            <a:ext cx="11430000" cy="4941254"/>
          </a:xfrm>
        </p:spPr>
        <p:txBody>
          <a:bodyPr/>
          <a:lstStyle/>
          <a:p>
            <a:pPr lvl="0">
              <a:buClr>
                <a:prstClr val="black"/>
              </a:buClr>
            </a:pPr>
            <a:r>
              <a:rPr lang="en-US" sz="2400" dirty="0">
                <a:solidFill>
                  <a:prstClr val="black"/>
                </a:solidFill>
              </a:rPr>
              <a:t>Response to Charge Questions</a:t>
            </a:r>
          </a:p>
          <a:p>
            <a:pPr marL="919163" lvl="0" indent="-512763">
              <a:lnSpc>
                <a:spcPct val="100000"/>
              </a:lnSpc>
              <a:spcBef>
                <a:spcPts val="300"/>
              </a:spcBef>
              <a:spcAft>
                <a:spcPts val="300"/>
              </a:spcAft>
              <a:buClr>
                <a:prstClr val="black"/>
              </a:buClr>
              <a:buFont typeface="+mj-lt"/>
              <a:buAutoNum type="arabicParenR"/>
            </a:pPr>
            <a:r>
              <a:rPr lang="en-US" sz="2000" u="sng" dirty="0">
                <a:solidFill>
                  <a:prstClr val="black"/>
                </a:solidFill>
              </a:rPr>
              <a:t>Scope/Design Maturity:</a:t>
            </a:r>
            <a:r>
              <a:rPr lang="en-US" sz="2000" dirty="0">
                <a:solidFill>
                  <a:prstClr val="black"/>
                </a:solidFill>
              </a:rPr>
              <a:t> Is the project scope definition sufficiently mature to establish a performance baseline and a CD-3 approval decision? </a:t>
            </a:r>
            <a:r>
              <a:rPr lang="en-US" sz="2000" dirty="0">
                <a:solidFill>
                  <a:srgbClr val="FF0000"/>
                </a:solidFill>
              </a:rPr>
              <a:t>Yes. </a:t>
            </a:r>
            <a:r>
              <a:rPr lang="en-US" sz="2000" dirty="0">
                <a:solidFill>
                  <a:prstClr val="black"/>
                </a:solidFill>
              </a:rPr>
              <a:t>Do the KPPs adequately define the performance baseline? </a:t>
            </a:r>
            <a:r>
              <a:rPr lang="en-US" sz="2000" dirty="0">
                <a:solidFill>
                  <a:srgbClr val="FF0000"/>
                </a:solidFill>
              </a:rPr>
              <a:t>Yes. </a:t>
            </a:r>
            <a:r>
              <a:rPr lang="en-US" sz="2000" dirty="0">
                <a:solidFill>
                  <a:prstClr val="black"/>
                </a:solidFill>
              </a:rPr>
              <a:t>Are system specifications, designs, and interfaces sufficiently mature to support CD-2 and CD-3 approval? </a:t>
            </a:r>
            <a:r>
              <a:rPr lang="en-US" sz="2000" dirty="0">
                <a:solidFill>
                  <a:srgbClr val="FF0000"/>
                </a:solidFill>
              </a:rPr>
              <a:t>Yes.</a:t>
            </a:r>
            <a:endParaRPr lang="en-US" sz="2000" dirty="0">
              <a:solidFill>
                <a:prstClr val="black"/>
              </a:solidFill>
            </a:endParaRPr>
          </a:p>
          <a:p>
            <a:pPr marL="919163" lvl="0" indent="-512763">
              <a:lnSpc>
                <a:spcPct val="100000"/>
              </a:lnSpc>
              <a:spcBef>
                <a:spcPts val="300"/>
              </a:spcBef>
              <a:spcAft>
                <a:spcPts val="300"/>
              </a:spcAft>
              <a:buClr>
                <a:prstClr val="black"/>
              </a:buClr>
              <a:buFont typeface="+mj-lt"/>
              <a:buAutoNum type="arabicParenR" startAt="3"/>
            </a:pPr>
            <a:r>
              <a:rPr lang="en-US" sz="2000" u="sng" dirty="0">
                <a:solidFill>
                  <a:prstClr val="black"/>
                </a:solidFill>
              </a:rPr>
              <a:t>Technical:</a:t>
            </a:r>
            <a:r>
              <a:rPr lang="en-US" sz="2000" dirty="0">
                <a:solidFill>
                  <a:prstClr val="black"/>
                </a:solidFill>
              </a:rPr>
              <a:t> Is the technical progress to date sufficient to support the planned procurements and installation? </a:t>
            </a:r>
            <a:r>
              <a:rPr lang="en-US" sz="2000" dirty="0">
                <a:solidFill>
                  <a:srgbClr val="FF0000"/>
                </a:solidFill>
              </a:rPr>
              <a:t>Yes, conditional on the LLRF demonstration on the linac. </a:t>
            </a:r>
            <a:r>
              <a:rPr lang="en-US" sz="2000" dirty="0">
                <a:solidFill>
                  <a:prstClr val="black"/>
                </a:solidFill>
              </a:rPr>
              <a:t>Are project risks sufficiently identified and managed?</a:t>
            </a:r>
            <a:r>
              <a:rPr lang="en-US" sz="2000" dirty="0">
                <a:solidFill>
                  <a:srgbClr val="FF0000"/>
                </a:solidFill>
              </a:rPr>
              <a:t> Yes.</a:t>
            </a:r>
            <a:endParaRPr lang="en-US" sz="2000" dirty="0">
              <a:solidFill>
                <a:prstClr val="black"/>
              </a:solidFill>
            </a:endParaRPr>
          </a:p>
          <a:p>
            <a:pPr marL="919163" lvl="0" indent="-512763">
              <a:lnSpc>
                <a:spcPct val="100000"/>
              </a:lnSpc>
              <a:spcBef>
                <a:spcPts val="300"/>
              </a:spcBef>
              <a:spcAft>
                <a:spcPts val="300"/>
              </a:spcAft>
              <a:buClr>
                <a:prstClr val="black"/>
              </a:buClr>
              <a:buFont typeface="+mj-lt"/>
              <a:buAutoNum type="arabicParenR" startAt="6"/>
            </a:pPr>
            <a:r>
              <a:rPr lang="en-US" sz="2000" u="sng" dirty="0">
                <a:solidFill>
                  <a:prstClr val="black"/>
                </a:solidFill>
              </a:rPr>
              <a:t>Recommendations</a:t>
            </a:r>
            <a:r>
              <a:rPr lang="en-US" sz="2000" dirty="0">
                <a:solidFill>
                  <a:prstClr val="black"/>
                </a:solidFill>
              </a:rPr>
              <a:t>: Have past review recommendations been appropriately addressed? </a:t>
            </a:r>
            <a:r>
              <a:rPr lang="en-US" sz="2000" dirty="0">
                <a:solidFill>
                  <a:srgbClr val="FF0000"/>
                </a:solidFill>
              </a:rPr>
              <a:t>Yes.</a:t>
            </a:r>
            <a:endParaRPr lang="en-US" sz="2000" dirty="0">
              <a:solidFill>
                <a:prstClr val="black"/>
              </a:solidFill>
            </a:endParaRPr>
          </a:p>
          <a:p>
            <a:endParaRPr lang="en-US" dirty="0"/>
          </a:p>
        </p:txBody>
      </p:sp>
      <p:sp>
        <p:nvSpPr>
          <p:cNvPr id="4"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19"/>
            <a:ext cx="11430000" cy="812530"/>
          </a:xfrm>
        </p:spPr>
        <p:txBody>
          <a:bodyPr/>
          <a:lstStyle/>
          <a:p>
            <a:pPr algn="ctr"/>
            <a:r>
              <a:rPr lang="en-US" sz="2800" dirty="0"/>
              <a:t>SC2 – Radio-Frequency Systems</a:t>
            </a:r>
            <a:br>
              <a:rPr lang="en-US" sz="2800" dirty="0"/>
            </a:br>
            <a:r>
              <a:rPr lang="en-US" sz="2400" dirty="0"/>
              <a:t>C. Hovater (TJNAF), C. Burkhart (SLAC)</a:t>
            </a:r>
            <a:endParaRPr lang="en-US" sz="2000" dirty="0"/>
          </a:p>
        </p:txBody>
      </p:sp>
    </p:spTree>
    <p:extLst>
      <p:ext uri="{BB962C8B-B14F-4D97-AF65-F5344CB8AC3E}">
        <p14:creationId xmlns:p14="http://schemas.microsoft.com/office/powerpoint/2010/main" val="1470308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SC3 – Ring Systems</a:t>
            </a:r>
            <a:br>
              <a:rPr lang="en-US" sz="2800" dirty="0"/>
            </a:br>
            <a:r>
              <a:rPr lang="en-US" sz="2400" dirty="0"/>
              <a:t>D. Raparia (BNL), N. Tsoupas (BNL)</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142250"/>
            <a:ext cx="11430000" cy="5159972"/>
          </a:xfrm>
        </p:spPr>
        <p:txBody>
          <a:bodyPr/>
          <a:lstStyle/>
          <a:p>
            <a:r>
              <a:rPr lang="en-US" sz="2400" dirty="0"/>
              <a:t>Findings</a:t>
            </a:r>
          </a:p>
          <a:p>
            <a:pPr lvl="1">
              <a:lnSpc>
                <a:spcPct val="100000"/>
              </a:lnSpc>
              <a:spcBef>
                <a:spcPts val="300"/>
              </a:spcBef>
              <a:spcAft>
                <a:spcPts val="300"/>
              </a:spcAft>
            </a:pPr>
            <a:r>
              <a:rPr lang="en-US" sz="2000" dirty="0"/>
              <a:t>PPU scope:  1.3  GeV and 2.8 MW capable ring system. </a:t>
            </a:r>
          </a:p>
          <a:p>
            <a:pPr lvl="1">
              <a:lnSpc>
                <a:spcPct val="100000"/>
              </a:lnSpc>
              <a:spcBef>
                <a:spcPts val="300"/>
              </a:spcBef>
              <a:spcAft>
                <a:spcPts val="300"/>
              </a:spcAft>
            </a:pPr>
            <a:r>
              <a:rPr lang="en-US" sz="2000" dirty="0"/>
              <a:t>About 90% over all ring system design is complete.</a:t>
            </a:r>
          </a:p>
          <a:p>
            <a:pPr lvl="1">
              <a:lnSpc>
                <a:spcPct val="100000"/>
              </a:lnSpc>
              <a:spcBef>
                <a:spcPts val="300"/>
              </a:spcBef>
              <a:spcAft>
                <a:spcPts val="300"/>
              </a:spcAft>
            </a:pPr>
            <a:r>
              <a:rPr lang="en-US" sz="2000" dirty="0"/>
              <a:t>PDR for beam power limit system (BPLS) and primary &amp; secondary foil changer still need to be complete (September 2020).</a:t>
            </a:r>
          </a:p>
          <a:p>
            <a:pPr lvl="1">
              <a:lnSpc>
                <a:spcPct val="100000"/>
              </a:lnSpc>
              <a:spcBef>
                <a:spcPts val="300"/>
              </a:spcBef>
              <a:spcAft>
                <a:spcPts val="300"/>
              </a:spcAft>
            </a:pPr>
            <a:r>
              <a:rPr lang="en-US" sz="2000" dirty="0"/>
              <a:t>Ring system FDR is scheduled for September 18-24, 2020.</a:t>
            </a:r>
          </a:p>
          <a:p>
            <a:pPr lvl="1">
              <a:lnSpc>
                <a:spcPct val="100000"/>
              </a:lnSpc>
              <a:spcBef>
                <a:spcPts val="300"/>
              </a:spcBef>
              <a:spcAft>
                <a:spcPts val="300"/>
              </a:spcAft>
            </a:pPr>
            <a:r>
              <a:rPr lang="en-US" sz="2000" dirty="0"/>
              <a:t>Chicane magnet design by FNAL is complete and 3D ORBIT tracking finished for all three ion spices namely H</a:t>
            </a:r>
            <a:r>
              <a:rPr lang="en-US" sz="2000" baseline="30000" dirty="0"/>
              <a:t>-</a:t>
            </a:r>
            <a:r>
              <a:rPr lang="en-US" sz="2000" dirty="0"/>
              <a:t>, H</a:t>
            </a:r>
            <a:r>
              <a:rPr lang="en-US" sz="2000" baseline="30000" dirty="0"/>
              <a:t>+</a:t>
            </a:r>
            <a:r>
              <a:rPr lang="en-US" sz="2000" dirty="0"/>
              <a:t>, and H</a:t>
            </a:r>
            <a:r>
              <a:rPr lang="en-US" sz="2000" baseline="30000" dirty="0"/>
              <a:t>0</a:t>
            </a:r>
            <a:r>
              <a:rPr lang="en-US" sz="2000" dirty="0"/>
              <a:t>.  </a:t>
            </a:r>
          </a:p>
          <a:p>
            <a:pPr lvl="1">
              <a:lnSpc>
                <a:spcPct val="100000"/>
              </a:lnSpc>
              <a:spcBef>
                <a:spcPts val="300"/>
              </a:spcBef>
              <a:spcAft>
                <a:spcPts val="300"/>
              </a:spcAft>
            </a:pPr>
            <a:r>
              <a:rPr lang="en-US" sz="2000" dirty="0"/>
              <a:t>Injection dump magnet design and 3D tracking finish for for all ions including chicane magnets. </a:t>
            </a:r>
          </a:p>
          <a:p>
            <a:pPr lvl="1">
              <a:lnSpc>
                <a:spcPct val="100000"/>
              </a:lnSpc>
              <a:spcBef>
                <a:spcPts val="300"/>
              </a:spcBef>
              <a:spcAft>
                <a:spcPts val="300"/>
              </a:spcAft>
            </a:pPr>
            <a:r>
              <a:rPr lang="en-US" sz="2000" dirty="0"/>
              <a:t>Injection dump imaging system design is mature. FDR schedule prior to CD2/3 IPR.</a:t>
            </a:r>
          </a:p>
          <a:p>
            <a:pPr lvl="1">
              <a:lnSpc>
                <a:spcPct val="100000"/>
              </a:lnSpc>
              <a:spcBef>
                <a:spcPts val="300"/>
              </a:spcBef>
              <a:spcAft>
                <a:spcPts val="300"/>
              </a:spcAft>
            </a:pPr>
            <a:r>
              <a:rPr lang="en-US" sz="2000" dirty="0"/>
              <a:t>Engineering review for injection dump power rating complete, dump power limit remain 150 kW, the estimated power for waist beam to dump about 100 kW in case of 2.8 MW beam operation. </a:t>
            </a:r>
          </a:p>
          <a:p>
            <a:pPr>
              <a:buFontTx/>
              <a:buChar char="-"/>
            </a:pPr>
            <a:endParaRPr lang="en-US" sz="2000" dirty="0"/>
          </a:p>
          <a:p>
            <a:endParaRPr lang="en-US" sz="2000" dirty="0"/>
          </a:p>
          <a:p>
            <a:pPr marL="514350" indent="-514350">
              <a:buFont typeface="+mj-lt"/>
              <a:buAutoNum type="arabicPeriod" startAt="6"/>
            </a:pPr>
            <a:endParaRPr lang="en-US" sz="2400" dirty="0"/>
          </a:p>
          <a:p>
            <a:pPr marL="514350" indent="-514350">
              <a:buFont typeface="+mj-lt"/>
              <a:buAutoNum type="arabicPeriod" startAt="6"/>
            </a:pPr>
            <a:endParaRPr lang="en-US" sz="2400" dirty="0"/>
          </a:p>
          <a:p>
            <a:pPr marL="514350" indent="-514350">
              <a:buFont typeface="+mj-lt"/>
              <a:buAutoNum type="arabicPeriod" startAt="6"/>
            </a:pPr>
            <a:endParaRPr lang="en-US" sz="2400" dirty="0"/>
          </a:p>
          <a:p>
            <a:pPr marL="514350" indent="-514350">
              <a:buFont typeface="+mj-lt"/>
              <a:buAutoNum type="arabicPeriod" startAt="6"/>
            </a:pPr>
            <a:endParaRPr lang="en-US" dirty="0"/>
          </a:p>
        </p:txBody>
      </p:sp>
    </p:spTree>
    <p:extLst>
      <p:ext uri="{BB962C8B-B14F-4D97-AF65-F5344CB8AC3E}">
        <p14:creationId xmlns:p14="http://schemas.microsoft.com/office/powerpoint/2010/main" val="1569774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D5083-9FAC-B846-AAF0-BB2179D7717B}"/>
              </a:ext>
            </a:extLst>
          </p:cNvPr>
          <p:cNvSpPr>
            <a:spLocks noGrp="1"/>
          </p:cNvSpPr>
          <p:nvPr>
            <p:ph type="title"/>
          </p:nvPr>
        </p:nvSpPr>
        <p:spPr>
          <a:xfrm>
            <a:off x="429767" y="274320"/>
            <a:ext cx="11430000" cy="812530"/>
          </a:xfrm>
        </p:spPr>
        <p:txBody>
          <a:bodyPr/>
          <a:lstStyle/>
          <a:p>
            <a:pPr algn="ctr"/>
            <a:r>
              <a:rPr lang="en-US" sz="2800" dirty="0"/>
              <a:t>SC3 – Ring Systems</a:t>
            </a:r>
            <a:br>
              <a:rPr lang="en-US" sz="2800" dirty="0"/>
            </a:br>
            <a:r>
              <a:rPr lang="en-US" sz="2400" dirty="0"/>
              <a:t>D. Raparia (BNL), N. Tsoupas (BNL)</a:t>
            </a:r>
            <a:endParaRPr lang="en-US" dirty="0"/>
          </a:p>
        </p:txBody>
      </p:sp>
      <p:sp>
        <p:nvSpPr>
          <p:cNvPr id="3" name="Content Placeholder 2">
            <a:extLst>
              <a:ext uri="{FF2B5EF4-FFF2-40B4-BE49-F238E27FC236}">
                <a16:creationId xmlns:a16="http://schemas.microsoft.com/office/drawing/2014/main" id="{DDEF49E5-2692-DF4E-855B-1FABE4901954}"/>
              </a:ext>
            </a:extLst>
          </p:cNvPr>
          <p:cNvSpPr>
            <a:spLocks noGrp="1"/>
          </p:cNvSpPr>
          <p:nvPr>
            <p:ph idx="1"/>
          </p:nvPr>
        </p:nvSpPr>
        <p:spPr>
          <a:xfrm>
            <a:off x="448055" y="1193331"/>
            <a:ext cx="11270180" cy="5355074"/>
          </a:xfrm>
        </p:spPr>
        <p:txBody>
          <a:bodyPr/>
          <a:lstStyle/>
          <a:p>
            <a:r>
              <a:rPr lang="en-US" sz="2400" dirty="0"/>
              <a:t>Findings (continued)</a:t>
            </a:r>
          </a:p>
          <a:p>
            <a:pPr lvl="1">
              <a:lnSpc>
                <a:spcPct val="100000"/>
              </a:lnSpc>
              <a:spcBef>
                <a:spcPts val="300"/>
              </a:spcBef>
              <a:spcAft>
                <a:spcPts val="300"/>
              </a:spcAft>
            </a:pPr>
            <a:r>
              <a:rPr lang="en-US" sz="2000" dirty="0"/>
              <a:t>A new quadrupole will be added to injection dump line to provide more flexible optics. </a:t>
            </a:r>
          </a:p>
          <a:p>
            <a:pPr lvl="1">
              <a:lnSpc>
                <a:spcPct val="100000"/>
              </a:lnSpc>
              <a:spcBef>
                <a:spcPts val="300"/>
              </a:spcBef>
              <a:spcAft>
                <a:spcPts val="300"/>
              </a:spcAft>
            </a:pPr>
            <a:r>
              <a:rPr lang="en-US" sz="2000" dirty="0"/>
              <a:t>SNS injection foil failure limit is more than 5MW, based on the operational data and bench test.</a:t>
            </a:r>
          </a:p>
          <a:p>
            <a:pPr lvl="1">
              <a:lnSpc>
                <a:spcPct val="100000"/>
              </a:lnSpc>
              <a:spcBef>
                <a:spcPts val="300"/>
              </a:spcBef>
              <a:spcAft>
                <a:spcPts val="300"/>
              </a:spcAft>
            </a:pPr>
            <a:r>
              <a:rPr lang="en-US" sz="2000" dirty="0"/>
              <a:t>Investigation of shims for Lambertson magnet is being carried out by FNAL for removing beam coupling due to the rotation of the Lambertson magnet. </a:t>
            </a:r>
          </a:p>
          <a:p>
            <a:pPr lvl="1">
              <a:lnSpc>
                <a:spcPct val="100000"/>
              </a:lnSpc>
              <a:spcBef>
                <a:spcPts val="300"/>
              </a:spcBef>
              <a:spcAft>
                <a:spcPts val="300"/>
              </a:spcAft>
            </a:pPr>
            <a:r>
              <a:rPr lang="en-US" sz="2000" dirty="0"/>
              <a:t>Upgraded  extraction kicker test unit was tested up 46 kV.</a:t>
            </a:r>
          </a:p>
          <a:p>
            <a:pPr lvl="1">
              <a:lnSpc>
                <a:spcPct val="100000"/>
              </a:lnSpc>
              <a:spcBef>
                <a:spcPts val="300"/>
              </a:spcBef>
              <a:spcAft>
                <a:spcPts val="300"/>
              </a:spcAft>
            </a:pPr>
            <a:r>
              <a:rPr lang="en-US" sz="2000" dirty="0"/>
              <a:t>Operational data indicates there are no issues for e-p instability up to 29uC @ 0.97GeV. (2.3 MW equivalent at 1.3 GeV)of accumulated  charge in the ring.</a:t>
            </a:r>
          </a:p>
          <a:p>
            <a:pPr lvl="1">
              <a:lnSpc>
                <a:spcPct val="100000"/>
              </a:lnSpc>
              <a:spcBef>
                <a:spcPts val="300"/>
              </a:spcBef>
              <a:spcAft>
                <a:spcPts val="300"/>
              </a:spcAft>
            </a:pPr>
            <a:r>
              <a:rPr lang="en-US" sz="2000" dirty="0"/>
              <a:t>Ring utility systems  are well defined and in a mature design state.</a:t>
            </a:r>
          </a:p>
          <a:p>
            <a:pPr lvl="1">
              <a:lnSpc>
                <a:spcPct val="100000"/>
              </a:lnSpc>
              <a:spcBef>
                <a:spcPts val="300"/>
              </a:spcBef>
              <a:spcAft>
                <a:spcPts val="300"/>
              </a:spcAft>
            </a:pPr>
            <a:r>
              <a:rPr lang="en-US" sz="2000" dirty="0"/>
              <a:t>Ring control system are ready for CD-2 (only BPLS is at PDR ).</a:t>
            </a:r>
          </a:p>
          <a:p>
            <a:pPr lvl="1">
              <a:lnSpc>
                <a:spcPct val="100000"/>
              </a:lnSpc>
              <a:spcBef>
                <a:spcPts val="300"/>
              </a:spcBef>
              <a:spcAft>
                <a:spcPts val="300"/>
              </a:spcAft>
            </a:pPr>
            <a:r>
              <a:rPr lang="en-US" sz="2000" dirty="0"/>
              <a:t>Beam power limit system is first digital credited control at SNS to limit the beam power to FTS to 2MW-s.</a:t>
            </a:r>
          </a:p>
        </p:txBody>
      </p:sp>
    </p:spTree>
    <p:extLst>
      <p:ext uri="{BB962C8B-B14F-4D97-AF65-F5344CB8AC3E}">
        <p14:creationId xmlns:p14="http://schemas.microsoft.com/office/powerpoint/2010/main" val="427851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9F6B-A3F3-4D47-B775-4C5CBC50DD06}"/>
              </a:ext>
            </a:extLst>
          </p:cNvPr>
          <p:cNvSpPr>
            <a:spLocks noGrp="1"/>
          </p:cNvSpPr>
          <p:nvPr>
            <p:ph type="title"/>
          </p:nvPr>
        </p:nvSpPr>
        <p:spPr>
          <a:xfrm>
            <a:off x="429767" y="274320"/>
            <a:ext cx="11430000" cy="812530"/>
          </a:xfrm>
        </p:spPr>
        <p:txBody>
          <a:bodyPr/>
          <a:lstStyle/>
          <a:p>
            <a:pPr algn="ctr"/>
            <a:r>
              <a:rPr lang="en-US" sz="2800" dirty="0"/>
              <a:t>SC3 – Ring Systems</a:t>
            </a:r>
            <a:br>
              <a:rPr lang="en-US" sz="2800" dirty="0"/>
            </a:br>
            <a:r>
              <a:rPr lang="en-US" sz="2400" dirty="0"/>
              <a:t>D. Raparia (BNL), N. Tsoupas (BNL)</a:t>
            </a:r>
            <a:endParaRPr lang="en-US" sz="2800" dirty="0"/>
          </a:p>
        </p:txBody>
      </p:sp>
      <p:sp>
        <p:nvSpPr>
          <p:cNvPr id="3" name="Content Placeholder 2">
            <a:extLst>
              <a:ext uri="{FF2B5EF4-FFF2-40B4-BE49-F238E27FC236}">
                <a16:creationId xmlns:a16="http://schemas.microsoft.com/office/drawing/2014/main" id="{01E18558-DB00-A54A-BF10-BE1C3E4F7BFC}"/>
              </a:ext>
            </a:extLst>
          </p:cNvPr>
          <p:cNvSpPr>
            <a:spLocks noGrp="1"/>
          </p:cNvSpPr>
          <p:nvPr>
            <p:ph idx="1"/>
          </p:nvPr>
        </p:nvSpPr>
        <p:spPr>
          <a:xfrm>
            <a:off x="429767" y="1017592"/>
            <a:ext cx="11430000" cy="5355074"/>
          </a:xfrm>
        </p:spPr>
        <p:txBody>
          <a:bodyPr/>
          <a:lstStyle/>
          <a:p>
            <a:r>
              <a:rPr lang="en-US" sz="2400" dirty="0"/>
              <a:t>Comments (continued)</a:t>
            </a:r>
          </a:p>
          <a:p>
            <a:pPr lvl="1">
              <a:spcBef>
                <a:spcPts val="200"/>
              </a:spcBef>
              <a:spcAft>
                <a:spcPts val="200"/>
              </a:spcAft>
            </a:pPr>
            <a:r>
              <a:rPr lang="en-US" sz="2000" dirty="0"/>
              <a:t>The PPU Ring scope requirements were clearly defined as presented to the committee.</a:t>
            </a:r>
          </a:p>
          <a:p>
            <a:pPr lvl="1">
              <a:spcBef>
                <a:spcPts val="200"/>
              </a:spcBef>
              <a:spcAft>
                <a:spcPts val="200"/>
              </a:spcAft>
            </a:pPr>
            <a:r>
              <a:rPr lang="en-US" sz="2000" dirty="0"/>
              <a:t>Most of the systems design are ready for the CD2/3, except for beam power limiting system, primary &amp; secondary injection foil, injection area vacuum chamber design which are still at the preliminary design state. </a:t>
            </a:r>
          </a:p>
          <a:p>
            <a:pPr lvl="1">
              <a:spcBef>
                <a:spcPts val="200"/>
              </a:spcBef>
              <a:spcAft>
                <a:spcPts val="200"/>
              </a:spcAft>
            </a:pPr>
            <a:r>
              <a:rPr lang="en-US" sz="2000" dirty="0"/>
              <a:t>It is good news that injection foil failure limit is more than 5 MW of beam power and e-p is not an issue up to 29 </a:t>
            </a:r>
            <a:r>
              <a:rPr lang="en-US" sz="2000" dirty="0" err="1">
                <a:latin typeface="Symbol" pitchFamily="2" charset="2"/>
              </a:rPr>
              <a:t>m</a:t>
            </a:r>
            <a:r>
              <a:rPr lang="en-US" sz="2000" dirty="0" err="1"/>
              <a:t>C</a:t>
            </a:r>
            <a:r>
              <a:rPr lang="en-US" sz="2000" dirty="0"/>
              <a:t> @ 0,97 GeV  (2.3 MW equivalent at 1.3 GeV) as shown by beam test at SNS.</a:t>
            </a:r>
          </a:p>
          <a:p>
            <a:pPr lvl="1">
              <a:spcBef>
                <a:spcPts val="200"/>
              </a:spcBef>
              <a:spcAft>
                <a:spcPts val="200"/>
              </a:spcAft>
            </a:pPr>
            <a:r>
              <a:rPr lang="en-US" sz="2000" dirty="0"/>
              <a:t>The idea of a single magnet design that functions for both chicane-2 and chicane-3 is an excellent idea thereby saving design and fab costs. Design was verified with 3D ORBIT tracking.</a:t>
            </a:r>
          </a:p>
          <a:p>
            <a:pPr lvl="1">
              <a:spcBef>
                <a:spcPts val="200"/>
              </a:spcBef>
              <a:spcAft>
                <a:spcPts val="200"/>
              </a:spcAft>
            </a:pPr>
            <a:r>
              <a:rPr lang="en-US" sz="2000" dirty="0"/>
              <a:t>Injector kickers design appears to be very robust with plenty of headroom and no thermal (reliability) issues.</a:t>
            </a:r>
          </a:p>
          <a:p>
            <a:pPr lvl="1">
              <a:spcBef>
                <a:spcPts val="200"/>
              </a:spcBef>
              <a:spcAft>
                <a:spcPts val="200"/>
              </a:spcAft>
            </a:pPr>
            <a:r>
              <a:rPr lang="en-US" sz="2000" dirty="0"/>
              <a:t>Though the vacuum chambers have complicated geometries, the team seems to have a good handle on potential manufacturing issues and the schedule reflects adequate time for completion. </a:t>
            </a:r>
          </a:p>
          <a:p>
            <a:pPr marL="0" indent="0">
              <a:buNone/>
            </a:pPr>
            <a:endParaRPr lang="en-US" dirty="0"/>
          </a:p>
          <a:p>
            <a:endParaRPr lang="en-US" dirty="0"/>
          </a:p>
        </p:txBody>
      </p:sp>
    </p:spTree>
    <p:extLst>
      <p:ext uri="{BB962C8B-B14F-4D97-AF65-F5344CB8AC3E}">
        <p14:creationId xmlns:p14="http://schemas.microsoft.com/office/powerpoint/2010/main" val="1051373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9F6B-A3F3-4D47-B775-4C5CBC50DD06}"/>
              </a:ext>
            </a:extLst>
          </p:cNvPr>
          <p:cNvSpPr>
            <a:spLocks noGrp="1"/>
          </p:cNvSpPr>
          <p:nvPr>
            <p:ph type="title"/>
          </p:nvPr>
        </p:nvSpPr>
        <p:spPr>
          <a:xfrm>
            <a:off x="429767" y="274320"/>
            <a:ext cx="11430000" cy="812530"/>
          </a:xfrm>
        </p:spPr>
        <p:txBody>
          <a:bodyPr/>
          <a:lstStyle/>
          <a:p>
            <a:pPr algn="ctr"/>
            <a:r>
              <a:rPr lang="en-US" sz="2800" dirty="0"/>
              <a:t>SC3 – Ring Systems</a:t>
            </a:r>
            <a:br>
              <a:rPr lang="en-US" sz="2800" dirty="0"/>
            </a:br>
            <a:r>
              <a:rPr lang="en-US" sz="2400" dirty="0"/>
              <a:t>D. Raparia (BNL), N. Tsoupas (BNL)</a:t>
            </a:r>
            <a:endParaRPr lang="en-US" sz="2800" dirty="0"/>
          </a:p>
        </p:txBody>
      </p:sp>
      <p:sp>
        <p:nvSpPr>
          <p:cNvPr id="3" name="Content Placeholder 2">
            <a:extLst>
              <a:ext uri="{FF2B5EF4-FFF2-40B4-BE49-F238E27FC236}">
                <a16:creationId xmlns:a16="http://schemas.microsoft.com/office/drawing/2014/main" id="{01E18558-DB00-A54A-BF10-BE1C3E4F7BFC}"/>
              </a:ext>
            </a:extLst>
          </p:cNvPr>
          <p:cNvSpPr>
            <a:spLocks noGrp="1"/>
          </p:cNvSpPr>
          <p:nvPr>
            <p:ph idx="1"/>
          </p:nvPr>
        </p:nvSpPr>
        <p:spPr>
          <a:xfrm>
            <a:off x="429767" y="1099653"/>
            <a:ext cx="11430000" cy="5355074"/>
          </a:xfrm>
        </p:spPr>
        <p:txBody>
          <a:bodyPr/>
          <a:lstStyle/>
          <a:p>
            <a:r>
              <a:rPr lang="en-US" sz="2400" dirty="0"/>
              <a:t>Comments (continued)</a:t>
            </a:r>
          </a:p>
          <a:p>
            <a:pPr lvl="1">
              <a:lnSpc>
                <a:spcPct val="100000"/>
              </a:lnSpc>
              <a:spcBef>
                <a:spcPts val="300"/>
              </a:spcBef>
              <a:spcAft>
                <a:spcPts val="300"/>
              </a:spcAft>
            </a:pPr>
            <a:r>
              <a:rPr lang="en-US" sz="2000" dirty="0"/>
              <a:t>The new quadrupole and beam imaging system in the Injection dump line will ensure better control of the beam(s) size and location at the dump.</a:t>
            </a:r>
          </a:p>
          <a:p>
            <a:pPr lvl="1">
              <a:lnSpc>
                <a:spcPct val="100000"/>
              </a:lnSpc>
              <a:spcBef>
                <a:spcPts val="300"/>
              </a:spcBef>
              <a:spcAft>
                <a:spcPts val="300"/>
              </a:spcAft>
            </a:pPr>
            <a:r>
              <a:rPr lang="en-US" sz="2000" dirty="0"/>
              <a:t>To remove  the x-y coupling in beam, shims in the  Lambertson magnet are being investigated by FNAL. The backup solutions  can be  four skew quads in the RTBT (included in the risk register) or restoring the rotation of the Lambertson magnet and introducing a vertical dipole after the septum magnet. </a:t>
            </a:r>
          </a:p>
          <a:p>
            <a:pPr lvl="1">
              <a:lnSpc>
                <a:spcPct val="100000"/>
              </a:lnSpc>
              <a:spcBef>
                <a:spcPts val="300"/>
              </a:spcBef>
              <a:spcAft>
                <a:spcPts val="300"/>
              </a:spcAft>
            </a:pPr>
            <a:r>
              <a:rPr lang="en-US" sz="2000" dirty="0"/>
              <a:t>The 20% increase of the Lambertson septum field may cause some change in the field inside the pipe of the circulating beam. The field change and the multipoles have to be calculated to investigate whether a correction to the circulating beam is needed.</a:t>
            </a:r>
          </a:p>
          <a:p>
            <a:pPr lvl="1">
              <a:lnSpc>
                <a:spcPct val="100000"/>
              </a:lnSpc>
              <a:spcBef>
                <a:spcPts val="300"/>
              </a:spcBef>
              <a:spcAft>
                <a:spcPts val="300"/>
              </a:spcAft>
            </a:pPr>
            <a:r>
              <a:rPr lang="en-US" sz="2000" dirty="0"/>
              <a:t>Upgraded extraction Kickers were successfully tested up to 46 kV on the test bench . This is more cost effective and could improve the overall reliability of the extraction kicker system.  </a:t>
            </a:r>
            <a:endParaRPr lang="en-US" dirty="0"/>
          </a:p>
          <a:p>
            <a:endParaRPr lang="en-US" dirty="0"/>
          </a:p>
        </p:txBody>
      </p:sp>
    </p:spTree>
    <p:extLst>
      <p:ext uri="{BB962C8B-B14F-4D97-AF65-F5344CB8AC3E}">
        <p14:creationId xmlns:p14="http://schemas.microsoft.com/office/powerpoint/2010/main" val="1663637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9F6B-A3F3-4D47-B775-4C5CBC50DD06}"/>
              </a:ext>
            </a:extLst>
          </p:cNvPr>
          <p:cNvSpPr>
            <a:spLocks noGrp="1"/>
          </p:cNvSpPr>
          <p:nvPr>
            <p:ph type="title"/>
          </p:nvPr>
        </p:nvSpPr>
        <p:spPr>
          <a:xfrm>
            <a:off x="429767" y="274320"/>
            <a:ext cx="11430000" cy="812530"/>
          </a:xfrm>
        </p:spPr>
        <p:txBody>
          <a:bodyPr/>
          <a:lstStyle/>
          <a:p>
            <a:pPr algn="ctr"/>
            <a:r>
              <a:rPr lang="en-US" sz="2800" dirty="0"/>
              <a:t>SC3 – Ring Systems</a:t>
            </a:r>
            <a:br>
              <a:rPr lang="en-US" sz="2800" dirty="0"/>
            </a:br>
            <a:r>
              <a:rPr lang="en-US" sz="2400" dirty="0"/>
              <a:t>D. Raparia (BNL), N. Tsoupas (BNL)</a:t>
            </a:r>
            <a:endParaRPr lang="en-US" sz="2800" dirty="0"/>
          </a:p>
        </p:txBody>
      </p:sp>
      <p:sp>
        <p:nvSpPr>
          <p:cNvPr id="3" name="Content Placeholder 2">
            <a:extLst>
              <a:ext uri="{FF2B5EF4-FFF2-40B4-BE49-F238E27FC236}">
                <a16:creationId xmlns:a16="http://schemas.microsoft.com/office/drawing/2014/main" id="{01E18558-DB00-A54A-BF10-BE1C3E4F7BFC}"/>
              </a:ext>
            </a:extLst>
          </p:cNvPr>
          <p:cNvSpPr>
            <a:spLocks noGrp="1"/>
          </p:cNvSpPr>
          <p:nvPr>
            <p:ph idx="1"/>
          </p:nvPr>
        </p:nvSpPr>
        <p:spPr>
          <a:xfrm>
            <a:off x="429767" y="1146545"/>
            <a:ext cx="11430000" cy="5355074"/>
          </a:xfrm>
        </p:spPr>
        <p:txBody>
          <a:bodyPr/>
          <a:lstStyle/>
          <a:p>
            <a:r>
              <a:rPr lang="en-US" sz="2400" dirty="0"/>
              <a:t>Comments (continued)</a:t>
            </a:r>
          </a:p>
          <a:p>
            <a:pPr lvl="1">
              <a:lnSpc>
                <a:spcPct val="100000"/>
              </a:lnSpc>
              <a:spcBef>
                <a:spcPts val="300"/>
              </a:spcBef>
              <a:spcAft>
                <a:spcPts val="300"/>
              </a:spcAft>
            </a:pPr>
            <a:r>
              <a:rPr lang="en-US" sz="2000" dirty="0"/>
              <a:t>The HVAC upgrade should provide a more conducive work environment for support personnel and environmental balance in the building. However, we believe that the addition of the two AC units in the PFN room of the Ring Service Building will likely lead to improved reliability of the PFN systems.</a:t>
            </a:r>
          </a:p>
          <a:p>
            <a:pPr lvl="1">
              <a:lnSpc>
                <a:spcPct val="100000"/>
              </a:lnSpc>
              <a:spcBef>
                <a:spcPts val="300"/>
              </a:spcBef>
              <a:spcAft>
                <a:spcPts val="300"/>
              </a:spcAft>
            </a:pPr>
            <a:r>
              <a:rPr lang="en-US" sz="2000" dirty="0"/>
              <a:t>The fault tolerant logic 2 out of 3 in the BPLS design, will prevent nuisance trips and make the overall system more robust and schedule reflects adequate time for completion.</a:t>
            </a:r>
          </a:p>
          <a:p>
            <a:pPr lvl="1">
              <a:lnSpc>
                <a:spcPct val="100000"/>
              </a:lnSpc>
              <a:spcBef>
                <a:spcPts val="300"/>
              </a:spcBef>
              <a:spcAft>
                <a:spcPts val="300"/>
              </a:spcAft>
            </a:pPr>
            <a:r>
              <a:rPr lang="en-US" sz="2000" dirty="0"/>
              <a:t>Presented risks for each subsystem and installation appear reasonable.</a:t>
            </a:r>
          </a:p>
          <a:p>
            <a:pPr lvl="1">
              <a:lnSpc>
                <a:spcPct val="100000"/>
              </a:lnSpc>
              <a:spcBef>
                <a:spcPts val="300"/>
              </a:spcBef>
              <a:spcAft>
                <a:spcPts val="300"/>
              </a:spcAft>
            </a:pPr>
            <a:r>
              <a:rPr lang="en-US" sz="2000" dirty="0"/>
              <a:t>Schedule also appears reasonable and does not present any issues at this time. </a:t>
            </a:r>
          </a:p>
          <a:p>
            <a:pPr lvl="1">
              <a:lnSpc>
                <a:spcPct val="100000"/>
              </a:lnSpc>
              <a:spcBef>
                <a:spcPts val="300"/>
              </a:spcBef>
              <a:spcAft>
                <a:spcPts val="300"/>
              </a:spcAft>
            </a:pPr>
            <a:r>
              <a:rPr lang="en-US" sz="2000" dirty="0"/>
              <a:t>COVID-19 concerns were not included in the presentation but discussed during breaks. This risk does not have any impact yet, but there could be issues with international vendor because of travel for acceptance tests.  </a:t>
            </a:r>
          </a:p>
        </p:txBody>
      </p:sp>
    </p:spTree>
    <p:extLst>
      <p:ext uri="{BB962C8B-B14F-4D97-AF65-F5344CB8AC3E}">
        <p14:creationId xmlns:p14="http://schemas.microsoft.com/office/powerpoint/2010/main" val="752681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9F6B-A3F3-4D47-B775-4C5CBC50DD06}"/>
              </a:ext>
            </a:extLst>
          </p:cNvPr>
          <p:cNvSpPr>
            <a:spLocks noGrp="1"/>
          </p:cNvSpPr>
          <p:nvPr>
            <p:ph type="title"/>
          </p:nvPr>
        </p:nvSpPr>
        <p:spPr>
          <a:xfrm>
            <a:off x="429767" y="274320"/>
            <a:ext cx="11430000" cy="812530"/>
          </a:xfrm>
        </p:spPr>
        <p:txBody>
          <a:bodyPr/>
          <a:lstStyle/>
          <a:p>
            <a:pPr algn="ctr"/>
            <a:r>
              <a:rPr lang="en-US" sz="2800" dirty="0"/>
              <a:t>SC3 – Ring Systems</a:t>
            </a:r>
            <a:br>
              <a:rPr lang="en-US" sz="2800" dirty="0"/>
            </a:br>
            <a:r>
              <a:rPr lang="en-US" sz="2400" dirty="0"/>
              <a:t>D. Raparia (BNL), N. Tsoupas (BNL)</a:t>
            </a:r>
            <a:endParaRPr lang="en-US" sz="2800" dirty="0"/>
          </a:p>
        </p:txBody>
      </p:sp>
      <p:sp>
        <p:nvSpPr>
          <p:cNvPr id="3" name="Content Placeholder 2">
            <a:extLst>
              <a:ext uri="{FF2B5EF4-FFF2-40B4-BE49-F238E27FC236}">
                <a16:creationId xmlns:a16="http://schemas.microsoft.com/office/drawing/2014/main" id="{01E18558-DB00-A54A-BF10-BE1C3E4F7BFC}"/>
              </a:ext>
            </a:extLst>
          </p:cNvPr>
          <p:cNvSpPr>
            <a:spLocks noGrp="1"/>
          </p:cNvSpPr>
          <p:nvPr>
            <p:ph idx="1"/>
          </p:nvPr>
        </p:nvSpPr>
        <p:spPr>
          <a:xfrm>
            <a:off x="429767" y="1146545"/>
            <a:ext cx="11430000" cy="5355074"/>
          </a:xfrm>
        </p:spPr>
        <p:txBody>
          <a:bodyPr/>
          <a:lstStyle/>
          <a:p>
            <a:r>
              <a:rPr lang="en-US" sz="2400" dirty="0"/>
              <a:t>Recommendations</a:t>
            </a:r>
          </a:p>
          <a:p>
            <a:pPr lvl="1">
              <a:lnSpc>
                <a:spcPct val="100000"/>
              </a:lnSpc>
              <a:spcBef>
                <a:spcPts val="300"/>
              </a:spcBef>
              <a:spcAft>
                <a:spcPts val="300"/>
              </a:spcAft>
            </a:pPr>
            <a:r>
              <a:rPr lang="en-US" sz="2000" dirty="0"/>
              <a:t>None. </a:t>
            </a:r>
          </a:p>
        </p:txBody>
      </p:sp>
    </p:spTree>
    <p:extLst>
      <p:ext uri="{BB962C8B-B14F-4D97-AF65-F5344CB8AC3E}">
        <p14:creationId xmlns:p14="http://schemas.microsoft.com/office/powerpoint/2010/main" val="1484200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9F6B-A3F3-4D47-B775-4C5CBC50DD06}"/>
              </a:ext>
            </a:extLst>
          </p:cNvPr>
          <p:cNvSpPr>
            <a:spLocks noGrp="1"/>
          </p:cNvSpPr>
          <p:nvPr>
            <p:ph type="title"/>
          </p:nvPr>
        </p:nvSpPr>
        <p:spPr>
          <a:xfrm>
            <a:off x="429767" y="274320"/>
            <a:ext cx="11430000" cy="812530"/>
          </a:xfrm>
        </p:spPr>
        <p:txBody>
          <a:bodyPr/>
          <a:lstStyle/>
          <a:p>
            <a:pPr algn="ctr"/>
            <a:r>
              <a:rPr lang="en-US" sz="2800" dirty="0"/>
              <a:t>SC3 – Ring Systems</a:t>
            </a:r>
            <a:br>
              <a:rPr lang="en-US" sz="2800" dirty="0"/>
            </a:br>
            <a:r>
              <a:rPr lang="en-US" sz="2400" dirty="0"/>
              <a:t>D. Raparia (BNL), N. Tsoupas (BNL)</a:t>
            </a:r>
            <a:endParaRPr lang="en-US" sz="2800" dirty="0"/>
          </a:p>
        </p:txBody>
      </p:sp>
      <p:sp>
        <p:nvSpPr>
          <p:cNvPr id="3" name="Content Placeholder 2">
            <a:extLst>
              <a:ext uri="{FF2B5EF4-FFF2-40B4-BE49-F238E27FC236}">
                <a16:creationId xmlns:a16="http://schemas.microsoft.com/office/drawing/2014/main" id="{01E18558-DB00-A54A-BF10-BE1C3E4F7BFC}"/>
              </a:ext>
            </a:extLst>
          </p:cNvPr>
          <p:cNvSpPr>
            <a:spLocks noGrp="1"/>
          </p:cNvSpPr>
          <p:nvPr>
            <p:ph idx="1"/>
          </p:nvPr>
        </p:nvSpPr>
        <p:spPr>
          <a:xfrm>
            <a:off x="429767" y="1146545"/>
            <a:ext cx="11430000" cy="5355074"/>
          </a:xfrm>
        </p:spPr>
        <p:txBody>
          <a:bodyPr/>
          <a:lstStyle/>
          <a:p>
            <a:r>
              <a:rPr lang="en-US" sz="2400" dirty="0"/>
              <a:t>Response to Charge Questions</a:t>
            </a:r>
          </a:p>
          <a:p>
            <a:pPr marL="855663" lvl="1" indent="-457200">
              <a:buFont typeface="+mj-lt"/>
              <a:buAutoNum type="arabicParenR"/>
            </a:pPr>
            <a:r>
              <a:rPr lang="en-US" sz="2000" u="sng" dirty="0"/>
              <a:t>Scope/Design Maturity:</a:t>
            </a:r>
            <a:r>
              <a:rPr lang="en-US" sz="2000" dirty="0"/>
              <a:t> Is the project scope definition sufficiently mature to establish a performance baseline and a CD-3 approval decision? </a:t>
            </a:r>
            <a:r>
              <a:rPr lang="en-US" sz="2000" dirty="0">
                <a:solidFill>
                  <a:srgbClr val="FF0000"/>
                </a:solidFill>
              </a:rPr>
              <a:t>Mostly yes. FDR for the ring systems is schedule in September 2020 and few subsystems are still at preliminary design state.  </a:t>
            </a:r>
            <a:r>
              <a:rPr lang="en-US" sz="2000" dirty="0"/>
              <a:t>Do the KPPs adequately define the performance baseline? </a:t>
            </a:r>
            <a:r>
              <a:rPr lang="en-US" sz="2000" dirty="0">
                <a:solidFill>
                  <a:srgbClr val="FF0000"/>
                </a:solidFill>
              </a:rPr>
              <a:t>Yes. </a:t>
            </a:r>
            <a:r>
              <a:rPr lang="en-US" sz="2000" dirty="0"/>
              <a:t>Are system specifications, designs, and interfaces sufficiently mature to support CD-2 and CD-3 approval? </a:t>
            </a:r>
            <a:r>
              <a:rPr lang="en-US" sz="2000" dirty="0">
                <a:solidFill>
                  <a:srgbClr val="FF0000"/>
                </a:solidFill>
              </a:rPr>
              <a:t>Yes.</a:t>
            </a:r>
          </a:p>
          <a:p>
            <a:pPr marL="855663" lvl="1" indent="-457200">
              <a:buFont typeface="+mj-lt"/>
              <a:buAutoNum type="arabicParenR" startAt="3"/>
            </a:pPr>
            <a:r>
              <a:rPr lang="en-US" sz="2000" u="sng" dirty="0"/>
              <a:t>Technical:</a:t>
            </a:r>
            <a:r>
              <a:rPr lang="en-US" sz="2000" dirty="0"/>
              <a:t> Is the technical progress to date sufficient to support the planned procurements and installation? </a:t>
            </a:r>
            <a:r>
              <a:rPr lang="en-US" sz="2000" dirty="0">
                <a:solidFill>
                  <a:srgbClr val="FF0000"/>
                </a:solidFill>
              </a:rPr>
              <a:t>Yes. </a:t>
            </a:r>
            <a:r>
              <a:rPr lang="en-US" sz="2000" dirty="0"/>
              <a:t>Are project risks sufficiently identified and managed? </a:t>
            </a:r>
            <a:r>
              <a:rPr lang="en-US" sz="2000" dirty="0">
                <a:solidFill>
                  <a:srgbClr val="FF0000"/>
                </a:solidFill>
              </a:rPr>
              <a:t>Yes.</a:t>
            </a:r>
          </a:p>
          <a:p>
            <a:pPr marL="855663" lvl="1" indent="-457200">
              <a:buFont typeface="+mj-lt"/>
              <a:buAutoNum type="arabicParenR" startAt="6"/>
            </a:pPr>
            <a:r>
              <a:rPr lang="en-US" sz="2000" u="sng" dirty="0"/>
              <a:t>Recommendations</a:t>
            </a:r>
            <a:r>
              <a:rPr lang="en-US" sz="2000" dirty="0"/>
              <a:t>: Have past review recommendations been appropriately addressed? </a:t>
            </a:r>
            <a:r>
              <a:rPr lang="en-US" sz="2000" dirty="0">
                <a:solidFill>
                  <a:srgbClr val="FF0000"/>
                </a:solidFill>
              </a:rPr>
              <a:t>Yes.</a:t>
            </a:r>
          </a:p>
          <a:p>
            <a:pPr marL="855663" lvl="1" indent="-457200">
              <a:lnSpc>
                <a:spcPct val="100000"/>
              </a:lnSpc>
              <a:spcBef>
                <a:spcPts val="300"/>
              </a:spcBef>
              <a:spcAft>
                <a:spcPts val="300"/>
              </a:spcAft>
              <a:buFont typeface="+mj-lt"/>
              <a:buAutoNum type="arabicParenR" startAt="6"/>
            </a:pPr>
            <a:endParaRPr lang="en-US" sz="2000" dirty="0"/>
          </a:p>
        </p:txBody>
      </p:sp>
    </p:spTree>
    <p:extLst>
      <p:ext uri="{BB962C8B-B14F-4D97-AF65-F5344CB8AC3E}">
        <p14:creationId xmlns:p14="http://schemas.microsoft.com/office/powerpoint/2010/main" val="88474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480131"/>
          </a:xfrm>
        </p:spPr>
        <p:txBody>
          <a:bodyPr/>
          <a:lstStyle/>
          <a:p>
            <a:r>
              <a:rPr lang="en-US" sz="2800" dirty="0"/>
              <a:t>PPU CD-2/3 Director’s Review – Charge Questions &amp; Assignments</a:t>
            </a:r>
          </a:p>
        </p:txBody>
      </p:sp>
      <p:sp>
        <p:nvSpPr>
          <p:cNvPr id="7" name="Content Placeholder 6">
            <a:extLst>
              <a:ext uri="{FF2B5EF4-FFF2-40B4-BE49-F238E27FC236}">
                <a16:creationId xmlns:a16="http://schemas.microsoft.com/office/drawing/2014/main" id="{45F65ECB-04C1-BD40-98AC-FF1EC88C41A3}"/>
              </a:ext>
            </a:extLst>
          </p:cNvPr>
          <p:cNvSpPr>
            <a:spLocks noGrp="1"/>
          </p:cNvSpPr>
          <p:nvPr>
            <p:ph idx="1"/>
          </p:nvPr>
        </p:nvSpPr>
        <p:spPr>
          <a:xfrm>
            <a:off x="448055" y="903604"/>
            <a:ext cx="11430000" cy="5508082"/>
          </a:xfrm>
        </p:spPr>
        <p:txBody>
          <a:bodyPr/>
          <a:lstStyle/>
          <a:p>
            <a:pPr marL="342900" indent="-342900">
              <a:buFont typeface="+mj-lt"/>
              <a:buAutoNum type="arabicParenR"/>
            </a:pPr>
            <a:r>
              <a:rPr lang="en-US" sz="1600" u="sng" dirty="0"/>
              <a:t>Scope/Design Maturity:</a:t>
            </a:r>
            <a:r>
              <a:rPr lang="en-US" sz="1600" dirty="0"/>
              <a:t> Is the project scope definition sufficiently mature to establish a performance baseline and a CD-3 approval decision? Do the KPPs adequately define the performance baseline? Are system specifications, designs, and interfaces sufficiently mature to support CD-2 and CD-3 approval?</a:t>
            </a:r>
          </a:p>
          <a:p>
            <a:pPr marL="0" indent="0">
              <a:spcBef>
                <a:spcPts val="300"/>
              </a:spcBef>
              <a:spcAft>
                <a:spcPts val="0"/>
              </a:spcAft>
              <a:buNone/>
            </a:pPr>
            <a:r>
              <a:rPr lang="en-US" sz="1600" dirty="0"/>
              <a:t>	</a:t>
            </a:r>
            <a:r>
              <a:rPr lang="en-US" sz="1600" dirty="0">
                <a:solidFill>
                  <a:srgbClr val="FF0000"/>
                </a:solidFill>
              </a:rPr>
              <a:t>SC1, SC2, SC3, SC4, SC5, SC6, SC8</a:t>
            </a:r>
            <a:endParaRPr lang="en-US" sz="1600" dirty="0"/>
          </a:p>
          <a:p>
            <a:pPr marL="342900" indent="-342900">
              <a:buFont typeface="+mj-lt"/>
              <a:buAutoNum type="arabicParenR" startAt="2"/>
            </a:pPr>
            <a:r>
              <a:rPr lang="en-US" sz="1600" u="sng" dirty="0"/>
              <a:t>Cost &amp; Schedule:</a:t>
            </a:r>
            <a:r>
              <a:rPr lang="en-US" sz="1600" dirty="0"/>
              <a:t> Are the cost and schedule estimates of sufficient quality to establish a baseline and to support the start of construction? Is there adequate cost and schedule contingency? Are the financial systems and staff prepared to properly collect and report project earned value? Are the cost and schedule risks presented by COVID-19 adequately addressed?</a:t>
            </a:r>
          </a:p>
          <a:p>
            <a:pPr marL="0" indent="0">
              <a:spcBef>
                <a:spcPts val="300"/>
              </a:spcBef>
              <a:buNone/>
            </a:pPr>
            <a:r>
              <a:rPr lang="en-US" sz="1600" dirty="0"/>
              <a:t>	</a:t>
            </a:r>
            <a:r>
              <a:rPr lang="en-US" sz="1600" dirty="0">
                <a:solidFill>
                  <a:srgbClr val="FF0000"/>
                </a:solidFill>
              </a:rPr>
              <a:t>SC7 (with technical input on drill-downs)</a:t>
            </a:r>
            <a:endParaRPr lang="en-US" sz="1600" dirty="0"/>
          </a:p>
          <a:p>
            <a:pPr marL="342900" indent="-342900">
              <a:buFont typeface="+mj-lt"/>
              <a:buAutoNum type="arabicParenR" startAt="3"/>
            </a:pPr>
            <a:r>
              <a:rPr lang="en-US" sz="1600" u="sng" dirty="0"/>
              <a:t>Technical:</a:t>
            </a:r>
            <a:r>
              <a:rPr lang="en-US" sz="1600" dirty="0"/>
              <a:t> Is the technical progress to date sufficient to support the planned procurements and installation? Are project risks sufficiently identified and managed?</a:t>
            </a:r>
          </a:p>
          <a:p>
            <a:pPr marL="0" indent="0">
              <a:spcBef>
                <a:spcPts val="300"/>
              </a:spcBef>
              <a:buNone/>
            </a:pPr>
            <a:r>
              <a:rPr lang="en-US" sz="1600" dirty="0"/>
              <a:t>	</a:t>
            </a:r>
            <a:r>
              <a:rPr lang="en-US" sz="1600" dirty="0">
                <a:solidFill>
                  <a:srgbClr val="FF0000"/>
                </a:solidFill>
              </a:rPr>
              <a:t>SC1, SC2, SC3, SC4, SC5, SC6, SC8</a:t>
            </a:r>
            <a:endParaRPr lang="en-US" sz="1600" dirty="0"/>
          </a:p>
          <a:p>
            <a:pPr marL="342900" indent="-342900">
              <a:buFont typeface="+mj-lt"/>
              <a:buAutoNum type="arabicParenR" startAt="4"/>
            </a:pPr>
            <a:r>
              <a:rPr lang="en-US" sz="1600" u="sng" dirty="0"/>
              <a:t>Management</a:t>
            </a:r>
            <a:r>
              <a:rPr lang="en-US" sz="1600" dirty="0"/>
              <a:t>: Is the project being managed for successful execution? Is the project leadership team fully staffed with people who have sufficient expertise and experience to successfully execute the project and progress to CD-4?</a:t>
            </a:r>
          </a:p>
          <a:p>
            <a:pPr marL="0" indent="0">
              <a:spcBef>
                <a:spcPts val="300"/>
              </a:spcBef>
              <a:buNone/>
            </a:pPr>
            <a:r>
              <a:rPr lang="en-US" sz="1600" dirty="0"/>
              <a:t>	</a:t>
            </a:r>
            <a:r>
              <a:rPr lang="en-US" sz="1600" dirty="0">
                <a:solidFill>
                  <a:srgbClr val="FF0000"/>
                </a:solidFill>
              </a:rPr>
              <a:t>SC6 (with input from all subcommittees) </a:t>
            </a:r>
            <a:endParaRPr lang="en-US" sz="1600" dirty="0"/>
          </a:p>
          <a:p>
            <a:pPr marL="342900" indent="-342900">
              <a:buFont typeface="+mj-lt"/>
              <a:buAutoNum type="arabicParenR" startAt="5"/>
            </a:pPr>
            <a:r>
              <a:rPr lang="en-US" sz="1600" u="sng" dirty="0"/>
              <a:t>ESH&amp;Q:</a:t>
            </a:r>
            <a:r>
              <a:rPr lang="en-US" sz="1600" dirty="0"/>
              <a:t> Are Environment Safety Health &amp; Quality Assurance requirements and plans being properly addressed? Is the project proposing adequate COVID-19 protection and safety measures for project work going forward?</a:t>
            </a:r>
          </a:p>
          <a:p>
            <a:pPr marL="0" indent="0">
              <a:spcBef>
                <a:spcPts val="300"/>
              </a:spcBef>
              <a:buNone/>
            </a:pPr>
            <a:r>
              <a:rPr lang="en-US" sz="1600" dirty="0"/>
              <a:t>	</a:t>
            </a:r>
            <a:r>
              <a:rPr lang="en-US" sz="1600" dirty="0">
                <a:solidFill>
                  <a:srgbClr val="FF0000"/>
                </a:solidFill>
              </a:rPr>
              <a:t>SC8 (with input from all subcommittees)</a:t>
            </a:r>
            <a:endParaRPr lang="en-US" sz="1600" dirty="0"/>
          </a:p>
          <a:p>
            <a:pPr marL="342900" indent="-342900">
              <a:buFont typeface="+mj-lt"/>
              <a:buAutoNum type="arabicParenR" startAt="6"/>
            </a:pPr>
            <a:r>
              <a:rPr lang="en-US" sz="1600" u="sng" dirty="0"/>
              <a:t>Recommendations</a:t>
            </a:r>
            <a:r>
              <a:rPr lang="en-US" sz="1600" dirty="0"/>
              <a:t>: Have past review recommendations been appropriately addressed?</a:t>
            </a:r>
          </a:p>
          <a:p>
            <a:pPr marL="0" indent="0">
              <a:spcBef>
                <a:spcPts val="300"/>
              </a:spcBef>
              <a:buNone/>
            </a:pPr>
            <a:r>
              <a:rPr lang="en-US" sz="1600" dirty="0">
                <a:solidFill>
                  <a:srgbClr val="FF0000"/>
                </a:solidFill>
              </a:rPr>
              <a:t>	SC1, SC2, SC3, SC4, SC5, SC6, SC7, SC8</a:t>
            </a:r>
            <a:endParaRPr lang="en-US" sz="1600" dirty="0"/>
          </a:p>
        </p:txBody>
      </p:sp>
    </p:spTree>
    <p:extLst>
      <p:ext uri="{BB962C8B-B14F-4D97-AF65-F5344CB8AC3E}">
        <p14:creationId xmlns:p14="http://schemas.microsoft.com/office/powerpoint/2010/main" val="3272182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SC4 – Conventional Facilities</a:t>
            </a:r>
            <a:br>
              <a:rPr lang="en-US" sz="2800" dirty="0"/>
            </a:br>
            <a:r>
              <a:rPr lang="en-US" sz="2400" dirty="0"/>
              <a:t>J. Stellern (ORNL)</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142250"/>
            <a:ext cx="11430000" cy="5159972"/>
          </a:xfrm>
        </p:spPr>
        <p:txBody>
          <a:bodyPr/>
          <a:lstStyle/>
          <a:p>
            <a:r>
              <a:rPr lang="en-US" sz="2400" dirty="0"/>
              <a:t>Findings</a:t>
            </a:r>
          </a:p>
          <a:p>
            <a:pPr lvl="1">
              <a:lnSpc>
                <a:spcPct val="100000"/>
              </a:lnSpc>
              <a:spcBef>
                <a:spcPts val="300"/>
              </a:spcBef>
              <a:spcAft>
                <a:spcPts val="300"/>
              </a:spcAft>
            </a:pPr>
            <a:r>
              <a:rPr lang="en-US" sz="2000" dirty="0"/>
              <a:t>The CF team is experienced and fully staffed.</a:t>
            </a:r>
          </a:p>
          <a:p>
            <a:pPr lvl="1">
              <a:lnSpc>
                <a:spcPct val="100000"/>
              </a:lnSpc>
              <a:spcBef>
                <a:spcPts val="300"/>
              </a:spcBef>
              <a:spcAft>
                <a:spcPts val="300"/>
              </a:spcAft>
            </a:pPr>
            <a:r>
              <a:rPr lang="en-US" sz="2000" dirty="0"/>
              <a:t>The project scope for Conventional Facilities (CF) is well defined and the designs are complete.</a:t>
            </a:r>
          </a:p>
          <a:p>
            <a:pPr lvl="1">
              <a:lnSpc>
                <a:spcPct val="100000"/>
              </a:lnSpc>
              <a:spcBef>
                <a:spcPts val="300"/>
              </a:spcBef>
              <a:spcAft>
                <a:spcPts val="300"/>
              </a:spcAft>
            </a:pPr>
            <a:r>
              <a:rPr lang="en-US" sz="2000" dirty="0"/>
              <a:t>The CF schedule is fully developed and incorporated into the overall project schedule.</a:t>
            </a:r>
          </a:p>
          <a:p>
            <a:pPr lvl="1">
              <a:lnSpc>
                <a:spcPct val="100000"/>
              </a:lnSpc>
              <a:spcBef>
                <a:spcPts val="300"/>
              </a:spcBef>
              <a:spcAft>
                <a:spcPts val="300"/>
              </a:spcAft>
            </a:pPr>
            <a:r>
              <a:rPr lang="en-US" sz="2000" dirty="0"/>
              <a:t>The CF estimate is complete and has been updated based on the high bid experience with the  construction bids and award for the Klystron Gallery Building Modification scope. </a:t>
            </a:r>
          </a:p>
          <a:p>
            <a:pPr lvl="1">
              <a:lnSpc>
                <a:spcPct val="100000"/>
              </a:lnSpc>
              <a:spcBef>
                <a:spcPts val="300"/>
              </a:spcBef>
              <a:spcAft>
                <a:spcPts val="300"/>
              </a:spcAft>
            </a:pPr>
            <a:r>
              <a:rPr lang="en-US" sz="2000" dirty="0"/>
              <a:t>CF risks are included in the project risk matrix and regularly reviewed.    </a:t>
            </a:r>
          </a:p>
          <a:p>
            <a:pPr lvl="1">
              <a:lnSpc>
                <a:spcPct val="100000"/>
              </a:lnSpc>
              <a:spcBef>
                <a:spcPts val="300"/>
              </a:spcBef>
              <a:spcAft>
                <a:spcPts val="300"/>
              </a:spcAft>
            </a:pPr>
            <a:r>
              <a:rPr lang="en-US" sz="2000" dirty="0"/>
              <a:t> All previous review recommendations have been addressed.</a:t>
            </a:r>
          </a:p>
          <a:p>
            <a:pPr lvl="1"/>
            <a:endParaRPr lang="en-US" sz="1600" dirty="0"/>
          </a:p>
          <a:p>
            <a:pPr lvl="1"/>
            <a:endParaRPr lang="en-US" sz="1600" dirty="0"/>
          </a:p>
          <a:p>
            <a:endParaRPr lang="en-US" sz="2000" dirty="0"/>
          </a:p>
          <a:p>
            <a:pPr marL="0" indent="0">
              <a:buNone/>
            </a:pPr>
            <a:endParaRPr lang="en-US" sz="2400" dirty="0"/>
          </a:p>
          <a:p>
            <a:pPr marL="514350" indent="-514350">
              <a:buFont typeface="+mj-lt"/>
              <a:buAutoNum type="arabicPeriod" startAt="6"/>
            </a:pPr>
            <a:endParaRPr lang="en-US" sz="2400" dirty="0"/>
          </a:p>
          <a:p>
            <a:pPr marL="514350" indent="-514350">
              <a:buFont typeface="+mj-lt"/>
              <a:buAutoNum type="arabicPeriod" startAt="6"/>
            </a:pPr>
            <a:endParaRPr lang="en-US" sz="2400" dirty="0"/>
          </a:p>
          <a:p>
            <a:pPr marL="514350" indent="-514350">
              <a:buFont typeface="+mj-lt"/>
              <a:buAutoNum type="arabicPeriod" startAt="6"/>
            </a:pPr>
            <a:endParaRPr lang="en-US" dirty="0"/>
          </a:p>
        </p:txBody>
      </p:sp>
    </p:spTree>
    <p:extLst>
      <p:ext uri="{BB962C8B-B14F-4D97-AF65-F5344CB8AC3E}">
        <p14:creationId xmlns:p14="http://schemas.microsoft.com/office/powerpoint/2010/main" val="390625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SC4 – Conventional Facilities</a:t>
            </a:r>
            <a:br>
              <a:rPr lang="en-US" sz="2800" dirty="0"/>
            </a:br>
            <a:r>
              <a:rPr lang="en-US" sz="2400" dirty="0"/>
              <a:t>J. Stellern (ORNL)</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036743"/>
            <a:ext cx="11430000" cy="5159972"/>
          </a:xfrm>
        </p:spPr>
        <p:txBody>
          <a:bodyPr/>
          <a:lstStyle/>
          <a:p>
            <a:r>
              <a:rPr lang="en-US" sz="2400" dirty="0"/>
              <a:t>Comments</a:t>
            </a:r>
            <a:endParaRPr lang="en-US" sz="2000" dirty="0"/>
          </a:p>
          <a:p>
            <a:pPr lvl="1">
              <a:lnSpc>
                <a:spcPct val="100000"/>
              </a:lnSpc>
              <a:spcBef>
                <a:spcPts val="300"/>
              </a:spcBef>
              <a:spcAft>
                <a:spcPts val="300"/>
              </a:spcAft>
            </a:pPr>
            <a:r>
              <a:rPr lang="en-US" sz="2000" dirty="0"/>
              <a:t>The CF team is very experienced and capable.  The task leader and project manager have been with SNS since the initial SNS construction. The matrixed support staff is from SNS and the ORNL main campus.  </a:t>
            </a:r>
          </a:p>
          <a:p>
            <a:pPr lvl="1">
              <a:lnSpc>
                <a:spcPct val="100000"/>
              </a:lnSpc>
              <a:spcBef>
                <a:spcPts val="300"/>
              </a:spcBef>
              <a:spcAft>
                <a:spcPts val="300"/>
              </a:spcAft>
            </a:pPr>
            <a:r>
              <a:rPr lang="en-US" sz="2000" dirty="0"/>
              <a:t> The project scope for the Klystron Gallery Building Modifications, the Controls and Tunnel Stub are well defined. </a:t>
            </a:r>
          </a:p>
          <a:p>
            <a:pPr lvl="1">
              <a:lnSpc>
                <a:spcPct val="100000"/>
              </a:lnSpc>
              <a:spcBef>
                <a:spcPts val="300"/>
              </a:spcBef>
              <a:spcAft>
                <a:spcPts val="300"/>
              </a:spcAft>
            </a:pPr>
            <a:r>
              <a:rPr lang="en-US" sz="2000" dirty="0"/>
              <a:t>The designs for the CF scope were well coordinated, completed and externally reviewed.  </a:t>
            </a:r>
          </a:p>
          <a:p>
            <a:pPr lvl="1">
              <a:lnSpc>
                <a:spcPct val="100000"/>
              </a:lnSpc>
              <a:spcBef>
                <a:spcPts val="300"/>
              </a:spcBef>
              <a:spcAft>
                <a:spcPts val="300"/>
              </a:spcAft>
            </a:pPr>
            <a:r>
              <a:rPr lang="en-US" sz="2000" dirty="0"/>
              <a:t>The PPU required the design A-E to coordinate the Tunnel Stub design and estimate with the construction manager Barton Mallow.  This was a good practice to ensure constructability of the design, minimize construction schedule and to define any work that could be done outside the outage window.  </a:t>
            </a:r>
          </a:p>
          <a:p>
            <a:pPr lvl="1">
              <a:lnSpc>
                <a:spcPct val="100000"/>
              </a:lnSpc>
              <a:spcBef>
                <a:spcPts val="300"/>
              </a:spcBef>
              <a:spcAft>
                <a:spcPts val="300"/>
              </a:spcAft>
            </a:pPr>
            <a:r>
              <a:rPr lang="en-US" sz="2000" dirty="0"/>
              <a:t>The CD-3b scope for the Klystron Gallery Building Modifications was closely coordinated with the technical equipment installation team and has been awarded and is under construction.  The construction contractor is working well with PPU and no safety issues have occurred.  </a:t>
            </a:r>
          </a:p>
          <a:p>
            <a:pPr lvl="1"/>
            <a:endParaRPr lang="en-US" sz="1600" dirty="0"/>
          </a:p>
          <a:p>
            <a:pPr marL="398463" lvl="1" indent="0">
              <a:buNone/>
            </a:pPr>
            <a:endParaRPr lang="en-US" sz="2400" dirty="0"/>
          </a:p>
          <a:p>
            <a:pPr marL="514350" indent="-514350">
              <a:buFont typeface="+mj-lt"/>
              <a:buAutoNum type="arabicPeriod" startAt="6"/>
            </a:pPr>
            <a:endParaRPr lang="en-US" sz="2400" dirty="0"/>
          </a:p>
          <a:p>
            <a:pPr marL="514350" indent="-514350">
              <a:buFont typeface="+mj-lt"/>
              <a:buAutoNum type="arabicPeriod" startAt="6"/>
            </a:pPr>
            <a:endParaRPr lang="en-US" sz="2400" dirty="0"/>
          </a:p>
          <a:p>
            <a:pPr marL="0" indent="0">
              <a:buNone/>
            </a:pPr>
            <a:endParaRPr lang="en-US" dirty="0"/>
          </a:p>
        </p:txBody>
      </p:sp>
    </p:spTree>
    <p:extLst>
      <p:ext uri="{BB962C8B-B14F-4D97-AF65-F5344CB8AC3E}">
        <p14:creationId xmlns:p14="http://schemas.microsoft.com/office/powerpoint/2010/main" val="1908151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SC4 – Conventional Facilities</a:t>
            </a:r>
            <a:br>
              <a:rPr lang="en-US" sz="2800" dirty="0"/>
            </a:br>
            <a:r>
              <a:rPr lang="en-US" sz="2400" dirty="0"/>
              <a:t>J. Stellern (ORNL)</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142250"/>
            <a:ext cx="11430000" cy="5159972"/>
          </a:xfrm>
        </p:spPr>
        <p:txBody>
          <a:bodyPr/>
          <a:lstStyle/>
          <a:p>
            <a:r>
              <a:rPr lang="en-US" sz="2400" dirty="0"/>
              <a:t>Comments (continued)</a:t>
            </a:r>
          </a:p>
          <a:p>
            <a:pPr lvl="1">
              <a:spcBef>
                <a:spcPts val="300"/>
              </a:spcBef>
              <a:spcAft>
                <a:spcPts val="300"/>
              </a:spcAft>
            </a:pPr>
            <a:r>
              <a:rPr lang="en-US" sz="2000" dirty="0"/>
              <a:t>The technical equipment installation team is observing the klystron building construction work to ensure the prescribed locations for technical equipment are maintained.  </a:t>
            </a:r>
          </a:p>
          <a:p>
            <a:pPr lvl="1">
              <a:spcBef>
                <a:spcPts val="300"/>
              </a:spcBef>
              <a:spcAft>
                <a:spcPts val="300"/>
              </a:spcAft>
            </a:pPr>
            <a:r>
              <a:rPr lang="en-US" sz="2000" dirty="0"/>
              <a:t>The presentation of the Klystron Gallery Installation Plans was well done.  The possibility exists for the construction contractor and the technical installation staff to be working together in the same area due to the schedule.  This happened during the first SNS construction so the team knows how to handle it but it should be addressed in the presentation.  </a:t>
            </a:r>
          </a:p>
          <a:p>
            <a:pPr lvl="1">
              <a:spcBef>
                <a:spcPts val="300"/>
              </a:spcBef>
              <a:spcAft>
                <a:spcPts val="300"/>
              </a:spcAft>
            </a:pPr>
            <a:r>
              <a:rPr lang="en-US" sz="2000" dirty="0"/>
              <a:t>The Controls scope was designed by the SNS controls group, who will also perform installation and commissioning.  This group has extensive experience at SNS and the PPU controls will be the same type as they have currently at SNS. </a:t>
            </a:r>
          </a:p>
          <a:p>
            <a:pPr lvl="1">
              <a:spcBef>
                <a:spcPts val="300"/>
              </a:spcBef>
              <a:spcAft>
                <a:spcPts val="300"/>
              </a:spcAft>
            </a:pPr>
            <a:r>
              <a:rPr lang="en-US" sz="2000" dirty="0"/>
              <a:t>The award for the Klystron Gallery Building Modifications was significantly higher than the original estimates.  An evaluation was made to determine unusual factors impacting the bid prices.  These factors were used to adjust the estimate for the remaining fixed price construction package for the Tunnel Stub. The estimate for the  Tunnel Stub was significantly increased and appears adequate.  </a:t>
            </a:r>
          </a:p>
          <a:p>
            <a:pPr marL="0" indent="0">
              <a:buNone/>
            </a:pPr>
            <a:endParaRPr lang="en-US" sz="2400" dirty="0"/>
          </a:p>
          <a:p>
            <a:pPr marL="0" indent="0">
              <a:buNone/>
            </a:pPr>
            <a:endParaRPr lang="en-US" sz="2400" dirty="0"/>
          </a:p>
          <a:p>
            <a:pPr marL="514350" indent="-514350">
              <a:buFont typeface="+mj-lt"/>
              <a:buAutoNum type="arabicPeriod" startAt="6"/>
            </a:pPr>
            <a:endParaRPr lang="en-US" sz="2400" dirty="0"/>
          </a:p>
          <a:p>
            <a:pPr marL="0" indent="0">
              <a:buNone/>
            </a:pPr>
            <a:endParaRPr lang="en-US" dirty="0"/>
          </a:p>
        </p:txBody>
      </p:sp>
    </p:spTree>
    <p:extLst>
      <p:ext uri="{BB962C8B-B14F-4D97-AF65-F5344CB8AC3E}">
        <p14:creationId xmlns:p14="http://schemas.microsoft.com/office/powerpoint/2010/main" val="990290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SC4 – Conventional Facilities</a:t>
            </a:r>
            <a:br>
              <a:rPr lang="en-US" sz="2800" dirty="0"/>
            </a:br>
            <a:r>
              <a:rPr lang="en-US" sz="2400" dirty="0"/>
              <a:t>J. Stellern (ORNL)</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142250"/>
            <a:ext cx="11430000" cy="5159972"/>
          </a:xfrm>
        </p:spPr>
        <p:txBody>
          <a:bodyPr/>
          <a:lstStyle/>
          <a:p>
            <a:r>
              <a:rPr lang="en-US" sz="2400" dirty="0"/>
              <a:t>Comments (continued)</a:t>
            </a:r>
          </a:p>
          <a:p>
            <a:pPr lvl="1">
              <a:lnSpc>
                <a:spcPct val="100000"/>
              </a:lnSpc>
              <a:spcBef>
                <a:spcPts val="300"/>
              </a:spcBef>
              <a:spcAft>
                <a:spcPts val="300"/>
              </a:spcAft>
            </a:pPr>
            <a:r>
              <a:rPr lang="en-US" sz="2000" dirty="0"/>
              <a:t>The challenge of the Tunnel Stub construction procurement should not be underestimated.  This is a critical construction task that must be completed during the 6 month long outage.  A well qualified construction contractor with large excavation and concrete experience is critical.  The local contractors typically used for smaller ORNL buildings could quickly run into problems that could result in schedule delays and impact the outage schedule.  The large qualified contractors that are needed for this work would normally not bid on this contract due to the small contract dollar amount. PPU does not currently have a planned approach to address this issue.  Although the procurement process will not start until 2022, a well thought out approach needs to be presented at the CD-2/3 IPR.   The approach could include placing the STS construction manager on the bid list.  However, this is not the final answer since the funding profile and schedule for STS is unknown.  A working session with PPU, ORNL/SNS procurement and STS would help in developing a plan.  </a:t>
            </a:r>
          </a:p>
          <a:p>
            <a:pPr marL="0" indent="0">
              <a:buNone/>
            </a:pPr>
            <a:endParaRPr lang="en-US" sz="2400" dirty="0"/>
          </a:p>
          <a:p>
            <a:pPr marL="0" indent="0">
              <a:buNone/>
            </a:pPr>
            <a:endParaRPr lang="en-US" sz="2400" dirty="0"/>
          </a:p>
          <a:p>
            <a:pPr marL="514350" indent="-514350">
              <a:buFont typeface="+mj-lt"/>
              <a:buAutoNum type="arabicPeriod" startAt="6"/>
            </a:pPr>
            <a:endParaRPr lang="en-US" sz="2400" dirty="0"/>
          </a:p>
          <a:p>
            <a:pPr marL="0" indent="0">
              <a:buNone/>
            </a:pPr>
            <a:endParaRPr lang="en-US" dirty="0"/>
          </a:p>
        </p:txBody>
      </p:sp>
    </p:spTree>
    <p:extLst>
      <p:ext uri="{BB962C8B-B14F-4D97-AF65-F5344CB8AC3E}">
        <p14:creationId xmlns:p14="http://schemas.microsoft.com/office/powerpoint/2010/main" val="2431177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SC4 – Conventional Facilities</a:t>
            </a:r>
            <a:br>
              <a:rPr lang="en-US" sz="2800" dirty="0"/>
            </a:br>
            <a:r>
              <a:rPr lang="en-US" sz="2400" dirty="0"/>
              <a:t>J. Stellern (ORNL)</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142250"/>
            <a:ext cx="11430000" cy="5159972"/>
          </a:xfrm>
        </p:spPr>
        <p:txBody>
          <a:bodyPr/>
          <a:lstStyle/>
          <a:p>
            <a:pPr marL="0" indent="0">
              <a:buNone/>
            </a:pPr>
            <a:endParaRPr lang="en-US" sz="2000" dirty="0"/>
          </a:p>
          <a:p>
            <a:r>
              <a:rPr lang="en-US" sz="2400" dirty="0"/>
              <a:t>Recommendation</a:t>
            </a:r>
          </a:p>
          <a:p>
            <a:pPr lvl="1">
              <a:lnSpc>
                <a:spcPct val="100000"/>
              </a:lnSpc>
              <a:spcBef>
                <a:spcPts val="300"/>
              </a:spcBef>
              <a:spcAft>
                <a:spcPts val="300"/>
              </a:spcAft>
            </a:pPr>
            <a:r>
              <a:rPr lang="en-US" sz="2000" dirty="0"/>
              <a:t>Develop a procurement approach, prior to the CD 2/3 IPR, to award the Tunnel Stub contract to a qualified construction contractor capable of meeting the required schedule for construction completion during the long outage.  </a:t>
            </a:r>
          </a:p>
          <a:p>
            <a:pPr marL="855663" lvl="1" indent="-457200">
              <a:buFont typeface="+mj-lt"/>
              <a:buAutoNum type="arabicPeriod"/>
            </a:pPr>
            <a:endParaRPr lang="en-US" sz="2000" dirty="0"/>
          </a:p>
          <a:p>
            <a:pPr marL="514350" indent="-514350">
              <a:buFont typeface="+mj-lt"/>
              <a:buAutoNum type="arabicPeriod" startAt="6"/>
            </a:pPr>
            <a:endParaRPr lang="en-US" sz="2400" dirty="0"/>
          </a:p>
          <a:p>
            <a:pPr marL="0" indent="0">
              <a:buNone/>
            </a:pPr>
            <a:endParaRPr lang="en-US" dirty="0"/>
          </a:p>
        </p:txBody>
      </p:sp>
    </p:spTree>
    <p:extLst>
      <p:ext uri="{BB962C8B-B14F-4D97-AF65-F5344CB8AC3E}">
        <p14:creationId xmlns:p14="http://schemas.microsoft.com/office/powerpoint/2010/main" val="103627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SC4 – Conventional Facilities</a:t>
            </a:r>
            <a:br>
              <a:rPr lang="en-US" sz="2800" dirty="0"/>
            </a:br>
            <a:r>
              <a:rPr lang="en-US" sz="2400" dirty="0"/>
              <a:t>J. Stellern (ORNL)</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142250"/>
            <a:ext cx="11430000" cy="5159972"/>
          </a:xfrm>
        </p:spPr>
        <p:txBody>
          <a:bodyPr/>
          <a:lstStyle/>
          <a:p>
            <a:pPr marL="0" indent="0">
              <a:buNone/>
            </a:pPr>
            <a:endParaRPr lang="en-US" sz="2000" dirty="0"/>
          </a:p>
          <a:p>
            <a:r>
              <a:rPr lang="en-US" sz="2400" dirty="0"/>
              <a:t>Response to Charge Questions</a:t>
            </a:r>
          </a:p>
          <a:p>
            <a:pPr marL="862013" indent="-512763">
              <a:lnSpc>
                <a:spcPct val="100000"/>
              </a:lnSpc>
              <a:spcBef>
                <a:spcPts val="300"/>
              </a:spcBef>
              <a:spcAft>
                <a:spcPts val="300"/>
              </a:spcAft>
              <a:buFont typeface="+mj-lt"/>
              <a:buAutoNum type="arabicParenR"/>
            </a:pPr>
            <a:r>
              <a:rPr lang="en-US" sz="2000" u="sng" dirty="0"/>
              <a:t>Scope/Design Maturity:</a:t>
            </a:r>
            <a:r>
              <a:rPr lang="en-US" sz="2000" dirty="0"/>
              <a:t> Is the project scope definition sufficiently mature to establish a performance baseline and a CD-3 approval decision? </a:t>
            </a:r>
            <a:r>
              <a:rPr lang="en-US" sz="2000" dirty="0">
                <a:solidFill>
                  <a:schemeClr val="accent3">
                    <a:lumMod val="50000"/>
                  </a:schemeClr>
                </a:solidFill>
              </a:rPr>
              <a:t> </a:t>
            </a:r>
            <a:r>
              <a:rPr lang="en-US" sz="2000" dirty="0"/>
              <a:t>Do the KPPs adequately define the performance baseline? Are system specifications, designs, and interfaces sufficiently mature to support CD-2 and CD-3 approval? </a:t>
            </a:r>
            <a:r>
              <a:rPr lang="en-US" sz="2000" dirty="0">
                <a:solidFill>
                  <a:srgbClr val="FF0000"/>
                </a:solidFill>
              </a:rPr>
              <a:t>Yes.</a:t>
            </a:r>
          </a:p>
          <a:p>
            <a:pPr marL="862013" indent="-512763">
              <a:lnSpc>
                <a:spcPct val="100000"/>
              </a:lnSpc>
              <a:spcBef>
                <a:spcPts val="300"/>
              </a:spcBef>
              <a:spcAft>
                <a:spcPts val="300"/>
              </a:spcAft>
              <a:buFont typeface="+mj-lt"/>
              <a:buAutoNum type="arabicParenR" startAt="3"/>
            </a:pPr>
            <a:r>
              <a:rPr lang="en-US" sz="2000" u="sng" dirty="0"/>
              <a:t>Technical:</a:t>
            </a:r>
            <a:r>
              <a:rPr lang="en-US" sz="2000" dirty="0"/>
              <a:t> Is the technical progress to date sufficient to support the planned procurements and installation? </a:t>
            </a:r>
            <a:r>
              <a:rPr lang="en-US" sz="2000" dirty="0">
                <a:solidFill>
                  <a:srgbClr val="FF0000"/>
                </a:solidFill>
              </a:rPr>
              <a:t>Yes. </a:t>
            </a:r>
            <a:r>
              <a:rPr lang="en-US" sz="2000" dirty="0"/>
              <a:t>Are project risks sufficiently identified and managed? </a:t>
            </a:r>
            <a:r>
              <a:rPr lang="en-US" sz="2000" dirty="0">
                <a:solidFill>
                  <a:srgbClr val="FF0000"/>
                </a:solidFill>
              </a:rPr>
              <a:t>Yes.</a:t>
            </a:r>
          </a:p>
          <a:p>
            <a:pPr marL="862013" indent="-512763">
              <a:lnSpc>
                <a:spcPct val="100000"/>
              </a:lnSpc>
              <a:spcBef>
                <a:spcPts val="300"/>
              </a:spcBef>
              <a:spcAft>
                <a:spcPts val="300"/>
              </a:spcAft>
              <a:buFont typeface="+mj-lt"/>
              <a:buAutoNum type="arabicParenR" startAt="6"/>
            </a:pPr>
            <a:r>
              <a:rPr lang="en-US" sz="2000" u="sng" dirty="0"/>
              <a:t>Recommendations</a:t>
            </a:r>
            <a:r>
              <a:rPr lang="en-US" sz="2000" dirty="0"/>
              <a:t>: Have past review recommendations been appropriately addressed? </a:t>
            </a:r>
            <a:r>
              <a:rPr lang="en-US" sz="2000" dirty="0">
                <a:solidFill>
                  <a:srgbClr val="FF0000"/>
                </a:solidFill>
              </a:rPr>
              <a:t>Yes.</a:t>
            </a:r>
          </a:p>
          <a:p>
            <a:pPr marL="0" indent="0">
              <a:buNone/>
            </a:pPr>
            <a:endParaRPr lang="en-US" sz="2400" dirty="0"/>
          </a:p>
          <a:p>
            <a:pPr marL="514350" indent="-514350">
              <a:buFont typeface="+mj-lt"/>
              <a:buAutoNum type="arabicPeriod" startAt="6"/>
            </a:pPr>
            <a:endParaRPr lang="en-US" sz="2400" dirty="0"/>
          </a:p>
          <a:p>
            <a:pPr marL="514350" indent="-514350">
              <a:buFont typeface="+mj-lt"/>
              <a:buAutoNum type="arabicPeriod" startAt="6"/>
            </a:pPr>
            <a:endParaRPr lang="en-US" dirty="0"/>
          </a:p>
        </p:txBody>
      </p:sp>
    </p:spTree>
    <p:extLst>
      <p:ext uri="{BB962C8B-B14F-4D97-AF65-F5344CB8AC3E}">
        <p14:creationId xmlns:p14="http://schemas.microsoft.com/office/powerpoint/2010/main" val="3628745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48054" y="0"/>
            <a:ext cx="11430000" cy="812530"/>
          </a:xfrm>
        </p:spPr>
        <p:txBody>
          <a:bodyPr/>
          <a:lstStyle/>
          <a:p>
            <a:pPr algn="ctr"/>
            <a:r>
              <a:rPr lang="en-US" sz="2800" dirty="0"/>
              <a:t>SC5 – First Target Station and Target R&amp;D</a:t>
            </a:r>
            <a:br>
              <a:rPr lang="en-US" sz="2800" dirty="0"/>
            </a:br>
            <a:r>
              <a:rPr lang="en-US" sz="2400" dirty="0"/>
              <a:t>J. Busby (ORNL), P. Ferguson (ORNL)</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363725" y="871354"/>
            <a:ext cx="7054672" cy="5409412"/>
          </a:xfrm>
          <a:solidFill>
            <a:schemeClr val="bg1"/>
          </a:solidFill>
        </p:spPr>
        <p:txBody>
          <a:bodyPr/>
          <a:lstStyle/>
          <a:p>
            <a:r>
              <a:rPr lang="en-US" sz="2400" dirty="0"/>
              <a:t>Findings</a:t>
            </a:r>
          </a:p>
          <a:p>
            <a:pPr lvl="1">
              <a:spcBef>
                <a:spcPts val="200"/>
              </a:spcBef>
              <a:spcAft>
                <a:spcPts val="200"/>
              </a:spcAft>
            </a:pPr>
            <a:r>
              <a:rPr lang="en-US" sz="1900" dirty="0"/>
              <a:t>The First Target Station and Target R&amp;D includes the target and mercury process loop, as well as the cryomoderator system upgrades.</a:t>
            </a:r>
          </a:p>
          <a:p>
            <a:pPr lvl="1">
              <a:spcBef>
                <a:spcPts val="200"/>
              </a:spcBef>
              <a:spcAft>
                <a:spcPts val="200"/>
              </a:spcAft>
            </a:pPr>
            <a:r>
              <a:rPr lang="en-US" sz="1900" dirty="0"/>
              <a:t>Target mercury vessel and water-cooled shroud designs have gone through considerable engineering effort, incorporating operational experience, R&amp;D, state-of-the-art analysis for heating / flow / temperature / stress / fatigue.</a:t>
            </a:r>
          </a:p>
          <a:p>
            <a:pPr lvl="2">
              <a:spcBef>
                <a:spcPts val="200"/>
              </a:spcBef>
              <a:spcAft>
                <a:spcPts val="200"/>
              </a:spcAft>
            </a:pPr>
            <a:r>
              <a:rPr lang="en-US" sz="1800" dirty="0">
                <a:latin typeface="Century Gothic" panose="020B0502020202020204" pitchFamily="34" charset="0"/>
                <a:cs typeface="+mn-cs"/>
              </a:rPr>
              <a:t>Final Design Review will be June 23-24</a:t>
            </a:r>
          </a:p>
          <a:p>
            <a:pPr lvl="2">
              <a:spcBef>
                <a:spcPts val="200"/>
              </a:spcBef>
              <a:spcAft>
                <a:spcPts val="200"/>
              </a:spcAft>
            </a:pPr>
            <a:r>
              <a:rPr lang="en-US" sz="1800" dirty="0">
                <a:latin typeface="Century Gothic" panose="020B0502020202020204" pitchFamily="34" charset="0"/>
                <a:cs typeface="+mn-cs"/>
              </a:rPr>
              <a:t>By the July IPR, targets will be ready for fabrication </a:t>
            </a:r>
          </a:p>
          <a:p>
            <a:pPr lvl="1">
              <a:spcBef>
                <a:spcPts val="200"/>
              </a:spcBef>
              <a:spcAft>
                <a:spcPts val="200"/>
              </a:spcAft>
            </a:pPr>
            <a:r>
              <a:rPr lang="en-US" sz="1900" dirty="0"/>
              <a:t>Meeting challenges associated with high-flow gas injection is essential for the target to meet power and lifetime goals.</a:t>
            </a:r>
          </a:p>
          <a:p>
            <a:pPr lvl="1">
              <a:spcBef>
                <a:spcPts val="200"/>
              </a:spcBef>
              <a:spcAft>
                <a:spcPts val="200"/>
              </a:spcAft>
            </a:pPr>
            <a:r>
              <a:rPr lang="en-US" sz="1900" dirty="0"/>
              <a:t>This is a complex engineering system that must include process systems, gas injection, off-gas, controls and safety.</a:t>
            </a:r>
          </a:p>
          <a:p>
            <a:pPr lvl="1">
              <a:spcBef>
                <a:spcPts val="200"/>
              </a:spcBef>
              <a:spcAft>
                <a:spcPts val="200"/>
              </a:spcAft>
            </a:pPr>
            <a:r>
              <a:rPr lang="en-US" sz="1900" dirty="0">
                <a:latin typeface="Century Gothic" panose="020B0502020202020204" pitchFamily="34" charset="0"/>
                <a:cs typeface="+mn-cs"/>
              </a:rPr>
              <a:t>Design progress in these areas is better than preliminary design maturity.</a:t>
            </a:r>
          </a:p>
          <a:p>
            <a:pPr marL="0" lvl="1" indent="0">
              <a:buNone/>
            </a:pPr>
            <a:endParaRPr lang="en-US" sz="2000" dirty="0">
              <a:latin typeface="Century Gothic" panose="020B0502020202020204" pitchFamily="34" charset="0"/>
              <a:cs typeface="+mn-cs"/>
            </a:endParaRPr>
          </a:p>
          <a:p>
            <a:pPr lvl="1"/>
            <a:endParaRPr lang="en-US" sz="1800" dirty="0"/>
          </a:p>
          <a:p>
            <a:pPr marL="514350" indent="-514350">
              <a:buFont typeface="+mj-lt"/>
              <a:buAutoNum type="arabicPeriod" startAt="6"/>
            </a:pPr>
            <a:endParaRPr lang="en-US" dirty="0"/>
          </a:p>
        </p:txBody>
      </p:sp>
      <p:grpSp>
        <p:nvGrpSpPr>
          <p:cNvPr id="4" name="Group 3">
            <a:extLst>
              <a:ext uri="{FF2B5EF4-FFF2-40B4-BE49-F238E27FC236}">
                <a16:creationId xmlns:a16="http://schemas.microsoft.com/office/drawing/2014/main" id="{6146613A-FC5E-0946-824F-323EF84968D4}"/>
              </a:ext>
            </a:extLst>
          </p:cNvPr>
          <p:cNvGrpSpPr>
            <a:grpSpLocks noChangeAspect="1"/>
          </p:cNvGrpSpPr>
          <p:nvPr/>
        </p:nvGrpSpPr>
        <p:grpSpPr>
          <a:xfrm>
            <a:off x="7723527" y="1653459"/>
            <a:ext cx="4236588" cy="3120785"/>
            <a:chOff x="1895182" y="858549"/>
            <a:chExt cx="7167837" cy="5280025"/>
          </a:xfrm>
        </p:grpSpPr>
        <p:pic>
          <p:nvPicPr>
            <p:cNvPr id="5" name="Picture 6" descr="PipingA1">
              <a:extLst>
                <a:ext uri="{FF2B5EF4-FFF2-40B4-BE49-F238E27FC236}">
                  <a16:creationId xmlns:a16="http://schemas.microsoft.com/office/drawing/2014/main" id="{EF8B1D1B-1C7A-F34A-91AA-4EE4F18A619C}"/>
                </a:ext>
              </a:extLst>
            </p:cNvPr>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145" r="2557" b="5066"/>
            <a:stretch>
              <a:fillRect/>
            </a:stretch>
          </p:blipFill>
          <p:spPr bwMode="auto">
            <a:xfrm>
              <a:off x="2032831" y="858549"/>
              <a:ext cx="6858003" cy="5280025"/>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pic>
        <p:sp>
          <p:nvSpPr>
            <p:cNvPr id="6" name="Text Box 7">
              <a:extLst>
                <a:ext uri="{FF2B5EF4-FFF2-40B4-BE49-F238E27FC236}">
                  <a16:creationId xmlns:a16="http://schemas.microsoft.com/office/drawing/2014/main" id="{0ADE719E-9AC2-FB42-94A7-D6E9AD1E62A3}"/>
                </a:ext>
              </a:extLst>
            </p:cNvPr>
            <p:cNvSpPr txBox="1">
              <a:spLocks noChangeArrowheads="1"/>
            </p:cNvSpPr>
            <p:nvPr/>
          </p:nvSpPr>
          <p:spPr bwMode="auto">
            <a:xfrm>
              <a:off x="1895182" y="1824858"/>
              <a:ext cx="1172697" cy="5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pPr>
              <a:r>
                <a:rPr lang="en-US" sz="1400" b="1" dirty="0">
                  <a:latin typeface="Arial Narrow"/>
                  <a:cs typeface="Arial Narrow"/>
                </a:rPr>
                <a:t>Target</a:t>
              </a:r>
            </a:p>
          </p:txBody>
        </p:sp>
        <p:sp>
          <p:nvSpPr>
            <p:cNvPr id="7" name="Line 8">
              <a:extLst>
                <a:ext uri="{FF2B5EF4-FFF2-40B4-BE49-F238E27FC236}">
                  <a16:creationId xmlns:a16="http://schemas.microsoft.com/office/drawing/2014/main" id="{5605B312-8BD8-D746-922F-6802F2DD4E42}"/>
                </a:ext>
              </a:extLst>
            </p:cNvPr>
            <p:cNvSpPr>
              <a:spLocks noChangeShapeType="1"/>
            </p:cNvSpPr>
            <p:nvPr/>
          </p:nvSpPr>
          <p:spPr bwMode="auto">
            <a:xfrm flipH="1" flipV="1">
              <a:off x="2640844" y="1228436"/>
              <a:ext cx="34536" cy="694582"/>
            </a:xfrm>
            <a:prstGeom prst="line">
              <a:avLst/>
            </a:prstGeom>
            <a:noFill/>
            <a:ln w="19050">
              <a:solidFill>
                <a:srgbClr val="FF0000">
                  <a:alpha val="75000"/>
                </a:srgbClr>
              </a:solidFill>
              <a:round/>
              <a:headEnd/>
              <a:tailEnd type="stealth" w="lg" len="lg"/>
            </a:ln>
            <a:extLst>
              <a:ext uri="{909E8E84-426E-40DD-AFC4-6F175D3DCCD1}">
                <a14:hiddenFill xmlns:a14="http://schemas.microsoft.com/office/drawing/2010/main">
                  <a:noFill/>
                </a14:hiddenFill>
              </a:ext>
            </a:extLst>
          </p:spPr>
          <p:txBody>
            <a:bodyPr/>
            <a:lstStyle/>
            <a:p>
              <a:endParaRPr lang="en-US" sz="1400" dirty="0"/>
            </a:p>
          </p:txBody>
        </p:sp>
        <p:sp>
          <p:nvSpPr>
            <p:cNvPr id="8" name="Text Box 9">
              <a:extLst>
                <a:ext uri="{FF2B5EF4-FFF2-40B4-BE49-F238E27FC236}">
                  <a16:creationId xmlns:a16="http://schemas.microsoft.com/office/drawing/2014/main" id="{00221FBD-E74E-3049-BB72-F95D31F23BD9}"/>
                </a:ext>
              </a:extLst>
            </p:cNvPr>
            <p:cNvSpPr txBox="1">
              <a:spLocks noChangeArrowheads="1"/>
            </p:cNvSpPr>
            <p:nvPr/>
          </p:nvSpPr>
          <p:spPr bwMode="auto">
            <a:xfrm>
              <a:off x="7417631" y="977613"/>
              <a:ext cx="1047495" cy="78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50000"/>
                </a:spcBef>
              </a:pPr>
              <a:r>
                <a:rPr lang="en-US" sz="1400" b="1" dirty="0">
                  <a:latin typeface="Arial Narrow"/>
                  <a:cs typeface="Arial Narrow"/>
                </a:rPr>
                <a:t>Hg Pump Motor</a:t>
              </a:r>
            </a:p>
          </p:txBody>
        </p:sp>
        <p:sp>
          <p:nvSpPr>
            <p:cNvPr id="9" name="Line 10">
              <a:extLst>
                <a:ext uri="{FF2B5EF4-FFF2-40B4-BE49-F238E27FC236}">
                  <a16:creationId xmlns:a16="http://schemas.microsoft.com/office/drawing/2014/main" id="{61C263D7-AA40-7942-B8D3-1095C77AF451}"/>
                </a:ext>
              </a:extLst>
            </p:cNvPr>
            <p:cNvSpPr>
              <a:spLocks noChangeShapeType="1"/>
            </p:cNvSpPr>
            <p:nvPr/>
          </p:nvSpPr>
          <p:spPr bwMode="auto">
            <a:xfrm flipH="1">
              <a:off x="6909633" y="1422112"/>
              <a:ext cx="646113" cy="274638"/>
            </a:xfrm>
            <a:prstGeom prst="line">
              <a:avLst/>
            </a:prstGeom>
            <a:noFill/>
            <a:ln w="19050">
              <a:solidFill>
                <a:srgbClr val="FF0000">
                  <a:alpha val="75000"/>
                </a:srgbClr>
              </a:solidFill>
              <a:round/>
              <a:headEnd/>
              <a:tailEnd type="stealth" w="lg" len="lg"/>
            </a:ln>
            <a:extLst>
              <a:ext uri="{909E8E84-426E-40DD-AFC4-6F175D3DCCD1}">
                <a14:hiddenFill xmlns:a14="http://schemas.microsoft.com/office/drawing/2010/main">
                  <a:noFill/>
                </a14:hiddenFill>
              </a:ext>
            </a:extLst>
          </p:spPr>
          <p:txBody>
            <a:bodyPr/>
            <a:lstStyle/>
            <a:p>
              <a:endParaRPr lang="en-US" sz="1400" dirty="0"/>
            </a:p>
          </p:txBody>
        </p:sp>
        <p:sp>
          <p:nvSpPr>
            <p:cNvPr id="10" name="Text Box 11">
              <a:extLst>
                <a:ext uri="{FF2B5EF4-FFF2-40B4-BE49-F238E27FC236}">
                  <a16:creationId xmlns:a16="http://schemas.microsoft.com/office/drawing/2014/main" id="{3DE669E7-721E-2442-A50A-A3263A7A308C}"/>
                </a:ext>
              </a:extLst>
            </p:cNvPr>
            <p:cNvSpPr txBox="1">
              <a:spLocks noChangeArrowheads="1"/>
            </p:cNvSpPr>
            <p:nvPr/>
          </p:nvSpPr>
          <p:spPr bwMode="auto">
            <a:xfrm>
              <a:off x="3510794" y="3371563"/>
              <a:ext cx="1939927" cy="39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pPr>
              <a:r>
                <a:rPr lang="en-US" sz="1400" b="1" dirty="0">
                  <a:latin typeface="Arial Narrow"/>
                  <a:cs typeface="Arial Narrow"/>
                </a:rPr>
                <a:t>Heat Exchanger</a:t>
              </a:r>
            </a:p>
          </p:txBody>
        </p:sp>
        <p:sp>
          <p:nvSpPr>
            <p:cNvPr id="11" name="Line 12">
              <a:extLst>
                <a:ext uri="{FF2B5EF4-FFF2-40B4-BE49-F238E27FC236}">
                  <a16:creationId xmlns:a16="http://schemas.microsoft.com/office/drawing/2014/main" id="{7BD91633-2FA1-7A40-A19F-57E45888B9E9}"/>
                </a:ext>
              </a:extLst>
            </p:cNvPr>
            <p:cNvSpPr>
              <a:spLocks noChangeShapeType="1"/>
            </p:cNvSpPr>
            <p:nvPr/>
          </p:nvSpPr>
          <p:spPr bwMode="auto">
            <a:xfrm>
              <a:off x="5215770" y="3643024"/>
              <a:ext cx="1541463" cy="177800"/>
            </a:xfrm>
            <a:prstGeom prst="line">
              <a:avLst/>
            </a:prstGeom>
            <a:noFill/>
            <a:ln w="19050">
              <a:solidFill>
                <a:srgbClr val="FF0000">
                  <a:alpha val="75000"/>
                </a:srgbClr>
              </a:solidFill>
              <a:round/>
              <a:headEnd/>
              <a:tailEnd type="stealth" w="lg" len="lg"/>
            </a:ln>
            <a:extLst>
              <a:ext uri="{909E8E84-426E-40DD-AFC4-6F175D3DCCD1}">
                <a14:hiddenFill xmlns:a14="http://schemas.microsoft.com/office/drawing/2010/main">
                  <a:noFill/>
                </a14:hiddenFill>
              </a:ext>
            </a:extLst>
          </p:spPr>
          <p:txBody>
            <a:bodyPr/>
            <a:lstStyle/>
            <a:p>
              <a:endParaRPr lang="en-US" sz="1400" dirty="0"/>
            </a:p>
          </p:txBody>
        </p:sp>
        <p:sp>
          <p:nvSpPr>
            <p:cNvPr id="12" name="Text Box 13">
              <a:extLst>
                <a:ext uri="{FF2B5EF4-FFF2-40B4-BE49-F238E27FC236}">
                  <a16:creationId xmlns:a16="http://schemas.microsoft.com/office/drawing/2014/main" id="{879A327C-0718-704F-881B-8B87D5AAA9DA}"/>
                </a:ext>
              </a:extLst>
            </p:cNvPr>
            <p:cNvSpPr txBox="1">
              <a:spLocks noChangeArrowheads="1"/>
            </p:cNvSpPr>
            <p:nvPr/>
          </p:nvSpPr>
          <p:spPr bwMode="auto">
            <a:xfrm>
              <a:off x="5472947" y="4690776"/>
              <a:ext cx="1608139" cy="56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50000"/>
                </a:spcBef>
              </a:pPr>
              <a:r>
                <a:rPr lang="en-US" sz="1400" b="1" dirty="0">
                  <a:latin typeface="Arial Narrow"/>
                  <a:cs typeface="Arial Narrow"/>
                </a:rPr>
                <a:t>Mercury Storage Tank</a:t>
              </a:r>
            </a:p>
          </p:txBody>
        </p:sp>
        <p:sp>
          <p:nvSpPr>
            <p:cNvPr id="13" name="Line 14">
              <a:extLst>
                <a:ext uri="{FF2B5EF4-FFF2-40B4-BE49-F238E27FC236}">
                  <a16:creationId xmlns:a16="http://schemas.microsoft.com/office/drawing/2014/main" id="{06A20E9C-FF87-3843-8C6A-7DE764255089}"/>
                </a:ext>
              </a:extLst>
            </p:cNvPr>
            <p:cNvSpPr>
              <a:spLocks noChangeShapeType="1"/>
            </p:cNvSpPr>
            <p:nvPr/>
          </p:nvSpPr>
          <p:spPr bwMode="auto">
            <a:xfrm>
              <a:off x="6909633" y="4904508"/>
              <a:ext cx="1216058" cy="124691"/>
            </a:xfrm>
            <a:prstGeom prst="line">
              <a:avLst/>
            </a:prstGeom>
            <a:noFill/>
            <a:ln w="19050">
              <a:solidFill>
                <a:srgbClr val="FF0000">
                  <a:alpha val="75000"/>
                </a:srgbClr>
              </a:solidFill>
              <a:round/>
              <a:headEnd/>
              <a:tailEnd type="stealth" w="lg" len="lg"/>
            </a:ln>
            <a:extLst>
              <a:ext uri="{909E8E84-426E-40DD-AFC4-6F175D3DCCD1}">
                <a14:hiddenFill xmlns:a14="http://schemas.microsoft.com/office/drawing/2010/main">
                  <a:noFill/>
                </a14:hiddenFill>
              </a:ext>
            </a:extLst>
          </p:spPr>
          <p:txBody>
            <a:bodyPr/>
            <a:lstStyle/>
            <a:p>
              <a:endParaRPr lang="en-US" sz="1400" dirty="0"/>
            </a:p>
          </p:txBody>
        </p:sp>
        <p:sp>
          <p:nvSpPr>
            <p:cNvPr id="14" name="Text Box 15">
              <a:extLst>
                <a:ext uri="{FF2B5EF4-FFF2-40B4-BE49-F238E27FC236}">
                  <a16:creationId xmlns:a16="http://schemas.microsoft.com/office/drawing/2014/main" id="{1E45C434-E453-6646-B3D1-42FC4D25B36E}"/>
                </a:ext>
              </a:extLst>
            </p:cNvPr>
            <p:cNvSpPr txBox="1">
              <a:spLocks noChangeArrowheads="1"/>
            </p:cNvSpPr>
            <p:nvPr/>
          </p:nvSpPr>
          <p:spPr bwMode="auto">
            <a:xfrm>
              <a:off x="7463671" y="2795299"/>
              <a:ext cx="1599348" cy="73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50000"/>
                </a:spcBef>
              </a:pPr>
              <a:r>
                <a:rPr lang="en-US" sz="1400" b="1" dirty="0">
                  <a:latin typeface="Arial Narrow"/>
                  <a:cs typeface="Arial Narrow"/>
                </a:rPr>
                <a:t>Transfer Valve</a:t>
              </a:r>
            </a:p>
          </p:txBody>
        </p:sp>
        <p:sp>
          <p:nvSpPr>
            <p:cNvPr id="15" name="Line 16">
              <a:extLst>
                <a:ext uri="{FF2B5EF4-FFF2-40B4-BE49-F238E27FC236}">
                  <a16:creationId xmlns:a16="http://schemas.microsoft.com/office/drawing/2014/main" id="{752373A9-1E44-5049-A71E-ABC69634FD51}"/>
                </a:ext>
              </a:extLst>
            </p:cNvPr>
            <p:cNvSpPr>
              <a:spLocks noChangeShapeType="1"/>
            </p:cNvSpPr>
            <p:nvPr/>
          </p:nvSpPr>
          <p:spPr bwMode="auto">
            <a:xfrm>
              <a:off x="8066921" y="3262024"/>
              <a:ext cx="192088" cy="666750"/>
            </a:xfrm>
            <a:prstGeom prst="line">
              <a:avLst/>
            </a:prstGeom>
            <a:noFill/>
            <a:ln w="19050">
              <a:solidFill>
                <a:srgbClr val="FF0000">
                  <a:alpha val="75000"/>
                </a:srgbClr>
              </a:solidFill>
              <a:round/>
              <a:headEnd/>
              <a:tailEnd type="stealth" w="lg" len="lg"/>
            </a:ln>
            <a:extLst>
              <a:ext uri="{909E8E84-426E-40DD-AFC4-6F175D3DCCD1}">
                <a14:hiddenFill xmlns:a14="http://schemas.microsoft.com/office/drawing/2010/main">
                  <a:noFill/>
                </a14:hiddenFill>
              </a:ext>
            </a:extLst>
          </p:spPr>
          <p:txBody>
            <a:bodyPr/>
            <a:lstStyle/>
            <a:p>
              <a:endParaRPr lang="en-US" sz="1400" dirty="0"/>
            </a:p>
          </p:txBody>
        </p:sp>
        <p:sp>
          <p:nvSpPr>
            <p:cNvPr id="16" name="Text Box 9">
              <a:extLst>
                <a:ext uri="{FF2B5EF4-FFF2-40B4-BE49-F238E27FC236}">
                  <a16:creationId xmlns:a16="http://schemas.microsoft.com/office/drawing/2014/main" id="{919484AE-CDB9-084A-A4D0-175D10227B72}"/>
                </a:ext>
              </a:extLst>
            </p:cNvPr>
            <p:cNvSpPr txBox="1">
              <a:spLocks noChangeArrowheads="1"/>
            </p:cNvSpPr>
            <p:nvPr/>
          </p:nvSpPr>
          <p:spPr bwMode="auto">
            <a:xfrm>
              <a:off x="4838871" y="1106409"/>
              <a:ext cx="1752352" cy="33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50000"/>
                </a:spcBef>
              </a:pPr>
              <a:r>
                <a:rPr lang="en-US" sz="1400" b="1" dirty="0">
                  <a:latin typeface="Arial Narrow"/>
                  <a:cs typeface="Arial Narrow"/>
                </a:rPr>
                <a:t>Supply Pipes (3)</a:t>
              </a:r>
            </a:p>
          </p:txBody>
        </p:sp>
        <p:sp>
          <p:nvSpPr>
            <p:cNvPr id="17" name="Line 10">
              <a:extLst>
                <a:ext uri="{FF2B5EF4-FFF2-40B4-BE49-F238E27FC236}">
                  <a16:creationId xmlns:a16="http://schemas.microsoft.com/office/drawing/2014/main" id="{D4829218-0109-9D4F-BD51-E6147034A268}"/>
                </a:ext>
              </a:extLst>
            </p:cNvPr>
            <p:cNvSpPr>
              <a:spLocks noChangeShapeType="1"/>
            </p:cNvSpPr>
            <p:nvPr/>
          </p:nvSpPr>
          <p:spPr bwMode="auto">
            <a:xfrm flipH="1">
              <a:off x="4434537" y="1772949"/>
              <a:ext cx="911403" cy="638175"/>
            </a:xfrm>
            <a:prstGeom prst="line">
              <a:avLst/>
            </a:prstGeom>
            <a:noFill/>
            <a:ln w="19050">
              <a:solidFill>
                <a:srgbClr val="FF0000">
                  <a:alpha val="75000"/>
                </a:srgbClr>
              </a:solidFill>
              <a:round/>
              <a:headEnd/>
              <a:tailEnd type="stealth" w="lg" len="lg"/>
            </a:ln>
            <a:extLst>
              <a:ext uri="{909E8E84-426E-40DD-AFC4-6F175D3DCCD1}">
                <a14:hiddenFill xmlns:a14="http://schemas.microsoft.com/office/drawing/2010/main">
                  <a:noFill/>
                </a14:hiddenFill>
              </a:ext>
            </a:extLst>
          </p:spPr>
          <p:txBody>
            <a:bodyPr/>
            <a:lstStyle/>
            <a:p>
              <a:endParaRPr lang="en-US" sz="1400" dirty="0"/>
            </a:p>
          </p:txBody>
        </p:sp>
        <p:sp>
          <p:nvSpPr>
            <p:cNvPr id="18" name="Line 10">
              <a:extLst>
                <a:ext uri="{FF2B5EF4-FFF2-40B4-BE49-F238E27FC236}">
                  <a16:creationId xmlns:a16="http://schemas.microsoft.com/office/drawing/2014/main" id="{89F1D7FD-19FB-0A47-99AC-F1FB71D0002A}"/>
                </a:ext>
              </a:extLst>
            </p:cNvPr>
            <p:cNvSpPr>
              <a:spLocks noChangeShapeType="1"/>
            </p:cNvSpPr>
            <p:nvPr/>
          </p:nvSpPr>
          <p:spPr bwMode="auto">
            <a:xfrm flipH="1">
              <a:off x="4434536" y="1772949"/>
              <a:ext cx="911403" cy="373856"/>
            </a:xfrm>
            <a:prstGeom prst="line">
              <a:avLst/>
            </a:prstGeom>
            <a:noFill/>
            <a:ln w="19050">
              <a:solidFill>
                <a:srgbClr val="FF0000">
                  <a:alpha val="75000"/>
                </a:srgbClr>
              </a:solidFill>
              <a:round/>
              <a:headEnd/>
              <a:tailEnd type="stealth" w="lg" len="lg"/>
            </a:ln>
            <a:extLst>
              <a:ext uri="{909E8E84-426E-40DD-AFC4-6F175D3DCCD1}">
                <a14:hiddenFill xmlns:a14="http://schemas.microsoft.com/office/drawing/2010/main">
                  <a:noFill/>
                </a14:hiddenFill>
              </a:ext>
            </a:extLst>
          </p:spPr>
          <p:txBody>
            <a:bodyPr/>
            <a:lstStyle/>
            <a:p>
              <a:endParaRPr lang="en-US" sz="1400" dirty="0"/>
            </a:p>
          </p:txBody>
        </p:sp>
        <p:sp>
          <p:nvSpPr>
            <p:cNvPr id="19" name="Line 10">
              <a:extLst>
                <a:ext uri="{FF2B5EF4-FFF2-40B4-BE49-F238E27FC236}">
                  <a16:creationId xmlns:a16="http://schemas.microsoft.com/office/drawing/2014/main" id="{EEC3DC48-5D47-3A49-9068-D90E70C58FFD}"/>
                </a:ext>
              </a:extLst>
            </p:cNvPr>
            <p:cNvSpPr>
              <a:spLocks noChangeShapeType="1"/>
            </p:cNvSpPr>
            <p:nvPr/>
          </p:nvSpPr>
          <p:spPr bwMode="auto">
            <a:xfrm flipH="1">
              <a:off x="4737748" y="1772949"/>
              <a:ext cx="608190" cy="638175"/>
            </a:xfrm>
            <a:prstGeom prst="line">
              <a:avLst/>
            </a:prstGeom>
            <a:noFill/>
            <a:ln w="19050">
              <a:solidFill>
                <a:srgbClr val="FF0000">
                  <a:alpha val="75000"/>
                </a:srgbClr>
              </a:solidFill>
              <a:round/>
              <a:headEnd/>
              <a:tailEnd type="stealth" w="lg" len="lg"/>
            </a:ln>
            <a:extLst>
              <a:ext uri="{909E8E84-426E-40DD-AFC4-6F175D3DCCD1}">
                <a14:hiddenFill xmlns:a14="http://schemas.microsoft.com/office/drawing/2010/main">
                  <a:noFill/>
                </a14:hiddenFill>
              </a:ext>
            </a:extLst>
          </p:spPr>
          <p:txBody>
            <a:bodyPr/>
            <a:lstStyle/>
            <a:p>
              <a:endParaRPr lang="en-US" sz="1400" dirty="0"/>
            </a:p>
          </p:txBody>
        </p:sp>
        <p:sp>
          <p:nvSpPr>
            <p:cNvPr id="20" name="Text Box 9">
              <a:extLst>
                <a:ext uri="{FF2B5EF4-FFF2-40B4-BE49-F238E27FC236}">
                  <a16:creationId xmlns:a16="http://schemas.microsoft.com/office/drawing/2014/main" id="{E8295D7A-36B9-B044-9FDC-835A70E5D320}"/>
                </a:ext>
              </a:extLst>
            </p:cNvPr>
            <p:cNvSpPr txBox="1">
              <a:spLocks noChangeArrowheads="1"/>
            </p:cNvSpPr>
            <p:nvPr/>
          </p:nvSpPr>
          <p:spPr bwMode="auto">
            <a:xfrm>
              <a:off x="2573570" y="2832637"/>
              <a:ext cx="1752352" cy="33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50000"/>
                </a:spcBef>
              </a:pPr>
              <a:r>
                <a:rPr lang="en-US" sz="1400" b="1" dirty="0">
                  <a:latin typeface="Arial Narrow"/>
                  <a:cs typeface="Arial Narrow"/>
                </a:rPr>
                <a:t>Return Pipe (1)</a:t>
              </a:r>
            </a:p>
          </p:txBody>
        </p:sp>
        <p:sp>
          <p:nvSpPr>
            <p:cNvPr id="21" name="Line 12">
              <a:extLst>
                <a:ext uri="{FF2B5EF4-FFF2-40B4-BE49-F238E27FC236}">
                  <a16:creationId xmlns:a16="http://schemas.microsoft.com/office/drawing/2014/main" id="{D66A1F87-FF1F-0F44-8319-314233E88ECC}"/>
                </a:ext>
              </a:extLst>
            </p:cNvPr>
            <p:cNvSpPr>
              <a:spLocks noChangeShapeType="1"/>
            </p:cNvSpPr>
            <p:nvPr/>
          </p:nvSpPr>
          <p:spPr bwMode="auto">
            <a:xfrm flipV="1">
              <a:off x="4113068" y="2932616"/>
              <a:ext cx="1000126" cy="42863"/>
            </a:xfrm>
            <a:prstGeom prst="line">
              <a:avLst/>
            </a:prstGeom>
            <a:noFill/>
            <a:ln w="19050">
              <a:solidFill>
                <a:srgbClr val="FF0000">
                  <a:alpha val="75000"/>
                </a:srgbClr>
              </a:solidFill>
              <a:round/>
              <a:headEnd/>
              <a:tailEnd type="stealth" w="lg" len="lg"/>
            </a:ln>
            <a:extLst>
              <a:ext uri="{909E8E84-426E-40DD-AFC4-6F175D3DCCD1}">
                <a14:hiddenFill xmlns:a14="http://schemas.microsoft.com/office/drawing/2010/main">
                  <a:noFill/>
                </a14:hiddenFill>
              </a:ext>
            </a:extLst>
          </p:spPr>
          <p:txBody>
            <a:bodyPr/>
            <a:lstStyle/>
            <a:p>
              <a:endParaRPr lang="en-US" sz="1400" dirty="0"/>
            </a:p>
          </p:txBody>
        </p:sp>
        <p:sp>
          <p:nvSpPr>
            <p:cNvPr id="22" name="Text Box 9">
              <a:extLst>
                <a:ext uri="{FF2B5EF4-FFF2-40B4-BE49-F238E27FC236}">
                  <a16:creationId xmlns:a16="http://schemas.microsoft.com/office/drawing/2014/main" id="{34E9BFFF-062B-944B-8E74-140141742E27}"/>
                </a:ext>
              </a:extLst>
            </p:cNvPr>
            <p:cNvSpPr txBox="1">
              <a:spLocks noChangeArrowheads="1"/>
            </p:cNvSpPr>
            <p:nvPr/>
          </p:nvSpPr>
          <p:spPr bwMode="auto">
            <a:xfrm>
              <a:off x="7439433" y="1923020"/>
              <a:ext cx="1172974" cy="56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80000"/>
                </a:lnSpc>
                <a:spcBef>
                  <a:spcPct val="50000"/>
                </a:spcBef>
              </a:pPr>
              <a:r>
                <a:rPr lang="en-US" sz="1400" b="1" dirty="0">
                  <a:latin typeface="Arial Narrow"/>
                  <a:cs typeface="Arial Narrow"/>
                </a:rPr>
                <a:t>Hg Pump Tank</a:t>
              </a:r>
            </a:p>
          </p:txBody>
        </p:sp>
        <p:sp>
          <p:nvSpPr>
            <p:cNvPr id="23" name="Line 10">
              <a:extLst>
                <a:ext uri="{FF2B5EF4-FFF2-40B4-BE49-F238E27FC236}">
                  <a16:creationId xmlns:a16="http://schemas.microsoft.com/office/drawing/2014/main" id="{EA6781D3-7947-384D-9B0B-264C5370C4A5}"/>
                </a:ext>
              </a:extLst>
            </p:cNvPr>
            <p:cNvSpPr>
              <a:spLocks noChangeShapeType="1"/>
            </p:cNvSpPr>
            <p:nvPr/>
          </p:nvSpPr>
          <p:spPr bwMode="auto">
            <a:xfrm flipH="1">
              <a:off x="6968835" y="2206337"/>
              <a:ext cx="727363" cy="554883"/>
            </a:xfrm>
            <a:prstGeom prst="line">
              <a:avLst/>
            </a:prstGeom>
            <a:noFill/>
            <a:ln w="19050">
              <a:solidFill>
                <a:srgbClr val="FF0000">
                  <a:alpha val="75000"/>
                </a:srgbClr>
              </a:solidFill>
              <a:round/>
              <a:headEnd/>
              <a:tailEnd type="stealth" w="lg" len="lg"/>
            </a:ln>
            <a:extLst>
              <a:ext uri="{909E8E84-426E-40DD-AFC4-6F175D3DCCD1}">
                <a14:hiddenFill xmlns:a14="http://schemas.microsoft.com/office/drawing/2010/main">
                  <a:noFill/>
                </a14:hiddenFill>
              </a:ext>
            </a:extLst>
          </p:spPr>
          <p:txBody>
            <a:bodyPr/>
            <a:lstStyle/>
            <a:p>
              <a:endParaRPr lang="en-US" sz="1400" dirty="0"/>
            </a:p>
          </p:txBody>
        </p:sp>
      </p:grpSp>
      <p:sp>
        <p:nvSpPr>
          <p:cNvPr id="24" name="TextBox 23">
            <a:extLst>
              <a:ext uri="{FF2B5EF4-FFF2-40B4-BE49-F238E27FC236}">
                <a16:creationId xmlns:a16="http://schemas.microsoft.com/office/drawing/2014/main" id="{EC0BCF20-829F-3C42-B5BA-3F2EB2D5842F}"/>
              </a:ext>
            </a:extLst>
          </p:cNvPr>
          <p:cNvSpPr txBox="1"/>
          <p:nvPr/>
        </p:nvSpPr>
        <p:spPr>
          <a:xfrm>
            <a:off x="7477298" y="4888307"/>
            <a:ext cx="4571634" cy="1089529"/>
          </a:xfrm>
          <a:prstGeom prst="rect">
            <a:avLst/>
          </a:prstGeom>
          <a:noFill/>
        </p:spPr>
        <p:txBody>
          <a:bodyPr wrap="square" rtlCol="0">
            <a:spAutoFit/>
          </a:bodyPr>
          <a:lstStyle/>
          <a:p>
            <a:pPr algn="ctr">
              <a:lnSpc>
                <a:spcPct val="90000"/>
              </a:lnSpc>
            </a:pPr>
            <a:r>
              <a:rPr lang="en-US" b="1" dirty="0">
                <a:latin typeface="+mn-lt"/>
              </a:rPr>
              <a:t>SNS Mercury Process Loop</a:t>
            </a:r>
          </a:p>
          <a:p>
            <a:pPr algn="ctr">
              <a:lnSpc>
                <a:spcPct val="90000"/>
              </a:lnSpc>
            </a:pPr>
            <a:r>
              <a:rPr lang="en-US" dirty="0">
                <a:latin typeface="+mn-lt"/>
              </a:rPr>
              <a:t>20+ ton of mercury; life of facility</a:t>
            </a:r>
          </a:p>
          <a:p>
            <a:pPr algn="ctr">
              <a:lnSpc>
                <a:spcPct val="90000"/>
              </a:lnSpc>
            </a:pPr>
            <a:r>
              <a:rPr lang="en-US" dirty="0">
                <a:latin typeface="+mn-lt"/>
              </a:rPr>
              <a:t>Removes heat ≈ 60% of beam power</a:t>
            </a:r>
          </a:p>
          <a:p>
            <a:pPr algn="ctr">
              <a:lnSpc>
                <a:spcPct val="90000"/>
              </a:lnSpc>
            </a:pPr>
            <a:r>
              <a:rPr lang="en-US" dirty="0">
                <a:latin typeface="+mn-lt"/>
              </a:rPr>
              <a:t>Hot off gases are vented</a:t>
            </a:r>
          </a:p>
        </p:txBody>
      </p:sp>
    </p:spTree>
    <p:extLst>
      <p:ext uri="{BB962C8B-B14F-4D97-AF65-F5344CB8AC3E}">
        <p14:creationId xmlns:p14="http://schemas.microsoft.com/office/powerpoint/2010/main" val="2425901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354030" y="841925"/>
            <a:ext cx="11430000" cy="5441643"/>
          </a:xfrm>
          <a:solidFill>
            <a:schemeClr val="bg1"/>
          </a:solidFill>
        </p:spPr>
        <p:txBody>
          <a:bodyPr/>
          <a:lstStyle/>
          <a:p>
            <a:r>
              <a:rPr lang="en-US" sz="2400" dirty="0"/>
              <a:t>Comments</a:t>
            </a:r>
          </a:p>
          <a:p>
            <a:pPr lvl="1">
              <a:lnSpc>
                <a:spcPct val="100000"/>
              </a:lnSpc>
              <a:spcBef>
                <a:spcPts val="300"/>
              </a:spcBef>
              <a:spcAft>
                <a:spcPts val="300"/>
              </a:spcAft>
            </a:pPr>
            <a:r>
              <a:rPr lang="en-US" sz="2000" dirty="0"/>
              <a:t>The technical presentations were detailed and informative.   There was also clear evidence that interfaces between subsystems were an area of focus, which is essential in a complex engineering project.</a:t>
            </a:r>
          </a:p>
          <a:p>
            <a:pPr lvl="1">
              <a:lnSpc>
                <a:spcPct val="100000"/>
              </a:lnSpc>
              <a:spcBef>
                <a:spcPts val="300"/>
              </a:spcBef>
              <a:spcAft>
                <a:spcPts val="300"/>
              </a:spcAft>
            </a:pPr>
            <a:r>
              <a:rPr lang="en-US" sz="2000" dirty="0"/>
              <a:t>There have been no significant impacts due to COVID-19 on either the ongoing research or the supply chain for the first target station activities.   PPU team staff have worked diligently to minimize impact on design, reviews, and experiments. </a:t>
            </a:r>
          </a:p>
          <a:p>
            <a:pPr lvl="1">
              <a:lnSpc>
                <a:spcPct val="100000"/>
              </a:lnSpc>
              <a:spcBef>
                <a:spcPts val="300"/>
              </a:spcBef>
              <a:spcAft>
                <a:spcPts val="300"/>
              </a:spcAft>
            </a:pPr>
            <a:r>
              <a:rPr lang="en-US" sz="2000" dirty="0"/>
              <a:t>Actions for the long-term integrity and performance of SNS FTS are being developed to enable a 60-year life as part of normal SNS operations. These actions also support confidence in PPU success and long-term reliability. For example, on the long-term integrity of the mercury loop, protocols for periodic sampling of the mercury coolant are being developed, which is positive.   </a:t>
            </a:r>
          </a:p>
          <a:p>
            <a:pPr lvl="1">
              <a:lnSpc>
                <a:spcPct val="100000"/>
              </a:lnSpc>
              <a:spcBef>
                <a:spcPts val="300"/>
              </a:spcBef>
              <a:spcAft>
                <a:spcPts val="300"/>
              </a:spcAft>
            </a:pPr>
            <a:r>
              <a:rPr lang="en-US" sz="2000" dirty="0"/>
              <a:t>Lessons learned are being applied across the board for this system. This is an asset and should be more clearly highlighted.   We suggest including a slide or two with very specific examples of lessons-learned that have been applied to further demonstrate the maturity of the design and the reduction of risk.</a:t>
            </a:r>
          </a:p>
          <a:p>
            <a:pPr lvl="1"/>
            <a:endParaRPr lang="en-US" sz="1800" dirty="0"/>
          </a:p>
          <a:p>
            <a:pPr marL="514350" indent="-514350">
              <a:buFont typeface="+mj-lt"/>
              <a:buAutoNum type="arabicPeriod" startAt="6"/>
            </a:pPr>
            <a:endParaRPr lang="en-US" dirty="0"/>
          </a:p>
        </p:txBody>
      </p:sp>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48054" y="0"/>
            <a:ext cx="11430000" cy="812530"/>
          </a:xfrm>
        </p:spPr>
        <p:txBody>
          <a:bodyPr/>
          <a:lstStyle/>
          <a:p>
            <a:pPr algn="ctr"/>
            <a:r>
              <a:rPr lang="en-US" sz="2800" dirty="0"/>
              <a:t>SC5 – First Target Station and Target R&amp;D</a:t>
            </a:r>
            <a:br>
              <a:rPr lang="en-US" sz="2800" dirty="0"/>
            </a:br>
            <a:r>
              <a:rPr lang="en-US" sz="2400" dirty="0"/>
              <a:t>J. Busby (ORNL), P. Ferguson (ORNL)</a:t>
            </a:r>
            <a:endParaRPr lang="en-US" sz="2800" dirty="0"/>
          </a:p>
        </p:txBody>
      </p:sp>
    </p:spTree>
    <p:extLst>
      <p:ext uri="{BB962C8B-B14F-4D97-AF65-F5344CB8AC3E}">
        <p14:creationId xmlns:p14="http://schemas.microsoft.com/office/powerpoint/2010/main" val="1485208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565044" y="830202"/>
            <a:ext cx="10982186" cy="5394751"/>
          </a:xfrm>
          <a:solidFill>
            <a:schemeClr val="bg1"/>
          </a:solidFill>
        </p:spPr>
        <p:txBody>
          <a:bodyPr/>
          <a:lstStyle/>
          <a:p>
            <a:r>
              <a:rPr lang="en-US" sz="2400" dirty="0"/>
              <a:t>Comments</a:t>
            </a:r>
          </a:p>
          <a:p>
            <a:pPr lvl="1">
              <a:lnSpc>
                <a:spcPct val="100000"/>
              </a:lnSpc>
              <a:spcBef>
                <a:spcPts val="300"/>
              </a:spcBef>
              <a:spcAft>
                <a:spcPts val="300"/>
              </a:spcAft>
            </a:pPr>
            <a:r>
              <a:rPr lang="en-US" sz="2000" dirty="0"/>
              <a:t>The PPU team should continue to look to other areas for best practices.   For example, confirmation of EB welding of the target was mentioned as a challenging aspect of fabrication acceptance.   The HFIR has recently worked to adopt new techniques for their reactor cores.   That experience could be considered to further support target acceptance.</a:t>
            </a:r>
          </a:p>
          <a:p>
            <a:pPr lvl="1">
              <a:lnSpc>
                <a:spcPct val="100000"/>
              </a:lnSpc>
              <a:spcBef>
                <a:spcPts val="300"/>
              </a:spcBef>
              <a:spcAft>
                <a:spcPts val="300"/>
              </a:spcAft>
            </a:pPr>
            <a:r>
              <a:rPr lang="en-US" sz="2000" dirty="0"/>
              <a:t>Recent experience with gas-injection in targets (e.g. target 24), prototype testing with swirl bubblers, and mod/sim analysis of stress in the new design indicate improved resistance to cavitation damage erosion and improved reliability.   These measures (stress, target cycles, etc.) could provide Alternative KPPs for target performance and acceptance more consistent with project transition to operations.</a:t>
            </a:r>
          </a:p>
          <a:p>
            <a:pPr lvl="1">
              <a:lnSpc>
                <a:spcPct val="100000"/>
              </a:lnSpc>
              <a:spcBef>
                <a:spcPts val="300"/>
              </a:spcBef>
              <a:spcAft>
                <a:spcPts val="300"/>
              </a:spcAft>
            </a:pPr>
            <a:endParaRPr lang="en-US" sz="2000" dirty="0"/>
          </a:p>
          <a:p>
            <a:pPr lvl="1"/>
            <a:endParaRPr lang="en-US" sz="1800" dirty="0"/>
          </a:p>
          <a:p>
            <a:pPr marL="514350" indent="-514350">
              <a:buFont typeface="+mj-lt"/>
              <a:buAutoNum type="arabicPeriod" startAt="6"/>
            </a:pPr>
            <a:endParaRPr lang="en-US" dirty="0"/>
          </a:p>
        </p:txBody>
      </p:sp>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48054" y="0"/>
            <a:ext cx="11430000" cy="812530"/>
          </a:xfrm>
        </p:spPr>
        <p:txBody>
          <a:bodyPr/>
          <a:lstStyle/>
          <a:p>
            <a:pPr algn="ctr"/>
            <a:r>
              <a:rPr lang="en-US" sz="2800" dirty="0"/>
              <a:t>SC5 – First Target Station and Target R&amp;D</a:t>
            </a:r>
            <a:br>
              <a:rPr lang="en-US" sz="2800" dirty="0"/>
            </a:br>
            <a:r>
              <a:rPr lang="en-US" sz="2400" dirty="0"/>
              <a:t>J. Busby (ORNL), P. Ferguson (ORNL)</a:t>
            </a:r>
            <a:endParaRPr lang="en-US" sz="2800" dirty="0"/>
          </a:p>
        </p:txBody>
      </p:sp>
    </p:spTree>
    <p:extLst>
      <p:ext uri="{BB962C8B-B14F-4D97-AF65-F5344CB8AC3E}">
        <p14:creationId xmlns:p14="http://schemas.microsoft.com/office/powerpoint/2010/main" val="629531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617335" y="1119994"/>
            <a:ext cx="11047125" cy="4858775"/>
          </a:xfrm>
          <a:solidFill>
            <a:schemeClr val="bg1"/>
          </a:solidFill>
        </p:spPr>
        <p:txBody>
          <a:bodyPr/>
          <a:lstStyle/>
          <a:p>
            <a:r>
              <a:rPr lang="en-US" sz="2400" dirty="0"/>
              <a:t> Recommendation</a:t>
            </a:r>
          </a:p>
          <a:p>
            <a:pPr lvl="1">
              <a:lnSpc>
                <a:spcPct val="100000"/>
              </a:lnSpc>
              <a:spcBef>
                <a:spcPts val="300"/>
              </a:spcBef>
              <a:spcAft>
                <a:spcPts val="300"/>
              </a:spcAft>
            </a:pPr>
            <a:r>
              <a:rPr lang="en-US" sz="2000" dirty="0"/>
              <a:t>Consider alternate methods for providing target acceptance such as measurements of stress reduction, reaching a specific number of target stress cycles, etc., more consistent with timely project completion.</a:t>
            </a:r>
          </a:p>
          <a:p>
            <a:pPr marL="398463" lvl="1" indent="0">
              <a:buNone/>
            </a:pPr>
            <a:endParaRPr lang="en-US" sz="2000" dirty="0"/>
          </a:p>
          <a:p>
            <a:pPr marL="0" indent="0">
              <a:buNone/>
            </a:pPr>
            <a:endParaRPr lang="en-US" sz="2400" dirty="0"/>
          </a:p>
          <a:p>
            <a:pPr marL="514350" indent="-514350">
              <a:buFont typeface="+mj-lt"/>
              <a:buAutoNum type="arabicPeriod" startAt="6"/>
            </a:pPr>
            <a:endParaRPr lang="en-US" sz="2400" dirty="0"/>
          </a:p>
          <a:p>
            <a:pPr marL="514350" indent="-514350">
              <a:buFont typeface="+mj-lt"/>
              <a:buAutoNum type="arabicPeriod" startAt="6"/>
            </a:pPr>
            <a:endParaRPr lang="en-US" sz="2400" dirty="0"/>
          </a:p>
          <a:p>
            <a:pPr marL="514350" indent="-514350">
              <a:buFont typeface="+mj-lt"/>
              <a:buAutoNum type="arabicPeriod" startAt="6"/>
            </a:pPr>
            <a:endParaRPr lang="en-US" dirty="0"/>
          </a:p>
        </p:txBody>
      </p:sp>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145110"/>
            <a:ext cx="11430000" cy="812530"/>
          </a:xfrm>
        </p:spPr>
        <p:txBody>
          <a:bodyPr/>
          <a:lstStyle/>
          <a:p>
            <a:pPr algn="ctr"/>
            <a:r>
              <a:rPr lang="en-US" sz="2800" dirty="0"/>
              <a:t>SC5 – First Target Station and Target R&amp;D</a:t>
            </a:r>
            <a:br>
              <a:rPr lang="en-US" sz="2800" dirty="0"/>
            </a:br>
            <a:r>
              <a:rPr lang="en-US" sz="2400" dirty="0"/>
              <a:t>J. Busby (ORNL), P. Ferguson (ORNL)</a:t>
            </a:r>
            <a:endParaRPr lang="en-US" sz="2800" dirty="0"/>
          </a:p>
        </p:txBody>
      </p:sp>
    </p:spTree>
    <p:extLst>
      <p:ext uri="{BB962C8B-B14F-4D97-AF65-F5344CB8AC3E}">
        <p14:creationId xmlns:p14="http://schemas.microsoft.com/office/powerpoint/2010/main" val="101908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8A905F-2119-4388-828F-C90776DED1E3}"/>
              </a:ext>
            </a:extLst>
          </p:cNvPr>
          <p:cNvSpPr>
            <a:spLocks noGrp="1"/>
          </p:cNvSpPr>
          <p:nvPr>
            <p:ph idx="1"/>
          </p:nvPr>
        </p:nvSpPr>
        <p:spPr/>
        <p:txBody>
          <a:bodyPr/>
          <a:lstStyle/>
          <a:p>
            <a:r>
              <a:rPr lang="en-US" sz="2400" dirty="0"/>
              <a:t>Findings</a:t>
            </a:r>
          </a:p>
          <a:p>
            <a:pPr marL="687070" lvl="1"/>
            <a:r>
              <a:rPr lang="en-US" sz="2000" dirty="0">
                <a:cs typeface="Arial"/>
              </a:rPr>
              <a:t>The SCL upgrade scope consists of 7 High Beta (HB) cryomodules with insulating and beamline vacuum systems, RF coupler water cooling, cryogenic components, cryogenics and instrumentation controls, and integration efforts.  CD-3a approval for long lead procurement of cavities and RF couplers was received in 2018.  All contracts were awarded and expected to be complete by Dec 2020.</a:t>
            </a:r>
          </a:p>
          <a:p>
            <a:pPr marL="687070" lvl="1"/>
            <a:r>
              <a:rPr lang="en-US" sz="2000" dirty="0">
                <a:ea typeface="+mn-lt"/>
                <a:cs typeface="+mn-lt"/>
              </a:rPr>
              <a:t>Final design report is in draft and 90% complete. ALL PPU SCL is at or near final design.</a:t>
            </a:r>
            <a:endParaRPr lang="en-US" sz="2000" dirty="0">
              <a:cs typeface="Arial"/>
            </a:endParaRPr>
          </a:p>
          <a:p>
            <a:pPr marL="687070" lvl="1"/>
            <a:r>
              <a:rPr lang="en-US" sz="2000" dirty="0">
                <a:cs typeface="Arial"/>
              </a:rPr>
              <a:t>CD-3b approval for long lead procurements for the cryomodule production was received in September 2019. This scope included all scope for the JLab procurement contracts.  </a:t>
            </a:r>
            <a:endParaRPr lang="en-US" dirty="0"/>
          </a:p>
          <a:p>
            <a:pPr marL="687070" lvl="1"/>
            <a:r>
              <a:rPr lang="en-US" sz="2000" dirty="0">
                <a:cs typeface="Arial"/>
              </a:rPr>
              <a:t>Installation and commissioning are planned in three stages and coordinated with current machine operation outages. The installation strategy is 2-3-2 for the 7 new cryomodules. The threshold KPP for linac 1.25 GeV will be demonstrated in the second stage.</a:t>
            </a:r>
            <a:endParaRPr lang="en-US" sz="2000" dirty="0">
              <a:cs typeface="Arial" panose="020B0604020202020204" pitchFamily="34" charset="0"/>
            </a:endParaRPr>
          </a:p>
          <a:p>
            <a:pPr marL="687070" lvl="1"/>
            <a:r>
              <a:rPr lang="en-US" sz="2000" dirty="0">
                <a:ea typeface="+mn-lt"/>
                <a:cs typeface="+mn-lt"/>
              </a:rPr>
              <a:t>Current COVID19 impact to the SCL schedule and costs appear to be minor. JLab team is able to move the procurements toward completion working remotely. 63 major procurements are included with 19 already completed.</a:t>
            </a:r>
            <a:endParaRPr lang="en-US" dirty="0"/>
          </a:p>
          <a:p>
            <a:pPr marL="687070" lvl="1"/>
            <a:endParaRPr lang="en-US" dirty="0"/>
          </a:p>
          <a:p>
            <a:pPr marL="687070" lvl="1"/>
            <a:endParaRPr lang="en-US" sz="2000" dirty="0"/>
          </a:p>
        </p:txBody>
      </p:sp>
      <p:sp>
        <p:nvSpPr>
          <p:cNvPr id="4" name="Title 1">
            <a:extLst>
              <a:ext uri="{FF2B5EF4-FFF2-40B4-BE49-F238E27FC236}">
                <a16:creationId xmlns:a16="http://schemas.microsoft.com/office/drawing/2014/main" id="{CAE8B1E5-C371-42CC-A443-397F238D2AC9}"/>
              </a:ext>
            </a:extLst>
          </p:cNvPr>
          <p:cNvSpPr>
            <a:spLocks noGrp="1"/>
          </p:cNvSpPr>
          <p:nvPr>
            <p:ph type="title"/>
          </p:nvPr>
        </p:nvSpPr>
        <p:spPr>
          <a:xfrm>
            <a:off x="430213" y="274638"/>
            <a:ext cx="11430000" cy="812530"/>
          </a:xfrm>
        </p:spPr>
        <p:txBody>
          <a:bodyPr/>
          <a:lstStyle/>
          <a:p>
            <a:pPr algn="ctr"/>
            <a:r>
              <a:rPr lang="en-US" sz="2800" dirty="0"/>
              <a:t>SC1 – Superconducting Linac</a:t>
            </a:r>
            <a:br>
              <a:rPr lang="en-US" sz="2800" dirty="0"/>
            </a:br>
            <a:r>
              <a:rPr lang="en-US" sz="2400" dirty="0"/>
              <a:t>T. Xu (MSU), A. Rowe (FNAL)</a:t>
            </a:r>
            <a:endParaRPr lang="en-US" sz="2800" dirty="0"/>
          </a:p>
        </p:txBody>
      </p:sp>
    </p:spTree>
    <p:extLst>
      <p:ext uri="{BB962C8B-B14F-4D97-AF65-F5344CB8AC3E}">
        <p14:creationId xmlns:p14="http://schemas.microsoft.com/office/powerpoint/2010/main" val="1638450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570443" y="1047751"/>
            <a:ext cx="11289324" cy="5693020"/>
          </a:xfrm>
          <a:solidFill>
            <a:schemeClr val="bg1"/>
          </a:solidFill>
        </p:spPr>
        <p:txBody>
          <a:bodyPr/>
          <a:lstStyle/>
          <a:p>
            <a:r>
              <a:rPr lang="en-US" sz="2400" dirty="0"/>
              <a:t>Response to Charge Questions</a:t>
            </a:r>
          </a:p>
          <a:p>
            <a:pPr marL="862013" indent="-512763">
              <a:lnSpc>
                <a:spcPct val="100000"/>
              </a:lnSpc>
              <a:spcBef>
                <a:spcPts val="300"/>
              </a:spcBef>
              <a:spcAft>
                <a:spcPts val="300"/>
              </a:spcAft>
              <a:buFont typeface="+mj-lt"/>
              <a:buAutoNum type="arabicParenR"/>
            </a:pPr>
            <a:r>
              <a:rPr lang="en-US" sz="2000" u="sng" dirty="0"/>
              <a:t>Scope/Design Maturity:</a:t>
            </a:r>
            <a:r>
              <a:rPr lang="en-US" sz="2000" dirty="0"/>
              <a:t> Is the project </a:t>
            </a:r>
            <a:r>
              <a:rPr lang="en-US" sz="2000" u="sng" dirty="0"/>
              <a:t>Scope/Design Maturity:</a:t>
            </a:r>
            <a:r>
              <a:rPr lang="en-US" sz="2000" dirty="0"/>
              <a:t> Is the project scope definition sufficiently mature to establish a performance baseline and a CD-3 approval decision? </a:t>
            </a:r>
            <a:r>
              <a:rPr lang="en-US" sz="2000" dirty="0">
                <a:solidFill>
                  <a:srgbClr val="FF0000"/>
                </a:solidFill>
              </a:rPr>
              <a:t>Yes.  </a:t>
            </a:r>
            <a:r>
              <a:rPr lang="en-US" sz="2000" dirty="0"/>
              <a:t>Do the KPPs adequately define the performance baseline? </a:t>
            </a:r>
            <a:r>
              <a:rPr lang="en-US" sz="2000" dirty="0">
                <a:solidFill>
                  <a:srgbClr val="FF0000"/>
                </a:solidFill>
              </a:rPr>
              <a:t>Mostly, although </a:t>
            </a:r>
            <a:r>
              <a:rPr lang="en-US" sz="2000" i="1" dirty="0">
                <a:solidFill>
                  <a:srgbClr val="FF0000"/>
                </a:solidFill>
              </a:rPr>
              <a:t>the Operational KPP as defined, (and discussed further in SC6), create significant challenges to the target system and should be evaluated. However, the team is making solid progress towards meeting the requirements as they are defined.  </a:t>
            </a:r>
            <a:r>
              <a:rPr lang="en-US" sz="2000" dirty="0"/>
              <a:t>Are system specifications, designs, and interfaces sufficiently mature to support CD-2 and CD-3 approval? </a:t>
            </a:r>
            <a:r>
              <a:rPr lang="en-US" sz="2000" dirty="0">
                <a:solidFill>
                  <a:srgbClr val="FF0000"/>
                </a:solidFill>
              </a:rPr>
              <a:t>Yes, </a:t>
            </a:r>
            <a:r>
              <a:rPr lang="en-US" sz="2000" i="1" dirty="0">
                <a:solidFill>
                  <a:srgbClr val="FF0000"/>
                </a:solidFill>
              </a:rPr>
              <a:t>while a few specific subsystems have the final design review are scheduled after the CD2/3 review, we found that the systems designs, interfaces, and fabrication processes are all sufficiently mature to support CD-2 and CD-3 approval.</a:t>
            </a:r>
            <a:endParaRPr lang="en-US" sz="2000" dirty="0"/>
          </a:p>
        </p:txBody>
      </p:sp>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145110"/>
            <a:ext cx="11430000" cy="812530"/>
          </a:xfrm>
        </p:spPr>
        <p:txBody>
          <a:bodyPr/>
          <a:lstStyle/>
          <a:p>
            <a:pPr algn="ctr"/>
            <a:r>
              <a:rPr lang="en-US" sz="2800" dirty="0"/>
              <a:t>SC5 – First Target Station and Target R&amp;D</a:t>
            </a:r>
            <a:br>
              <a:rPr lang="en-US" sz="2800" dirty="0"/>
            </a:br>
            <a:r>
              <a:rPr lang="en-US" sz="2400" dirty="0"/>
              <a:t>J. Busby (ORNL), P. Ferguson (ORNL)</a:t>
            </a:r>
            <a:endParaRPr lang="en-US" sz="2800" dirty="0"/>
          </a:p>
        </p:txBody>
      </p:sp>
    </p:spTree>
    <p:extLst>
      <p:ext uri="{BB962C8B-B14F-4D97-AF65-F5344CB8AC3E}">
        <p14:creationId xmlns:p14="http://schemas.microsoft.com/office/powerpoint/2010/main" val="2753465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570443" y="1047751"/>
            <a:ext cx="11289324" cy="5693020"/>
          </a:xfrm>
          <a:solidFill>
            <a:schemeClr val="bg1"/>
          </a:solidFill>
        </p:spPr>
        <p:txBody>
          <a:bodyPr/>
          <a:lstStyle/>
          <a:p>
            <a:r>
              <a:rPr lang="en-US" sz="2400" dirty="0"/>
              <a:t>Response to Charge Questions (continued)</a:t>
            </a:r>
          </a:p>
          <a:p>
            <a:pPr marL="919163" indent="-512763">
              <a:spcBef>
                <a:spcPts val="200"/>
              </a:spcBef>
              <a:spcAft>
                <a:spcPts val="200"/>
              </a:spcAft>
              <a:buFont typeface="+mj-lt"/>
              <a:buAutoNum type="arabicParenR" startAt="3"/>
            </a:pPr>
            <a:r>
              <a:rPr lang="en-US" sz="2000" u="sng" dirty="0"/>
              <a:t>Technical:</a:t>
            </a:r>
            <a:r>
              <a:rPr lang="en-US" sz="2000" dirty="0"/>
              <a:t> Is the technical progress to date sufficient to support the planned procurements and installation? </a:t>
            </a:r>
            <a:r>
              <a:rPr lang="en-US" sz="2000" dirty="0">
                <a:solidFill>
                  <a:srgbClr val="FF0000"/>
                </a:solidFill>
              </a:rPr>
              <a:t>Yes.</a:t>
            </a:r>
            <a:r>
              <a:rPr lang="en-US" sz="2000" i="1" dirty="0">
                <a:solidFill>
                  <a:srgbClr val="FF0000"/>
                </a:solidFill>
              </a:rPr>
              <a:t> </a:t>
            </a:r>
            <a:r>
              <a:rPr lang="en-US" sz="2000" dirty="0"/>
              <a:t>Are project risks sufficiently identified and managed? </a:t>
            </a:r>
            <a:r>
              <a:rPr lang="en-US" sz="2000" dirty="0">
                <a:solidFill>
                  <a:srgbClr val="FF0000"/>
                </a:solidFill>
              </a:rPr>
              <a:t>Maybe, t</a:t>
            </a:r>
            <a:r>
              <a:rPr lang="en-US" sz="2000" i="1" dirty="0">
                <a:solidFill>
                  <a:srgbClr val="FF0000"/>
                </a:solidFill>
              </a:rPr>
              <a:t>here are indeed project risks with the target and the target is on the critical path for the larger program. These have been identified and are being managed.  The probability and impact should be scrubbed. Lessons-learned and best practices are being applied. </a:t>
            </a:r>
          </a:p>
          <a:p>
            <a:pPr marL="919163" indent="-512763">
              <a:spcBef>
                <a:spcPts val="200"/>
              </a:spcBef>
              <a:spcAft>
                <a:spcPts val="200"/>
              </a:spcAft>
              <a:buFont typeface="+mj-lt"/>
              <a:buAutoNum type="arabicParenR" startAt="6"/>
            </a:pPr>
            <a:r>
              <a:rPr lang="en-US" sz="2000" u="sng" dirty="0"/>
              <a:t>Recommendations</a:t>
            </a:r>
            <a:r>
              <a:rPr lang="en-US" sz="2000" dirty="0"/>
              <a:t>: Have past review recommendations been appropriately addressed?   </a:t>
            </a:r>
            <a:r>
              <a:rPr lang="en-US" sz="2000" dirty="0">
                <a:solidFill>
                  <a:srgbClr val="FF0000"/>
                </a:solidFill>
              </a:rPr>
              <a:t>Yes</a:t>
            </a:r>
            <a:r>
              <a:rPr lang="en-US" sz="2000" i="1" dirty="0">
                <a:solidFill>
                  <a:srgbClr val="FF0000"/>
                </a:solidFill>
              </a:rPr>
              <a:t>. Further, lessons learned from past campaigns with new target designs have been applied to this effort. Operational experience and off-normal conditions during first 10-years of the target station have been incorporated into the PPU designs and planning. Concepts and successes from other facilities such as JPARC have also been incorporated. </a:t>
            </a:r>
          </a:p>
        </p:txBody>
      </p:sp>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145110"/>
            <a:ext cx="11430000" cy="812530"/>
          </a:xfrm>
        </p:spPr>
        <p:txBody>
          <a:bodyPr/>
          <a:lstStyle/>
          <a:p>
            <a:pPr algn="ctr"/>
            <a:r>
              <a:rPr lang="en-US" sz="2800" dirty="0"/>
              <a:t>SC5 – First Target Station and Target R&amp;D</a:t>
            </a:r>
            <a:br>
              <a:rPr lang="en-US" sz="2800" dirty="0"/>
            </a:br>
            <a:r>
              <a:rPr lang="en-US" sz="2400" dirty="0"/>
              <a:t>J. Busby (ORNL), P. Ferguson (ORNL)</a:t>
            </a:r>
            <a:endParaRPr lang="en-US" sz="2800" dirty="0"/>
          </a:p>
        </p:txBody>
      </p:sp>
    </p:spTree>
    <p:extLst>
      <p:ext uri="{BB962C8B-B14F-4D97-AF65-F5344CB8AC3E}">
        <p14:creationId xmlns:p14="http://schemas.microsoft.com/office/powerpoint/2010/main" val="3641648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SC8 – ESH&amp;Q</a:t>
            </a:r>
            <a:br>
              <a:rPr lang="en-US" sz="2800" dirty="0"/>
            </a:br>
            <a:r>
              <a:rPr lang="en-US" sz="2400" dirty="0"/>
              <a:t>F. Casella (ORNL)</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142250"/>
            <a:ext cx="11430000" cy="5159972"/>
          </a:xfrm>
        </p:spPr>
        <p:txBody>
          <a:bodyPr/>
          <a:lstStyle/>
          <a:p>
            <a:r>
              <a:rPr lang="en-US" sz="2400" dirty="0"/>
              <a:t>Findings</a:t>
            </a:r>
          </a:p>
          <a:p>
            <a:pPr lvl="1">
              <a:lnSpc>
                <a:spcPct val="100000"/>
              </a:lnSpc>
              <a:spcBef>
                <a:spcPts val="300"/>
              </a:spcBef>
              <a:spcAft>
                <a:spcPts val="300"/>
              </a:spcAft>
            </a:pPr>
            <a:r>
              <a:rPr lang="en-US" sz="2000" dirty="0"/>
              <a:t>ESH&amp;Q function is fully staffed both with dedicated and matrixed personnel as well as experienced leadership.</a:t>
            </a:r>
          </a:p>
          <a:p>
            <a:pPr lvl="1">
              <a:lnSpc>
                <a:spcPct val="100000"/>
              </a:lnSpc>
              <a:spcBef>
                <a:spcPts val="300"/>
              </a:spcBef>
              <a:spcAft>
                <a:spcPts val="300"/>
              </a:spcAft>
            </a:pPr>
            <a:r>
              <a:rPr lang="en-US" sz="2000" dirty="0"/>
              <a:t>The Final Environmental Impact Statement from April 1999 remains current; NEPA determination is complete.</a:t>
            </a:r>
          </a:p>
          <a:p>
            <a:pPr lvl="1">
              <a:lnSpc>
                <a:spcPct val="100000"/>
              </a:lnSpc>
              <a:spcBef>
                <a:spcPts val="300"/>
              </a:spcBef>
              <a:spcAft>
                <a:spcPts val="300"/>
              </a:spcAft>
            </a:pPr>
            <a:r>
              <a:rPr lang="en-US" sz="2000" dirty="0"/>
              <a:t>Environmental Compliance Strategy has been prepared.</a:t>
            </a:r>
          </a:p>
          <a:p>
            <a:pPr lvl="1">
              <a:lnSpc>
                <a:spcPct val="100000"/>
              </a:lnSpc>
              <a:spcBef>
                <a:spcPts val="300"/>
              </a:spcBef>
              <a:spcAft>
                <a:spcPts val="300"/>
              </a:spcAft>
            </a:pPr>
            <a:r>
              <a:rPr lang="en-US" sz="2000" dirty="0"/>
              <a:t>SNS is fully compliant with Federal/State Environmental Regulations, according to:</a:t>
            </a:r>
          </a:p>
          <a:p>
            <a:pPr lvl="2">
              <a:lnSpc>
                <a:spcPct val="100000"/>
              </a:lnSpc>
              <a:spcBef>
                <a:spcPts val="300"/>
              </a:spcBef>
              <a:spcAft>
                <a:spcPts val="300"/>
              </a:spcAft>
            </a:pPr>
            <a:r>
              <a:rPr lang="en-US" sz="1800" dirty="0"/>
              <a:t>TDEC Air Pollution Control Division Title V Facility Air Permit inspection, October 24, 2019 </a:t>
            </a:r>
          </a:p>
          <a:p>
            <a:pPr lvl="2">
              <a:lnSpc>
                <a:spcPct val="100000"/>
              </a:lnSpc>
              <a:spcBef>
                <a:spcPts val="300"/>
              </a:spcBef>
              <a:spcAft>
                <a:spcPts val="300"/>
              </a:spcAft>
            </a:pPr>
            <a:r>
              <a:rPr lang="en-US" sz="1800" dirty="0"/>
              <a:t>TDEC RCRA inspections April 10-11, 2018; February 11, 2019; and March 11-12, 2020 (with US EPA)</a:t>
            </a:r>
          </a:p>
          <a:p>
            <a:pPr lvl="1">
              <a:lnSpc>
                <a:spcPct val="100000"/>
              </a:lnSpc>
              <a:spcBef>
                <a:spcPts val="300"/>
              </a:spcBef>
              <a:spcAft>
                <a:spcPts val="300"/>
              </a:spcAft>
            </a:pPr>
            <a:r>
              <a:rPr lang="en-US" sz="2000" dirty="0"/>
              <a:t>Hazard Analysis Report has been completed, credited controls for 3 USIs are adequately planned or now in effect.</a:t>
            </a:r>
          </a:p>
          <a:p>
            <a:pPr lvl="1">
              <a:lnSpc>
                <a:spcPct val="100000"/>
              </a:lnSpc>
              <a:spcBef>
                <a:spcPts val="300"/>
              </a:spcBef>
              <a:spcAft>
                <a:spcPts val="300"/>
              </a:spcAft>
            </a:pPr>
            <a:r>
              <a:rPr lang="en-US" sz="2000" dirty="0"/>
              <a:t>Integrated Safety Management Plan has been implemented.</a:t>
            </a:r>
            <a:endParaRPr lang="en-US" sz="2400" dirty="0"/>
          </a:p>
          <a:p>
            <a:pPr marL="514350" indent="-514350">
              <a:buFont typeface="+mj-lt"/>
              <a:buAutoNum type="arabicPeriod" startAt="6"/>
            </a:pPr>
            <a:endParaRPr lang="en-US" sz="2400" dirty="0"/>
          </a:p>
          <a:p>
            <a:pPr marL="514350" indent="-514350">
              <a:buFont typeface="+mj-lt"/>
              <a:buAutoNum type="arabicPeriod" startAt="6"/>
            </a:pPr>
            <a:endParaRPr lang="en-US" dirty="0"/>
          </a:p>
        </p:txBody>
      </p:sp>
    </p:spTree>
    <p:extLst>
      <p:ext uri="{BB962C8B-B14F-4D97-AF65-F5344CB8AC3E}">
        <p14:creationId xmlns:p14="http://schemas.microsoft.com/office/powerpoint/2010/main" val="2574203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9D141-F149-41CA-85AC-CC769402329C}"/>
              </a:ext>
            </a:extLst>
          </p:cNvPr>
          <p:cNvSpPr>
            <a:spLocks noGrp="1"/>
          </p:cNvSpPr>
          <p:nvPr>
            <p:ph type="title"/>
          </p:nvPr>
        </p:nvSpPr>
        <p:spPr>
          <a:xfrm>
            <a:off x="429768" y="274320"/>
            <a:ext cx="11430000" cy="812530"/>
          </a:xfrm>
        </p:spPr>
        <p:txBody>
          <a:bodyPr/>
          <a:lstStyle/>
          <a:p>
            <a:pPr algn="ctr"/>
            <a:r>
              <a:rPr lang="en-US" sz="2800" dirty="0"/>
              <a:t>SC8 – ESH&amp;Q</a:t>
            </a:r>
            <a:br>
              <a:rPr lang="en-US" dirty="0"/>
            </a:br>
            <a:r>
              <a:rPr lang="en-US" sz="2400" dirty="0"/>
              <a:t>F. Casella (ORNL)</a:t>
            </a:r>
            <a:endParaRPr lang="en-US" dirty="0"/>
          </a:p>
        </p:txBody>
      </p:sp>
      <p:sp>
        <p:nvSpPr>
          <p:cNvPr id="3" name="Content Placeholder 2">
            <a:extLst>
              <a:ext uri="{FF2B5EF4-FFF2-40B4-BE49-F238E27FC236}">
                <a16:creationId xmlns:a16="http://schemas.microsoft.com/office/drawing/2014/main" id="{28176540-BC03-45E8-AC0D-A16DD8D83B47}"/>
              </a:ext>
            </a:extLst>
          </p:cNvPr>
          <p:cNvSpPr>
            <a:spLocks noGrp="1"/>
          </p:cNvSpPr>
          <p:nvPr>
            <p:ph idx="1"/>
          </p:nvPr>
        </p:nvSpPr>
        <p:spPr>
          <a:xfrm>
            <a:off x="472791" y="1142250"/>
            <a:ext cx="11289441" cy="5802922"/>
          </a:xfrm>
        </p:spPr>
        <p:txBody>
          <a:bodyPr>
            <a:normAutofit/>
          </a:bodyPr>
          <a:lstStyle/>
          <a:p>
            <a:pPr>
              <a:lnSpc>
                <a:spcPct val="100000"/>
              </a:lnSpc>
              <a:spcBef>
                <a:spcPts val="300"/>
              </a:spcBef>
              <a:spcAft>
                <a:spcPts val="300"/>
              </a:spcAft>
            </a:pPr>
            <a:r>
              <a:rPr lang="en-US" sz="2400" dirty="0"/>
              <a:t>Findings (continued)</a:t>
            </a:r>
          </a:p>
          <a:p>
            <a:pPr marL="687388" lvl="1" indent="-288925" fontAlgn="base">
              <a:lnSpc>
                <a:spcPct val="100000"/>
              </a:lnSpc>
              <a:spcBef>
                <a:spcPts val="300"/>
              </a:spcBef>
              <a:spcAft>
                <a:spcPts val="300"/>
              </a:spcAft>
              <a:buClr>
                <a:prstClr val="black"/>
              </a:buClr>
              <a:buSzPct val="90000"/>
              <a:buFont typeface="Century Gothic" panose="020B0502020202020204" pitchFamily="34" charset="0"/>
              <a:buChar char="–"/>
            </a:pPr>
            <a:r>
              <a:rPr lang="en-US" sz="2000" dirty="0">
                <a:solidFill>
                  <a:prstClr val="black"/>
                </a:solidFill>
                <a:latin typeface="Century Gothic" panose="020F0302020204030204"/>
                <a:cs typeface="Arial" panose="020B0604020202020204" pitchFamily="34" charset="0"/>
              </a:rPr>
              <a:t>Industrial Health and Safety program is adequately staffed with very tight contractor oversight</a:t>
            </a:r>
          </a:p>
          <a:p>
            <a:pPr marL="1031875" lvl="2" indent="-288925" fontAlgn="base">
              <a:lnSpc>
                <a:spcPct val="100000"/>
              </a:lnSpc>
              <a:spcBef>
                <a:spcPts val="300"/>
              </a:spcBef>
              <a:spcAft>
                <a:spcPts val="300"/>
              </a:spcAft>
              <a:buClr>
                <a:prstClr val="black"/>
              </a:buClr>
              <a:buSzPct val="90000"/>
              <a:buFont typeface="Century Gothic" panose="020B0502020202020204" pitchFamily="34" charset="0"/>
              <a:buChar char="•"/>
            </a:pPr>
            <a:r>
              <a:rPr lang="en-US" sz="1800" dirty="0">
                <a:solidFill>
                  <a:prstClr val="black"/>
                </a:solidFill>
                <a:latin typeface="Century Gothic" panose="020F0302020204030204"/>
                <a:cs typeface="Arial" panose="020B0604020202020204" pitchFamily="34" charset="0"/>
              </a:rPr>
              <a:t>AMS Guided Procurement System (GPS) provides guidance on ESH&amp;Q requirements/issues</a:t>
            </a:r>
          </a:p>
          <a:p>
            <a:pPr marL="1031875" lvl="2" indent="-288925" fontAlgn="base">
              <a:lnSpc>
                <a:spcPct val="100000"/>
              </a:lnSpc>
              <a:spcBef>
                <a:spcPts val="300"/>
              </a:spcBef>
              <a:spcAft>
                <a:spcPts val="300"/>
              </a:spcAft>
              <a:buClr>
                <a:prstClr val="black"/>
              </a:buClr>
              <a:buSzPct val="90000"/>
              <a:buFont typeface="Century Gothic" panose="020B0502020202020204" pitchFamily="34" charset="0"/>
              <a:buChar char="•"/>
            </a:pPr>
            <a:r>
              <a:rPr lang="en-US" sz="1800" dirty="0">
                <a:solidFill>
                  <a:prstClr val="black"/>
                </a:solidFill>
                <a:latin typeface="Century Gothic" panose="020F0302020204030204"/>
                <a:cs typeface="Arial" panose="020B0604020202020204" pitchFamily="34" charset="0"/>
              </a:rPr>
              <a:t>Technical Project Officer (TPO) provides oversight</a:t>
            </a:r>
          </a:p>
          <a:p>
            <a:pPr marL="1031875" lvl="2" indent="-288925" fontAlgn="base">
              <a:lnSpc>
                <a:spcPct val="100000"/>
              </a:lnSpc>
              <a:spcBef>
                <a:spcPts val="300"/>
              </a:spcBef>
              <a:spcAft>
                <a:spcPts val="300"/>
              </a:spcAft>
              <a:buClr>
                <a:prstClr val="black"/>
              </a:buClr>
              <a:buSzPct val="90000"/>
              <a:buFont typeface="Century Gothic" panose="020B0502020202020204" pitchFamily="34" charset="0"/>
              <a:buChar char="•"/>
            </a:pPr>
            <a:r>
              <a:rPr lang="en-US" sz="1800" dirty="0">
                <a:solidFill>
                  <a:prstClr val="black"/>
                </a:solidFill>
                <a:latin typeface="Century Gothic" panose="020F0302020204030204"/>
                <a:cs typeface="Arial" panose="020B0604020202020204" pitchFamily="34" charset="0"/>
              </a:rPr>
              <a:t>Subcontractor submits Hazard Analysis (HA) for related work</a:t>
            </a:r>
          </a:p>
          <a:p>
            <a:pPr marL="1489075" lvl="3" indent="-288925" fontAlgn="base">
              <a:lnSpc>
                <a:spcPct val="100000"/>
              </a:lnSpc>
              <a:spcBef>
                <a:spcPts val="300"/>
              </a:spcBef>
              <a:spcAft>
                <a:spcPts val="300"/>
              </a:spcAft>
              <a:buClr>
                <a:prstClr val="black"/>
              </a:buClr>
              <a:buSzPct val="90000"/>
              <a:buFont typeface="Century Gothic" panose="020B0502020202020204" pitchFamily="34" charset="0"/>
              <a:buChar char="•"/>
            </a:pPr>
            <a:r>
              <a:rPr lang="en-US" dirty="0">
                <a:solidFill>
                  <a:prstClr val="black"/>
                </a:solidFill>
                <a:latin typeface="Century Gothic" panose="020F0302020204030204"/>
                <a:cs typeface="Arial" panose="020B0604020202020204" pitchFamily="34" charset="0"/>
              </a:rPr>
              <a:t>a living document which requires conformance awareness signatures</a:t>
            </a:r>
          </a:p>
          <a:p>
            <a:pPr marL="1031875" lvl="2" indent="-288925" fontAlgn="base">
              <a:lnSpc>
                <a:spcPct val="100000"/>
              </a:lnSpc>
              <a:spcBef>
                <a:spcPts val="300"/>
              </a:spcBef>
              <a:spcAft>
                <a:spcPts val="300"/>
              </a:spcAft>
              <a:buClr>
                <a:prstClr val="black"/>
              </a:buClr>
              <a:buSzPct val="90000"/>
              <a:buFont typeface="Century Gothic" panose="020B0502020202020204" pitchFamily="34" charset="0"/>
              <a:buChar char="•"/>
            </a:pPr>
            <a:r>
              <a:rPr lang="en-US" sz="1800" dirty="0">
                <a:solidFill>
                  <a:prstClr val="black"/>
                </a:solidFill>
                <a:latin typeface="Century Gothic" panose="020F0302020204030204"/>
                <a:cs typeface="Arial" panose="020B0604020202020204" pitchFamily="34" charset="0"/>
              </a:rPr>
              <a:t>Pre-job brief requirement before every job</a:t>
            </a:r>
          </a:p>
          <a:p>
            <a:pPr marL="1031875" lvl="2" indent="-288925" fontAlgn="base">
              <a:lnSpc>
                <a:spcPct val="100000"/>
              </a:lnSpc>
              <a:spcBef>
                <a:spcPts val="300"/>
              </a:spcBef>
              <a:spcAft>
                <a:spcPts val="300"/>
              </a:spcAft>
              <a:buClr>
                <a:prstClr val="black"/>
              </a:buClr>
              <a:buSzPct val="90000"/>
              <a:buFont typeface="Century Gothic" panose="020B0502020202020204" pitchFamily="34" charset="0"/>
              <a:buChar char="•"/>
            </a:pPr>
            <a:r>
              <a:rPr lang="en-US" sz="1800" dirty="0">
                <a:solidFill>
                  <a:prstClr val="black"/>
                </a:solidFill>
                <a:latin typeface="Century Gothic" panose="020F0302020204030204"/>
                <a:cs typeface="Arial" panose="020B0604020202020204" pitchFamily="34" charset="0"/>
              </a:rPr>
              <a:t>Work monitored by TPO and ESH staff</a:t>
            </a:r>
          </a:p>
          <a:p>
            <a:pPr marL="687388" lvl="1" indent="-288925" fontAlgn="base">
              <a:lnSpc>
                <a:spcPct val="100000"/>
              </a:lnSpc>
              <a:spcBef>
                <a:spcPts val="300"/>
              </a:spcBef>
              <a:spcAft>
                <a:spcPts val="300"/>
              </a:spcAft>
              <a:buClr>
                <a:prstClr val="black"/>
              </a:buClr>
              <a:buSzPct val="90000"/>
              <a:buFont typeface="Century Gothic" panose="020B0502020202020204" pitchFamily="34" charset="0"/>
              <a:buChar char="–"/>
            </a:pPr>
            <a:r>
              <a:rPr lang="en-US" sz="2000" dirty="0">
                <a:solidFill>
                  <a:prstClr val="black"/>
                </a:solidFill>
                <a:latin typeface="Century Gothic" panose="020F0302020204030204"/>
                <a:cs typeface="Arial" panose="020B0604020202020204" pitchFamily="34" charset="0"/>
              </a:rPr>
              <a:t>Covid-19 Safety Protocols are in place and functioning</a:t>
            </a:r>
          </a:p>
          <a:p>
            <a:pPr marL="1031875" lvl="2" indent="-288925" fontAlgn="base">
              <a:lnSpc>
                <a:spcPct val="100000"/>
              </a:lnSpc>
              <a:spcBef>
                <a:spcPts val="300"/>
              </a:spcBef>
              <a:spcAft>
                <a:spcPts val="300"/>
              </a:spcAft>
              <a:buClr>
                <a:prstClr val="black"/>
              </a:buClr>
              <a:buSzPct val="90000"/>
              <a:buFont typeface="Century Gothic" panose="020B0502020202020204" pitchFamily="34" charset="0"/>
              <a:buChar char="•"/>
            </a:pPr>
            <a:r>
              <a:rPr lang="en-US" sz="1800" dirty="0">
                <a:solidFill>
                  <a:prstClr val="black"/>
                </a:solidFill>
                <a:latin typeface="Century Gothic" panose="020F0302020204030204"/>
                <a:cs typeface="Arial" panose="020B0604020202020204" pitchFamily="34" charset="0"/>
              </a:rPr>
              <a:t>Implementing the ORNL developed plan for COVID-19 response based on CDC/DOE guidelines. Information updated daily with continual communication with staff, research personnel, and contractors.  </a:t>
            </a:r>
          </a:p>
          <a:p>
            <a:pPr marL="1031875" lvl="2" indent="-288925" fontAlgn="base">
              <a:lnSpc>
                <a:spcPct val="100000"/>
              </a:lnSpc>
              <a:spcBef>
                <a:spcPts val="300"/>
              </a:spcBef>
              <a:spcAft>
                <a:spcPts val="300"/>
              </a:spcAft>
              <a:buClr>
                <a:prstClr val="black"/>
              </a:buClr>
              <a:buSzPct val="90000"/>
              <a:buFont typeface="Century Gothic" panose="020B0502020202020204" pitchFamily="34" charset="0"/>
              <a:buChar char="•"/>
            </a:pPr>
            <a:r>
              <a:rPr lang="en-US" sz="1800" dirty="0">
                <a:solidFill>
                  <a:prstClr val="black"/>
                </a:solidFill>
                <a:latin typeface="Century Gothic" panose="020F0302020204030204"/>
                <a:cs typeface="Arial" panose="020B0604020202020204" pitchFamily="34" charset="0"/>
              </a:rPr>
              <a:t>Construction Contractor follows ORNL site requirements with additional quarantine stipulations. </a:t>
            </a:r>
          </a:p>
        </p:txBody>
      </p:sp>
    </p:spTree>
    <p:extLst>
      <p:ext uri="{BB962C8B-B14F-4D97-AF65-F5344CB8AC3E}">
        <p14:creationId xmlns:p14="http://schemas.microsoft.com/office/powerpoint/2010/main" val="2750731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9D141-F149-41CA-85AC-CC769402329C}"/>
              </a:ext>
            </a:extLst>
          </p:cNvPr>
          <p:cNvSpPr>
            <a:spLocks noGrp="1"/>
          </p:cNvSpPr>
          <p:nvPr>
            <p:ph type="title"/>
          </p:nvPr>
        </p:nvSpPr>
        <p:spPr>
          <a:xfrm>
            <a:off x="429768" y="274320"/>
            <a:ext cx="11430000" cy="812530"/>
          </a:xfrm>
        </p:spPr>
        <p:txBody>
          <a:bodyPr/>
          <a:lstStyle/>
          <a:p>
            <a:pPr algn="ctr"/>
            <a:r>
              <a:rPr lang="en-US" sz="2800" dirty="0"/>
              <a:t>SC8 – ESH&amp;Q</a:t>
            </a:r>
            <a:br>
              <a:rPr lang="en-US" dirty="0"/>
            </a:br>
            <a:r>
              <a:rPr lang="en-US" sz="2400" dirty="0"/>
              <a:t>F. Casella (ORNL)</a:t>
            </a:r>
            <a:endParaRPr lang="en-US" dirty="0"/>
          </a:p>
        </p:txBody>
      </p:sp>
      <p:sp>
        <p:nvSpPr>
          <p:cNvPr id="3" name="Content Placeholder 2">
            <a:extLst>
              <a:ext uri="{FF2B5EF4-FFF2-40B4-BE49-F238E27FC236}">
                <a16:creationId xmlns:a16="http://schemas.microsoft.com/office/drawing/2014/main" id="{28176540-BC03-45E8-AC0D-A16DD8D83B47}"/>
              </a:ext>
            </a:extLst>
          </p:cNvPr>
          <p:cNvSpPr>
            <a:spLocks noGrp="1"/>
          </p:cNvSpPr>
          <p:nvPr>
            <p:ph idx="1"/>
          </p:nvPr>
        </p:nvSpPr>
        <p:spPr>
          <a:xfrm>
            <a:off x="558723" y="1128417"/>
            <a:ext cx="11117461" cy="5260659"/>
          </a:xfrm>
        </p:spPr>
        <p:txBody>
          <a:bodyPr>
            <a:normAutofit/>
          </a:bodyPr>
          <a:lstStyle/>
          <a:p>
            <a:r>
              <a:rPr lang="en-US" sz="2400" dirty="0"/>
              <a:t>Findings (continued)</a:t>
            </a:r>
          </a:p>
          <a:p>
            <a:pPr marL="687388" lvl="1" indent="-288925" fontAlgn="base">
              <a:lnSpc>
                <a:spcPct val="120000"/>
              </a:lnSpc>
              <a:spcBef>
                <a:spcPts val="300"/>
              </a:spcBef>
              <a:spcAft>
                <a:spcPts val="300"/>
              </a:spcAft>
              <a:buClr>
                <a:prstClr val="black"/>
              </a:buClr>
              <a:buSzPct val="90000"/>
              <a:buFont typeface="Century Gothic" panose="020B0502020202020204" pitchFamily="34" charset="0"/>
              <a:buChar char="–"/>
            </a:pPr>
            <a:r>
              <a:rPr lang="en-US" sz="2000" dirty="0">
                <a:solidFill>
                  <a:prstClr val="black"/>
                </a:solidFill>
                <a:latin typeface="Century Gothic" panose="020F0302020204030204"/>
                <a:cs typeface="Arial" panose="020B0604020202020204" pitchFamily="34" charset="0"/>
              </a:rPr>
              <a:t>QA Program has been fully implemented</a:t>
            </a:r>
          </a:p>
          <a:p>
            <a:pPr marL="1031875" lvl="2" indent="-288925" fontAlgn="base">
              <a:lnSpc>
                <a:spcPct val="100000"/>
              </a:lnSpc>
              <a:spcBef>
                <a:spcPts val="300"/>
              </a:spcBef>
              <a:spcAft>
                <a:spcPts val="300"/>
              </a:spcAft>
              <a:buClr>
                <a:prstClr val="black"/>
              </a:buClr>
              <a:buSzPct val="90000"/>
              <a:buFont typeface="Century Gothic" panose="020B0502020202020204" pitchFamily="34" charset="0"/>
              <a:buChar char="•"/>
            </a:pPr>
            <a:r>
              <a:rPr lang="en-US" sz="1800" dirty="0">
                <a:solidFill>
                  <a:prstClr val="black"/>
                </a:solidFill>
                <a:latin typeface="Century Gothic" panose="020F0302020204030204"/>
                <a:cs typeface="Arial" panose="020B0604020202020204" pitchFamily="34" charset="0"/>
              </a:rPr>
              <a:t>The QA function is adequately staffed</a:t>
            </a:r>
          </a:p>
          <a:p>
            <a:pPr marL="1031875" lvl="2" indent="-288925" fontAlgn="base">
              <a:lnSpc>
                <a:spcPct val="100000"/>
              </a:lnSpc>
              <a:spcBef>
                <a:spcPts val="300"/>
              </a:spcBef>
              <a:spcAft>
                <a:spcPts val="300"/>
              </a:spcAft>
              <a:buClr>
                <a:prstClr val="black"/>
              </a:buClr>
              <a:buSzPct val="90000"/>
              <a:buFont typeface="Century Gothic" panose="020B0502020202020204" pitchFamily="34" charset="0"/>
              <a:buChar char="•"/>
            </a:pPr>
            <a:r>
              <a:rPr lang="en-US" sz="1800" dirty="0">
                <a:solidFill>
                  <a:prstClr val="black"/>
                </a:solidFill>
                <a:latin typeface="Century Gothic" panose="020F0302020204030204"/>
                <a:cs typeface="Arial" panose="020B0604020202020204" pitchFamily="34" charset="0"/>
              </a:rPr>
              <a:t>The SNS QAP is supported by a project-specific PPU QAP</a:t>
            </a:r>
          </a:p>
          <a:p>
            <a:pPr marL="1031875" lvl="2" indent="-288925" fontAlgn="base">
              <a:lnSpc>
                <a:spcPct val="100000"/>
              </a:lnSpc>
              <a:spcBef>
                <a:spcPts val="300"/>
              </a:spcBef>
              <a:spcAft>
                <a:spcPts val="300"/>
              </a:spcAft>
              <a:buClr>
                <a:prstClr val="black"/>
              </a:buClr>
              <a:buSzPct val="90000"/>
              <a:buFont typeface="Century Gothic" panose="020B0502020202020204" pitchFamily="34" charset="0"/>
              <a:buChar char="•"/>
            </a:pPr>
            <a:r>
              <a:rPr lang="en-US" sz="1800" dirty="0">
                <a:solidFill>
                  <a:prstClr val="black"/>
                </a:solidFill>
                <a:latin typeface="Century Gothic" panose="020F0302020204030204"/>
                <a:cs typeface="Arial" panose="020B0604020202020204" pitchFamily="34" charset="0"/>
              </a:rPr>
              <a:t>The QA theory of operation is preventative rather than punitive</a:t>
            </a:r>
          </a:p>
          <a:p>
            <a:pPr marL="1031875" lvl="2" indent="-288925" fontAlgn="base">
              <a:lnSpc>
                <a:spcPct val="100000"/>
              </a:lnSpc>
              <a:spcBef>
                <a:spcPts val="300"/>
              </a:spcBef>
              <a:spcAft>
                <a:spcPts val="300"/>
              </a:spcAft>
              <a:buClr>
                <a:prstClr val="black"/>
              </a:buClr>
              <a:buSzPct val="90000"/>
              <a:buFont typeface="Century Gothic" panose="020B0502020202020204" pitchFamily="34" charset="0"/>
              <a:buChar char="•"/>
            </a:pPr>
            <a:r>
              <a:rPr lang="en-US" sz="1800" dirty="0">
                <a:solidFill>
                  <a:prstClr val="black"/>
                </a:solidFill>
                <a:latin typeface="Century Gothic" panose="020F0302020204030204"/>
                <a:cs typeface="Arial" panose="020B0604020202020204" pitchFamily="34" charset="0"/>
              </a:rPr>
              <a:t>The QA Program has recently undergone a full-scale audit (May 10-29, 2020)</a:t>
            </a:r>
          </a:p>
        </p:txBody>
      </p:sp>
    </p:spTree>
    <p:extLst>
      <p:ext uri="{BB962C8B-B14F-4D97-AF65-F5344CB8AC3E}">
        <p14:creationId xmlns:p14="http://schemas.microsoft.com/office/powerpoint/2010/main" val="3418875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0B6A-C5AD-434D-A92B-3C2F424C0108}"/>
              </a:ext>
            </a:extLst>
          </p:cNvPr>
          <p:cNvSpPr>
            <a:spLocks noGrp="1"/>
          </p:cNvSpPr>
          <p:nvPr>
            <p:ph type="title"/>
          </p:nvPr>
        </p:nvSpPr>
        <p:spPr>
          <a:xfrm>
            <a:off x="429768" y="274320"/>
            <a:ext cx="11430000" cy="1255728"/>
          </a:xfrm>
        </p:spPr>
        <p:txBody>
          <a:bodyPr/>
          <a:lstStyle/>
          <a:p>
            <a:pPr algn="ctr"/>
            <a:r>
              <a:rPr lang="en-US" sz="2800" dirty="0"/>
              <a:t>SC8 – ESH&amp;Q</a:t>
            </a:r>
            <a:br>
              <a:rPr lang="en-US" dirty="0"/>
            </a:br>
            <a:r>
              <a:rPr lang="en-US" sz="2400" dirty="0"/>
              <a:t>F. Casella (ORNL)</a:t>
            </a:r>
            <a:br>
              <a:rPr lang="en-US" dirty="0"/>
            </a:br>
            <a:endParaRPr lang="en-US" dirty="0"/>
          </a:p>
        </p:txBody>
      </p:sp>
      <p:sp>
        <p:nvSpPr>
          <p:cNvPr id="3" name="Content Placeholder 2">
            <a:extLst>
              <a:ext uri="{FF2B5EF4-FFF2-40B4-BE49-F238E27FC236}">
                <a16:creationId xmlns:a16="http://schemas.microsoft.com/office/drawing/2014/main" id="{42F3D28D-10FF-4400-9EC3-F7F73801F8FA}"/>
              </a:ext>
            </a:extLst>
          </p:cNvPr>
          <p:cNvSpPr>
            <a:spLocks noGrp="1"/>
          </p:cNvSpPr>
          <p:nvPr>
            <p:ph idx="1"/>
          </p:nvPr>
        </p:nvSpPr>
        <p:spPr>
          <a:xfrm>
            <a:off x="744415" y="999428"/>
            <a:ext cx="11017817" cy="5741341"/>
          </a:xfrm>
        </p:spPr>
        <p:txBody>
          <a:bodyPr>
            <a:normAutofit fontScale="92500" lnSpcReduction="20000"/>
          </a:bodyPr>
          <a:lstStyle/>
          <a:p>
            <a:pPr>
              <a:spcBef>
                <a:spcPts val="300"/>
              </a:spcBef>
              <a:spcAft>
                <a:spcPts val="300"/>
              </a:spcAft>
            </a:pPr>
            <a:r>
              <a:rPr lang="en-US" sz="2600" dirty="0">
                <a:latin typeface="Century Gothic" panose="020B0502020202020204" pitchFamily="34" charset="0"/>
              </a:rPr>
              <a:t>Noteworthy Practices</a:t>
            </a:r>
          </a:p>
          <a:p>
            <a:pPr lvl="1">
              <a:lnSpc>
                <a:spcPct val="120000"/>
              </a:lnSpc>
              <a:spcBef>
                <a:spcPts val="300"/>
              </a:spcBef>
              <a:spcAft>
                <a:spcPts val="300"/>
              </a:spcAft>
            </a:pPr>
            <a:r>
              <a:rPr lang="en-US" sz="2200" dirty="0">
                <a:latin typeface="Century Gothic" panose="020B0502020202020204" pitchFamily="34" charset="0"/>
              </a:rPr>
              <a:t>Grading determination checklist (PPUP-309)</a:t>
            </a:r>
          </a:p>
          <a:p>
            <a:pPr lvl="1">
              <a:lnSpc>
                <a:spcPct val="120000"/>
              </a:lnSpc>
              <a:spcBef>
                <a:spcPts val="300"/>
              </a:spcBef>
              <a:spcAft>
                <a:spcPts val="300"/>
              </a:spcAft>
            </a:pPr>
            <a:r>
              <a:rPr lang="en-US" sz="2200" dirty="0">
                <a:latin typeface="Century Gothic" panose="020B0502020202020204" pitchFamily="34" charset="0"/>
              </a:rPr>
              <a:t>Failure Modes and Effects Analysis (FMEA) during designs for risk analysis</a:t>
            </a:r>
          </a:p>
          <a:p>
            <a:pPr lvl="1">
              <a:lnSpc>
                <a:spcPct val="120000"/>
              </a:lnSpc>
              <a:spcBef>
                <a:spcPts val="300"/>
              </a:spcBef>
              <a:spcAft>
                <a:spcPts val="300"/>
              </a:spcAft>
            </a:pPr>
            <a:r>
              <a:rPr lang="en-US" sz="2200" dirty="0">
                <a:latin typeface="Century Gothic" panose="020B0502020202020204" pitchFamily="34" charset="0"/>
              </a:rPr>
              <a:t>Acceptance Criteria Listing (ACL) during fabrication, receipt and installation (PPUP-206)</a:t>
            </a:r>
            <a:endParaRPr lang="en-US" sz="1100" dirty="0">
              <a:latin typeface="Century Gothic" panose="020B0502020202020204" pitchFamily="34" charset="0"/>
            </a:endParaRPr>
          </a:p>
          <a:p>
            <a:pPr>
              <a:lnSpc>
                <a:spcPct val="110000"/>
              </a:lnSpc>
              <a:spcBef>
                <a:spcPts val="300"/>
              </a:spcBef>
              <a:spcAft>
                <a:spcPts val="300"/>
              </a:spcAft>
            </a:pPr>
            <a:r>
              <a:rPr lang="en-US" sz="2600" dirty="0">
                <a:latin typeface="Century Gothic" panose="020B0502020202020204" pitchFamily="34" charset="0"/>
              </a:rPr>
              <a:t>Comments</a:t>
            </a:r>
          </a:p>
          <a:p>
            <a:pPr lvl="1">
              <a:lnSpc>
                <a:spcPct val="120000"/>
              </a:lnSpc>
              <a:spcBef>
                <a:spcPts val="300"/>
              </a:spcBef>
              <a:spcAft>
                <a:spcPts val="300"/>
              </a:spcAft>
            </a:pPr>
            <a:r>
              <a:rPr lang="en-US" sz="2200" dirty="0">
                <a:latin typeface="Century Gothic" panose="020B0502020202020204" pitchFamily="34" charset="0"/>
              </a:rPr>
              <a:t>The NCR process depends on an interpretation of the SBMS process and allows for documentation via supplier and partner lab systems, without a centralized repository. Currently there are NCRs open at RI, GMW and Myer Tool, the tracking of which is too informal and depend on people’s memory of conversations or emails. Control of remedial action execution is missing. </a:t>
            </a:r>
          </a:p>
          <a:p>
            <a:pPr lvl="1">
              <a:lnSpc>
                <a:spcPct val="120000"/>
              </a:lnSpc>
              <a:spcBef>
                <a:spcPts val="300"/>
              </a:spcBef>
              <a:spcAft>
                <a:spcPts val="300"/>
              </a:spcAft>
            </a:pPr>
            <a:r>
              <a:rPr lang="en-US" sz="2200" dirty="0">
                <a:latin typeface="Century Gothic" panose="020B0502020202020204" pitchFamily="34" charset="0"/>
              </a:rPr>
              <a:t>The ESH&amp;Q team is in tune with the risks of packaging and shipping and will be closely monitoring these as procurement ramps up.  However, they are only tangentially aware of the transportation issues that led to cryomodule failures between FERMI and SLAC and need to get the lessons learned from these. (There have not been similar issues between JLAB and SNS cryomodule shipping</a:t>
            </a:r>
            <a:r>
              <a:rPr lang="en-US" sz="2200" dirty="0"/>
              <a:t>).</a:t>
            </a:r>
            <a:endParaRPr lang="en-US" sz="2200" dirty="0">
              <a:latin typeface="Century Gothic" panose="020B0502020202020204" pitchFamily="34" charset="0"/>
            </a:endParaRPr>
          </a:p>
        </p:txBody>
      </p:sp>
    </p:spTree>
    <p:extLst>
      <p:ext uri="{BB962C8B-B14F-4D97-AF65-F5344CB8AC3E}">
        <p14:creationId xmlns:p14="http://schemas.microsoft.com/office/powerpoint/2010/main" val="2139311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8B9DE-C40B-4F47-A096-294F990BA9EE}"/>
              </a:ext>
            </a:extLst>
          </p:cNvPr>
          <p:cNvSpPr>
            <a:spLocks noGrp="1"/>
          </p:cNvSpPr>
          <p:nvPr>
            <p:ph type="title"/>
          </p:nvPr>
        </p:nvSpPr>
        <p:spPr>
          <a:xfrm>
            <a:off x="429768" y="274320"/>
            <a:ext cx="11430000" cy="812530"/>
          </a:xfrm>
        </p:spPr>
        <p:txBody>
          <a:bodyPr/>
          <a:lstStyle/>
          <a:p>
            <a:pPr algn="ctr"/>
            <a:r>
              <a:rPr lang="en-US" sz="2800" dirty="0"/>
              <a:t>SC8 – ESH&amp;Q</a:t>
            </a:r>
            <a:br>
              <a:rPr lang="en-US" dirty="0"/>
            </a:br>
            <a:r>
              <a:rPr lang="en-US" sz="2400" dirty="0"/>
              <a:t>F. Casella (ORNL)</a:t>
            </a:r>
            <a:endParaRPr lang="en-US" dirty="0"/>
          </a:p>
        </p:txBody>
      </p:sp>
      <p:sp>
        <p:nvSpPr>
          <p:cNvPr id="3" name="Content Placeholder 2">
            <a:extLst>
              <a:ext uri="{FF2B5EF4-FFF2-40B4-BE49-F238E27FC236}">
                <a16:creationId xmlns:a16="http://schemas.microsoft.com/office/drawing/2014/main" id="{067667F2-27B9-454B-9BCF-735D82E05DF1}"/>
              </a:ext>
            </a:extLst>
          </p:cNvPr>
          <p:cNvSpPr>
            <a:spLocks noGrp="1"/>
          </p:cNvSpPr>
          <p:nvPr>
            <p:ph idx="1"/>
          </p:nvPr>
        </p:nvSpPr>
        <p:spPr>
          <a:xfrm>
            <a:off x="451614" y="1145940"/>
            <a:ext cx="11419468" cy="4040923"/>
          </a:xfrm>
        </p:spPr>
        <p:txBody>
          <a:bodyPr>
            <a:normAutofit/>
          </a:bodyPr>
          <a:lstStyle/>
          <a:p>
            <a:r>
              <a:rPr lang="en-US" sz="2400" dirty="0">
                <a:latin typeface="Century Gothic" panose="020B0502020202020204" pitchFamily="34" charset="0"/>
              </a:rPr>
              <a:t>Recommendation</a:t>
            </a:r>
          </a:p>
          <a:p>
            <a:pPr lvl="1"/>
            <a:r>
              <a:rPr lang="en-US" sz="2000" dirty="0"/>
              <a:t>F</a:t>
            </a:r>
            <a:r>
              <a:rPr lang="en-US" sz="2000" dirty="0">
                <a:latin typeface="Century Gothic" panose="020B0502020202020204" pitchFamily="34" charset="0"/>
              </a:rPr>
              <a:t>ormalize the PPU NCR process to record non-conforming conditions, determine and document remedial actions and justifications for them, and record any changes needed in project documentation. This formal process should be used to cover NCRs generated under individual suppliers or partner labs and should serve as a centralized tracking and control </a:t>
            </a:r>
            <a:r>
              <a:rPr lang="en-US" sz="2000" dirty="0"/>
              <a:t>database</a:t>
            </a:r>
            <a:r>
              <a:rPr lang="en-US" sz="2000" dirty="0">
                <a:latin typeface="Century Gothic" panose="020B0502020202020204" pitchFamily="34" charset="0"/>
              </a:rPr>
              <a:t>. </a:t>
            </a:r>
          </a:p>
          <a:p>
            <a:pPr marL="403225" lvl="1" indent="0">
              <a:buNone/>
            </a:pPr>
            <a:endParaRPr lang="en-US" sz="2000" dirty="0"/>
          </a:p>
        </p:txBody>
      </p:sp>
    </p:spTree>
    <p:extLst>
      <p:ext uri="{BB962C8B-B14F-4D97-AF65-F5344CB8AC3E}">
        <p14:creationId xmlns:p14="http://schemas.microsoft.com/office/powerpoint/2010/main" val="217571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93B39-57CF-4E44-BCFE-3170604B4477}"/>
              </a:ext>
            </a:extLst>
          </p:cNvPr>
          <p:cNvSpPr>
            <a:spLocks noGrp="1"/>
          </p:cNvSpPr>
          <p:nvPr>
            <p:ph type="title"/>
          </p:nvPr>
        </p:nvSpPr>
        <p:spPr>
          <a:xfrm>
            <a:off x="381000" y="297767"/>
            <a:ext cx="11430000" cy="767338"/>
          </a:xfrm>
        </p:spPr>
        <p:txBody>
          <a:bodyPr/>
          <a:lstStyle/>
          <a:p>
            <a:pPr algn="ctr"/>
            <a:r>
              <a:rPr lang="en-US" sz="2800" dirty="0"/>
              <a:t>SC8 – ESH&amp;Q</a:t>
            </a:r>
            <a:br>
              <a:rPr lang="en-US" dirty="0"/>
            </a:br>
            <a:r>
              <a:rPr lang="en-US" sz="2400" dirty="0"/>
              <a:t>F. Casella (ORNL)</a:t>
            </a:r>
            <a:br>
              <a:rPr lang="en-US" dirty="0"/>
            </a:br>
            <a:endParaRPr lang="en-US" dirty="0"/>
          </a:p>
        </p:txBody>
      </p:sp>
      <p:sp>
        <p:nvSpPr>
          <p:cNvPr id="3" name="Content Placeholder 2">
            <a:extLst>
              <a:ext uri="{FF2B5EF4-FFF2-40B4-BE49-F238E27FC236}">
                <a16:creationId xmlns:a16="http://schemas.microsoft.com/office/drawing/2014/main" id="{6F8C51E8-6E25-431C-8194-07ACF30A3CCF}"/>
              </a:ext>
            </a:extLst>
          </p:cNvPr>
          <p:cNvSpPr>
            <a:spLocks noGrp="1"/>
          </p:cNvSpPr>
          <p:nvPr>
            <p:ph idx="1"/>
          </p:nvPr>
        </p:nvSpPr>
        <p:spPr>
          <a:xfrm>
            <a:off x="791308" y="1123720"/>
            <a:ext cx="10515600" cy="5244029"/>
          </a:xfrm>
        </p:spPr>
        <p:txBody>
          <a:bodyPr>
            <a:normAutofit/>
          </a:bodyPr>
          <a:lstStyle/>
          <a:p>
            <a:pPr marL="0" indent="0">
              <a:buNone/>
            </a:pPr>
            <a:r>
              <a:rPr lang="en-US" sz="2400" dirty="0">
                <a:latin typeface="Century Gothic" panose="020B0502020202020204" pitchFamily="34" charset="0"/>
              </a:rPr>
              <a:t>Response to Charge Questions:</a:t>
            </a:r>
          </a:p>
          <a:p>
            <a:pPr marL="457200" indent="-457200">
              <a:lnSpc>
                <a:spcPct val="100000"/>
              </a:lnSpc>
              <a:spcBef>
                <a:spcPts val="300"/>
              </a:spcBef>
              <a:spcAft>
                <a:spcPts val="300"/>
              </a:spcAft>
              <a:buFont typeface="+mj-lt"/>
              <a:buAutoNum type="arabicParenR"/>
            </a:pPr>
            <a:r>
              <a:rPr lang="en-US" sz="2000" u="sng" dirty="0">
                <a:latin typeface="Century Gothic" panose="020B0502020202020204" pitchFamily="34" charset="0"/>
              </a:rPr>
              <a:t>Scope/Design Maturity</a:t>
            </a:r>
            <a:r>
              <a:rPr lang="en-US" sz="2000" dirty="0">
                <a:latin typeface="Century Gothic" panose="020B0502020202020204" pitchFamily="34" charset="0"/>
              </a:rPr>
              <a:t>: Is the project scope definition sufficiently mature to establish a performance baseline and a CD-3 approval decision? </a:t>
            </a:r>
            <a:r>
              <a:rPr lang="en-US" sz="2000" dirty="0">
                <a:solidFill>
                  <a:srgbClr val="FF0000"/>
                </a:solidFill>
                <a:latin typeface="Century Gothic" panose="020B0502020202020204" pitchFamily="34" charset="0"/>
              </a:rPr>
              <a:t>Yes, the design control processes support CD-3.  </a:t>
            </a:r>
            <a:r>
              <a:rPr lang="en-US" sz="2000" dirty="0">
                <a:latin typeface="Century Gothic" panose="020B0502020202020204" pitchFamily="34" charset="0"/>
              </a:rPr>
              <a:t>Are system specifications, designs, and interfaces sufficiently mature to support CD-2 and CD-3 approval? </a:t>
            </a:r>
            <a:r>
              <a:rPr lang="en-US" sz="2000" dirty="0">
                <a:solidFill>
                  <a:srgbClr val="FF0000"/>
                </a:solidFill>
              </a:rPr>
              <a:t>Yes</a:t>
            </a:r>
          </a:p>
          <a:p>
            <a:pPr marL="457200" indent="-457200">
              <a:lnSpc>
                <a:spcPct val="100000"/>
              </a:lnSpc>
              <a:spcBef>
                <a:spcPts val="300"/>
              </a:spcBef>
              <a:spcAft>
                <a:spcPts val="300"/>
              </a:spcAft>
              <a:buFont typeface="+mj-lt"/>
              <a:buAutoNum type="arabicParenR"/>
            </a:pPr>
            <a:r>
              <a:rPr lang="en-US" sz="2000" u="sng" dirty="0">
                <a:latin typeface="Century Gothic" panose="020B0502020202020204" pitchFamily="34" charset="0"/>
              </a:rPr>
              <a:t>Technical: </a:t>
            </a:r>
            <a:r>
              <a:rPr lang="en-US" sz="2000" dirty="0">
                <a:latin typeface="Century Gothic" panose="020B0502020202020204" pitchFamily="34" charset="0"/>
              </a:rPr>
              <a:t>Is the technical progress to date sufficient to support the planned procurements and installation? </a:t>
            </a:r>
            <a:r>
              <a:rPr lang="en-US" sz="2000" dirty="0">
                <a:solidFill>
                  <a:srgbClr val="FF0000"/>
                </a:solidFill>
              </a:rPr>
              <a:t>Yes</a:t>
            </a:r>
            <a:r>
              <a:rPr lang="en-US" sz="2000" dirty="0">
                <a:latin typeface="Century Gothic" panose="020B0502020202020204" pitchFamily="34" charset="0"/>
              </a:rPr>
              <a:t> Are project risks sufficiently identified and managed?</a:t>
            </a:r>
            <a:r>
              <a:rPr lang="en-US" sz="2000" dirty="0">
                <a:solidFill>
                  <a:srgbClr val="FF0000"/>
                </a:solidFill>
                <a:latin typeface="Century Gothic" panose="020B0502020202020204" pitchFamily="34" charset="0"/>
              </a:rPr>
              <a:t> Yes</a:t>
            </a:r>
            <a:endParaRPr lang="en-US" sz="2000" dirty="0">
              <a:highlight>
                <a:srgbClr val="FFFF00"/>
              </a:highlight>
              <a:latin typeface="Century Gothic" panose="020B0502020202020204" pitchFamily="34" charset="0"/>
            </a:endParaRPr>
          </a:p>
          <a:p>
            <a:pPr marL="457200" indent="-457200">
              <a:lnSpc>
                <a:spcPct val="100000"/>
              </a:lnSpc>
              <a:spcBef>
                <a:spcPts val="300"/>
              </a:spcBef>
              <a:spcAft>
                <a:spcPts val="300"/>
              </a:spcAft>
              <a:buFont typeface="+mj-lt"/>
              <a:buAutoNum type="arabicParenR" startAt="5"/>
            </a:pPr>
            <a:r>
              <a:rPr lang="en-US" sz="2000" u="sng" dirty="0"/>
              <a:t>ESH&amp;Q: </a:t>
            </a:r>
            <a:r>
              <a:rPr lang="en-US" sz="2000" dirty="0"/>
              <a:t>Are Environment Safety Health &amp; Quality Assurance requirements and plans being properly addressed? </a:t>
            </a:r>
            <a:r>
              <a:rPr lang="en-US" sz="2000" dirty="0">
                <a:solidFill>
                  <a:srgbClr val="FF0000"/>
                </a:solidFill>
                <a:latin typeface="Century Gothic" panose="020B0502020202020204" pitchFamily="34" charset="0"/>
              </a:rPr>
              <a:t>YES, with one exception: change control by NCR is missing</a:t>
            </a:r>
            <a:r>
              <a:rPr lang="en-US" sz="2000" dirty="0">
                <a:solidFill>
                  <a:srgbClr val="FF0000"/>
                </a:solidFill>
              </a:rPr>
              <a:t>. </a:t>
            </a:r>
            <a:r>
              <a:rPr lang="en-US" sz="2000" dirty="0">
                <a:latin typeface="Century Gothic" panose="020B0502020202020204" pitchFamily="34" charset="0"/>
              </a:rPr>
              <a:t>Is the project proposing adequate COVID-19 protection and safety measures for project work going forward? </a:t>
            </a:r>
            <a:r>
              <a:rPr lang="en-US" sz="2000" dirty="0">
                <a:solidFill>
                  <a:srgbClr val="FF0000"/>
                </a:solidFill>
                <a:latin typeface="Century Gothic" panose="020B0502020202020204" pitchFamily="34" charset="0"/>
              </a:rPr>
              <a:t>Yes</a:t>
            </a:r>
            <a:endParaRPr lang="en-US" sz="2000" dirty="0">
              <a:solidFill>
                <a:srgbClr val="FF0000"/>
              </a:solidFill>
              <a:highlight>
                <a:srgbClr val="FFFF00"/>
              </a:highlight>
              <a:latin typeface="Century Gothic" panose="020B0502020202020204" pitchFamily="34" charset="0"/>
            </a:endParaRPr>
          </a:p>
          <a:p>
            <a:pPr marL="457200" indent="-457200">
              <a:lnSpc>
                <a:spcPct val="100000"/>
              </a:lnSpc>
              <a:spcBef>
                <a:spcPts val="300"/>
              </a:spcBef>
              <a:spcAft>
                <a:spcPts val="300"/>
              </a:spcAft>
              <a:buFont typeface="+mj-lt"/>
              <a:buAutoNum type="arabicParenR" startAt="5"/>
            </a:pPr>
            <a:r>
              <a:rPr lang="en-US" sz="2000" u="sng" dirty="0">
                <a:latin typeface="Century Gothic" panose="020B0502020202020204" pitchFamily="34" charset="0"/>
              </a:rPr>
              <a:t>Recommendations: </a:t>
            </a:r>
            <a:r>
              <a:rPr lang="en-US" sz="2000" dirty="0">
                <a:latin typeface="Century Gothic" panose="020B0502020202020204" pitchFamily="34" charset="0"/>
              </a:rPr>
              <a:t>Have past review recommendations been appropriately addressed? </a:t>
            </a:r>
            <a:r>
              <a:rPr lang="en-US" sz="2000" dirty="0">
                <a:solidFill>
                  <a:srgbClr val="FF0000"/>
                </a:solidFill>
                <a:latin typeface="Century Gothic" panose="020B0502020202020204" pitchFamily="34" charset="0"/>
              </a:rPr>
              <a:t>Yes</a:t>
            </a:r>
            <a:endParaRPr lang="en-US" sz="2000" dirty="0">
              <a:solidFill>
                <a:srgbClr val="FF0000"/>
              </a:solidFill>
              <a:highlight>
                <a:srgbClr val="FFFF00"/>
              </a:highlight>
              <a:latin typeface="Century Gothic" panose="020B0502020202020204" pitchFamily="34" charset="0"/>
            </a:endParaRPr>
          </a:p>
          <a:p>
            <a:endParaRPr lang="en-US" dirty="0"/>
          </a:p>
        </p:txBody>
      </p:sp>
    </p:spTree>
    <p:extLst>
      <p:ext uri="{BB962C8B-B14F-4D97-AF65-F5344CB8AC3E}">
        <p14:creationId xmlns:p14="http://schemas.microsoft.com/office/powerpoint/2010/main" val="109163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SC7 – Cost and Schedule</a:t>
            </a:r>
            <a:br>
              <a:rPr lang="en-US" sz="2800" dirty="0"/>
            </a:br>
            <a:r>
              <a:rPr lang="en-US" sz="2400" dirty="0"/>
              <a:t>D. Hoomes (ORNL), J. Bivens (ORNL)</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142250"/>
            <a:ext cx="11430000" cy="5159972"/>
          </a:xfrm>
        </p:spPr>
        <p:txBody>
          <a:bodyPr/>
          <a:lstStyle/>
          <a:p>
            <a:r>
              <a:rPr lang="en-US" sz="2400" dirty="0">
                <a:latin typeface="+mj-lt"/>
                <a:cs typeface="Arial" panose="020B0604020202020204" pitchFamily="34" charset="0"/>
              </a:rPr>
              <a:t>Findings:</a:t>
            </a:r>
          </a:p>
          <a:p>
            <a:pPr lvl="1">
              <a:buFont typeface="Arial" panose="020B0604020202020204" pitchFamily="34" charset="0"/>
              <a:buChar char="•"/>
            </a:pPr>
            <a:r>
              <a:rPr lang="en-US" sz="2000" dirty="0"/>
              <a:t>The project is requesting CD 2/3 approval for a baseline TPC $271.6M.  </a:t>
            </a:r>
          </a:p>
          <a:p>
            <a:pPr lvl="1">
              <a:buFont typeface="Arial" panose="020B0604020202020204" pitchFamily="34" charset="0"/>
              <a:buChar char="•"/>
            </a:pPr>
            <a:r>
              <a:rPr lang="en-US" sz="2000" dirty="0"/>
              <a:t>The project has already received approval for CD 3A ($10.5M) and for CD 3B ($53.4M).</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marL="0" indent="0">
              <a:buNone/>
            </a:pPr>
            <a:endParaRPr lang="en-US" dirty="0"/>
          </a:p>
        </p:txBody>
      </p:sp>
      <p:pic>
        <p:nvPicPr>
          <p:cNvPr id="4" name="Picture 3">
            <a:extLst>
              <a:ext uri="{FF2B5EF4-FFF2-40B4-BE49-F238E27FC236}">
                <a16:creationId xmlns:a16="http://schemas.microsoft.com/office/drawing/2014/main" id="{A891EE96-4988-C64F-B60D-1532DBC4887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61365" y="2360199"/>
            <a:ext cx="6472306" cy="4203315"/>
          </a:xfrm>
          <a:prstGeom prst="rect">
            <a:avLst/>
          </a:prstGeom>
        </p:spPr>
      </p:pic>
    </p:spTree>
    <p:extLst>
      <p:ext uri="{BB962C8B-B14F-4D97-AF65-F5344CB8AC3E}">
        <p14:creationId xmlns:p14="http://schemas.microsoft.com/office/powerpoint/2010/main" val="294228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A75420C-9109-413D-8F6A-34D13ABCDB70}"/>
              </a:ext>
            </a:extLst>
          </p:cNvPr>
          <p:cNvSpPr>
            <a:spLocks noGrp="1"/>
          </p:cNvSpPr>
          <p:nvPr>
            <p:ph type="title"/>
          </p:nvPr>
        </p:nvSpPr>
        <p:spPr>
          <a:xfrm>
            <a:off x="430213" y="274638"/>
            <a:ext cx="11430000" cy="812530"/>
          </a:xfrm>
        </p:spPr>
        <p:txBody>
          <a:bodyPr/>
          <a:lstStyle/>
          <a:p>
            <a:pPr algn="ctr"/>
            <a:r>
              <a:rPr lang="en-US" sz="2800" dirty="0"/>
              <a:t>SC7 – Cost and Schedule</a:t>
            </a:r>
            <a:br>
              <a:rPr lang="en-US" sz="2800" dirty="0"/>
            </a:br>
            <a:r>
              <a:rPr lang="en-US" sz="2400" dirty="0"/>
              <a:t>D. Hoomes (ORNL), J. Bivens (ORNL)</a:t>
            </a:r>
            <a:endParaRPr lang="en-US" sz="2800" dirty="0"/>
          </a:p>
        </p:txBody>
      </p:sp>
      <p:sp>
        <p:nvSpPr>
          <p:cNvPr id="6" name="Rectangle 5">
            <a:extLst>
              <a:ext uri="{FF2B5EF4-FFF2-40B4-BE49-F238E27FC236}">
                <a16:creationId xmlns:a16="http://schemas.microsoft.com/office/drawing/2014/main" id="{EDD0B06C-F19E-4832-A6D2-E6CD9947B613}"/>
              </a:ext>
            </a:extLst>
          </p:cNvPr>
          <p:cNvSpPr/>
          <p:nvPr/>
        </p:nvSpPr>
        <p:spPr>
          <a:xfrm>
            <a:off x="573478" y="1149018"/>
            <a:ext cx="10606586" cy="1661993"/>
          </a:xfrm>
          <a:prstGeom prst="rect">
            <a:avLst/>
          </a:prstGeom>
        </p:spPr>
        <p:txBody>
          <a:bodyPr wrap="square">
            <a:spAutoFit/>
          </a:bodyPr>
          <a:lstStyle/>
          <a:p>
            <a:pPr marL="342900" indent="-342900">
              <a:buFont typeface="Arial" panose="020B0604020202020204" pitchFamily="34" charset="0"/>
              <a:buChar char="•"/>
            </a:pPr>
            <a:r>
              <a:rPr lang="en-US" sz="2400" dirty="0">
                <a:latin typeface="+mj-lt"/>
                <a:cs typeface="Arial" panose="020B0604020202020204" pitchFamily="34" charset="0"/>
              </a:rPr>
              <a:t>Findings (continued)</a:t>
            </a:r>
          </a:p>
          <a:p>
            <a:pPr marL="800100" lvl="1" indent="-342900">
              <a:buFont typeface="Arial" panose="020B0604020202020204" pitchFamily="34" charset="0"/>
              <a:buChar char="•"/>
            </a:pPr>
            <a:r>
              <a:rPr lang="en-US" sz="2000" dirty="0">
                <a:latin typeface="+mn-lt"/>
                <a:cs typeface="Arial" panose="020B0604020202020204" pitchFamily="34" charset="0"/>
              </a:rPr>
              <a:t>Cost estimates are documented in the Access Cost Database and were traceable through the P6 Schedule.</a:t>
            </a:r>
          </a:p>
          <a:p>
            <a:pPr marL="800100" lvl="1" indent="-342900">
              <a:buFont typeface="Arial" panose="020B0604020202020204" pitchFamily="34" charset="0"/>
              <a:buChar char="•"/>
            </a:pPr>
            <a:r>
              <a:rPr lang="en-US" sz="2000" dirty="0">
                <a:latin typeface="+mn-lt"/>
                <a:cs typeface="Arial" panose="020B0604020202020204" pitchFamily="34" charset="0"/>
              </a:rPr>
              <a:t>Schedule contains solid logic ties.</a:t>
            </a:r>
          </a:p>
          <a:p>
            <a:pPr marL="342900" indent="-342900">
              <a:buFont typeface="Arial" panose="020B0604020202020204" pitchFamily="34" charset="0"/>
              <a:buChar char="•"/>
            </a:pPr>
            <a:endParaRPr lang="en-US" dirty="0">
              <a:latin typeface="+mn-lt"/>
            </a:endParaRPr>
          </a:p>
        </p:txBody>
      </p:sp>
      <p:pic>
        <p:nvPicPr>
          <p:cNvPr id="7" name="Content Placeholder 4">
            <a:extLst>
              <a:ext uri="{FF2B5EF4-FFF2-40B4-BE49-F238E27FC236}">
                <a16:creationId xmlns:a16="http://schemas.microsoft.com/office/drawing/2014/main" id="{5E201898-189A-4CDA-B885-8C43E5B1BAAD}"/>
              </a:ext>
            </a:extLst>
          </p:cNvPr>
          <p:cNvPicPr>
            <a:picLocks noChangeAspect="1"/>
          </p:cNvPicPr>
          <p:nvPr/>
        </p:nvPicPr>
        <p:blipFill>
          <a:blip r:embed="rId2"/>
          <a:stretch>
            <a:fillRect/>
          </a:stretch>
        </p:blipFill>
        <p:spPr bwMode="auto">
          <a:xfrm>
            <a:off x="3403028" y="2587785"/>
            <a:ext cx="5872834" cy="377784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29326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CAC5C-90EB-4BD3-9D48-18AD28812E1D}"/>
              </a:ext>
            </a:extLst>
          </p:cNvPr>
          <p:cNvSpPr>
            <a:spLocks noGrp="1"/>
          </p:cNvSpPr>
          <p:nvPr>
            <p:ph idx="1"/>
          </p:nvPr>
        </p:nvSpPr>
        <p:spPr/>
        <p:txBody>
          <a:bodyPr/>
          <a:lstStyle/>
          <a:p>
            <a:r>
              <a:rPr lang="en-US" sz="2400" dirty="0">
                <a:latin typeface="Century Gothic"/>
              </a:rPr>
              <a:t>Findings (continued)</a:t>
            </a:r>
          </a:p>
          <a:p>
            <a:pPr marL="687070" lvl="1"/>
            <a:r>
              <a:rPr lang="en-US" sz="2000" dirty="0">
                <a:cs typeface="Arial"/>
              </a:rPr>
              <a:t>SCL systems costs are tracking very closely with estimates presented at CD-3b for both LLPs and ETC – $20.9M vs. $20.4M due to vendor contracts and quotations.</a:t>
            </a:r>
            <a:endParaRPr lang="en-US" dirty="0"/>
          </a:p>
          <a:p>
            <a:pPr marL="687070" lvl="1"/>
            <a:r>
              <a:rPr lang="en-US" sz="2000" dirty="0">
                <a:cs typeface="Arial"/>
              </a:rPr>
              <a:t>Vendor quotations and contracts have narrowed remaining uncertainty in ETC.  CD3b – 92% vendor estimates, 5% quotation.  Current: 81% contracts, 14% vendor quotation, Vendor estimate 3%.</a:t>
            </a:r>
          </a:p>
          <a:p>
            <a:pPr marL="687070" lvl="1"/>
            <a:r>
              <a:rPr lang="en-US" sz="2000" dirty="0">
                <a:cs typeface="Arial"/>
              </a:rPr>
              <a:t>The SCL schedule is tracking as planned.</a:t>
            </a:r>
          </a:p>
          <a:p>
            <a:pPr marL="687070" lvl="1"/>
            <a:r>
              <a:rPr lang="en-US" sz="2000" dirty="0">
                <a:cs typeface="Arial"/>
              </a:rPr>
              <a:t>There is no upgrade or replacement of the existing LINAC as part of the PPU scope.</a:t>
            </a:r>
          </a:p>
          <a:p>
            <a:pPr marL="687070" lvl="1"/>
            <a:r>
              <a:rPr lang="en-US" sz="2000" dirty="0">
                <a:latin typeface="Century Gothic"/>
                <a:cs typeface="Arial"/>
              </a:rPr>
              <a:t>LINAC energy ramping strategy follows installation of the new HB CMs at each shutdown. 1.1 GeV is the next planned beam energy demonstration.</a:t>
            </a:r>
            <a:endParaRPr lang="en-US" sz="2000" dirty="0">
              <a:latin typeface="Century Gothic"/>
              <a:ea typeface="+mn-lt"/>
              <a:cs typeface="Arial"/>
            </a:endParaRPr>
          </a:p>
          <a:p>
            <a:pPr marL="687070" lvl="1"/>
            <a:r>
              <a:rPr lang="en-US" sz="2000" dirty="0">
                <a:latin typeface="+mn-lt"/>
                <a:ea typeface="+mn-lt"/>
                <a:cs typeface="+mn-lt"/>
              </a:rPr>
              <a:t>Cryomodule/gradient performance in the tunnel has a 3 HB-cavity planned operational margin after plasma processing is completed on the MB cryomodules.</a:t>
            </a:r>
          </a:p>
          <a:p>
            <a:pPr marL="687070" lvl="1"/>
            <a:r>
              <a:rPr lang="en-US" sz="2000" dirty="0">
                <a:latin typeface="Century Gothic"/>
                <a:cs typeface="Arial"/>
              </a:rPr>
              <a:t>FMEAs, where deemed applicable, are included as part of the procurement documentation.  No system-wide FMEA is planned.</a:t>
            </a:r>
            <a:endParaRPr lang="en-US" sz="2000" dirty="0">
              <a:latin typeface="Century Gothic"/>
              <a:ea typeface="+mn-lt"/>
              <a:cs typeface="Arial"/>
            </a:endParaRPr>
          </a:p>
          <a:p>
            <a:pPr marL="687070" lvl="1"/>
            <a:r>
              <a:rPr lang="en-US" sz="2000" dirty="0">
                <a:latin typeface="+mn-lt"/>
                <a:ea typeface="+mn-lt"/>
                <a:cs typeface="+mn-lt"/>
              </a:rPr>
              <a:t>Operational Readiness Clearance reviews are not required to install and operate for CMs.  Acceptance testing is sufficient.</a:t>
            </a:r>
            <a:r>
              <a:rPr lang="en-US" sz="1600" dirty="0">
                <a:latin typeface="+mn-lt"/>
                <a:ea typeface="+mn-lt"/>
                <a:cs typeface="+mn-lt"/>
              </a:rPr>
              <a:t> </a:t>
            </a:r>
            <a:endParaRPr lang="en-US" sz="1600" dirty="0"/>
          </a:p>
          <a:p>
            <a:pPr marL="687070" lvl="1"/>
            <a:endParaRPr lang="en-US" sz="2000" dirty="0"/>
          </a:p>
          <a:p>
            <a:pPr marL="687070" lvl="1"/>
            <a:endParaRPr lang="en-US" sz="2000" dirty="0"/>
          </a:p>
          <a:p>
            <a:pPr marL="687070" lvl="1"/>
            <a:endParaRPr lang="en-US" sz="2000" dirty="0"/>
          </a:p>
          <a:p>
            <a:pPr marL="687070" lvl="1"/>
            <a:endParaRPr lang="en-US" sz="2000" dirty="0"/>
          </a:p>
          <a:p>
            <a:pPr marL="687070" lvl="1"/>
            <a:endParaRPr lang="en-US" sz="2000" dirty="0"/>
          </a:p>
          <a:p>
            <a:pPr marL="687070" lvl="1"/>
            <a:endParaRPr lang="en-US" sz="2000" dirty="0"/>
          </a:p>
          <a:p>
            <a:pPr marL="687070" lvl="1"/>
            <a:endParaRPr lang="en-US" sz="2000" dirty="0"/>
          </a:p>
          <a:p>
            <a:pPr marL="687070" lvl="1"/>
            <a:endParaRPr lang="en-US" dirty="0"/>
          </a:p>
          <a:p>
            <a:endParaRPr lang="en-US" dirty="0"/>
          </a:p>
        </p:txBody>
      </p:sp>
      <p:sp>
        <p:nvSpPr>
          <p:cNvPr id="4" name="Title 1">
            <a:extLst>
              <a:ext uri="{FF2B5EF4-FFF2-40B4-BE49-F238E27FC236}">
                <a16:creationId xmlns:a16="http://schemas.microsoft.com/office/drawing/2014/main" id="{4B1CCCDC-F280-49F1-81CF-756B637A3443}"/>
              </a:ext>
            </a:extLst>
          </p:cNvPr>
          <p:cNvSpPr>
            <a:spLocks noGrp="1"/>
          </p:cNvSpPr>
          <p:nvPr>
            <p:ph type="title"/>
          </p:nvPr>
        </p:nvSpPr>
        <p:spPr>
          <a:xfrm>
            <a:off x="430213" y="274638"/>
            <a:ext cx="11430000" cy="812530"/>
          </a:xfrm>
        </p:spPr>
        <p:txBody>
          <a:bodyPr/>
          <a:lstStyle/>
          <a:p>
            <a:pPr algn="ctr"/>
            <a:r>
              <a:rPr lang="en-US" sz="2800" dirty="0"/>
              <a:t>SC1 – Superconducting Linac</a:t>
            </a:r>
            <a:br>
              <a:rPr lang="en-US" sz="2800" dirty="0"/>
            </a:br>
            <a:r>
              <a:rPr lang="en-US" sz="2400" dirty="0"/>
              <a:t>T. Xu (MSU), A. Rowe (FNAL)</a:t>
            </a:r>
            <a:endParaRPr lang="en-US" sz="2800" dirty="0"/>
          </a:p>
        </p:txBody>
      </p:sp>
    </p:spTree>
    <p:extLst>
      <p:ext uri="{BB962C8B-B14F-4D97-AF65-F5344CB8AC3E}">
        <p14:creationId xmlns:p14="http://schemas.microsoft.com/office/powerpoint/2010/main" val="4107702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08627F-EF34-4C98-B0EF-A17B648BDE14}"/>
              </a:ext>
            </a:extLst>
          </p:cNvPr>
          <p:cNvSpPr>
            <a:spLocks noGrp="1"/>
          </p:cNvSpPr>
          <p:nvPr>
            <p:ph type="title"/>
          </p:nvPr>
        </p:nvSpPr>
        <p:spPr>
          <a:xfrm>
            <a:off x="430213" y="274638"/>
            <a:ext cx="11430000" cy="812530"/>
          </a:xfrm>
        </p:spPr>
        <p:txBody>
          <a:bodyPr/>
          <a:lstStyle/>
          <a:p>
            <a:pPr algn="ctr"/>
            <a:r>
              <a:rPr lang="en-US" sz="2800" dirty="0"/>
              <a:t>SC7 – Cost and Schedule</a:t>
            </a:r>
            <a:br>
              <a:rPr lang="en-US" sz="2800" dirty="0"/>
            </a:br>
            <a:r>
              <a:rPr lang="en-US" sz="2400" dirty="0"/>
              <a:t>D. Hoomes (ORNL), J. Bivens (ORNL)</a:t>
            </a:r>
            <a:endParaRPr lang="en-US" sz="2800" dirty="0"/>
          </a:p>
        </p:txBody>
      </p:sp>
      <p:sp>
        <p:nvSpPr>
          <p:cNvPr id="6" name="Rectangle 5">
            <a:extLst>
              <a:ext uri="{FF2B5EF4-FFF2-40B4-BE49-F238E27FC236}">
                <a16:creationId xmlns:a16="http://schemas.microsoft.com/office/drawing/2014/main" id="{05D023EF-4C11-4188-A997-D2B05FA5091E}"/>
              </a:ext>
            </a:extLst>
          </p:cNvPr>
          <p:cNvSpPr/>
          <p:nvPr/>
        </p:nvSpPr>
        <p:spPr>
          <a:xfrm>
            <a:off x="913570" y="1256467"/>
            <a:ext cx="10682798" cy="4801314"/>
          </a:xfrm>
          <a:prstGeom prst="rect">
            <a:avLst/>
          </a:prstGeom>
        </p:spPr>
        <p:txBody>
          <a:bodyPr wrap="square">
            <a:spAutoFit/>
          </a:bodyPr>
          <a:lstStyle/>
          <a:p>
            <a:pPr marL="342900" indent="-342900">
              <a:buFont typeface="Arial" panose="020B0604020202020204" pitchFamily="34" charset="0"/>
              <a:buChar char="•"/>
            </a:pPr>
            <a:r>
              <a:rPr lang="en-US" sz="2400" dirty="0">
                <a:latin typeface="+mj-lt"/>
                <a:cs typeface="Arial" panose="020B0604020202020204" pitchFamily="34" charset="0"/>
              </a:rPr>
              <a:t>Findings (continued):</a:t>
            </a:r>
          </a:p>
          <a:p>
            <a:pPr marL="800100" lvl="1" indent="-342900">
              <a:buFont typeface="Arial" panose="020B0604020202020204" pitchFamily="34" charset="0"/>
              <a:buChar char="•"/>
            </a:pPr>
            <a:r>
              <a:rPr lang="en-US" sz="2000" dirty="0">
                <a:latin typeface="+mn-lt"/>
                <a:cs typeface="Arial" panose="020B0604020202020204" pitchFamily="34" charset="0"/>
              </a:rPr>
              <a:t>42 months schedule contingency:</a:t>
            </a:r>
          </a:p>
          <a:p>
            <a:pPr marL="800100" lvl="1" indent="-342900">
              <a:buFont typeface="Arial" panose="020B0604020202020204" pitchFamily="34" charset="0"/>
              <a:buChar char="•"/>
            </a:pPr>
            <a:endParaRPr lang="en-US" dirty="0">
              <a:latin typeface="+mn-lt"/>
              <a:cs typeface="Arial" panose="020B0604020202020204" pitchFamily="34" charset="0"/>
            </a:endParaRPr>
          </a:p>
          <a:p>
            <a:pPr marL="800100" lvl="1" indent="-342900">
              <a:buFont typeface="Arial" panose="020B0604020202020204" pitchFamily="34" charset="0"/>
              <a:buChar char="•"/>
            </a:pPr>
            <a:endParaRPr lang="en-US" dirty="0">
              <a:latin typeface="+mn-lt"/>
              <a:cs typeface="Arial" panose="020B0604020202020204" pitchFamily="34" charset="0"/>
            </a:endParaRPr>
          </a:p>
          <a:p>
            <a:pPr marL="800100" lvl="1" indent="-342900">
              <a:buFont typeface="Arial" panose="020B0604020202020204" pitchFamily="34" charset="0"/>
              <a:buChar char="•"/>
            </a:pPr>
            <a:endParaRPr lang="en-US" dirty="0">
              <a:latin typeface="+mn-lt"/>
              <a:cs typeface="Arial" panose="020B0604020202020204" pitchFamily="34" charset="0"/>
            </a:endParaRPr>
          </a:p>
          <a:p>
            <a:pPr marL="800100" lvl="1" indent="-342900">
              <a:buFont typeface="Arial" panose="020B0604020202020204" pitchFamily="34" charset="0"/>
              <a:buChar char="•"/>
            </a:pPr>
            <a:endParaRPr lang="en-US" dirty="0">
              <a:latin typeface="+mn-lt"/>
              <a:cs typeface="Arial" panose="020B0604020202020204" pitchFamily="34" charset="0"/>
            </a:endParaRPr>
          </a:p>
          <a:p>
            <a:pPr marL="800100" lvl="1" indent="-342900">
              <a:buFont typeface="Arial" panose="020B0604020202020204" pitchFamily="34" charset="0"/>
              <a:buChar char="•"/>
            </a:pPr>
            <a:endParaRPr lang="en-US" dirty="0">
              <a:latin typeface="+mn-lt"/>
              <a:cs typeface="Arial" panose="020B0604020202020204" pitchFamily="34" charset="0"/>
            </a:endParaRPr>
          </a:p>
          <a:p>
            <a:pPr marL="800100" lvl="1" indent="-342900">
              <a:buFont typeface="Arial" panose="020B0604020202020204" pitchFamily="34" charset="0"/>
              <a:buChar char="•"/>
            </a:pPr>
            <a:endParaRPr lang="en-US" dirty="0">
              <a:latin typeface="+mn-lt"/>
              <a:cs typeface="Arial" panose="020B0604020202020204" pitchFamily="34" charset="0"/>
            </a:endParaRPr>
          </a:p>
          <a:p>
            <a:pPr marL="800100" lvl="1" indent="-342900">
              <a:buFont typeface="Arial" panose="020B0604020202020204" pitchFamily="34" charset="0"/>
              <a:buChar char="•"/>
            </a:pPr>
            <a:endParaRPr lang="en-US" dirty="0">
              <a:latin typeface="+mn-lt"/>
              <a:cs typeface="Arial" panose="020B0604020202020204" pitchFamily="34" charset="0"/>
            </a:endParaRPr>
          </a:p>
          <a:p>
            <a:pPr lvl="1"/>
            <a:endParaRPr lang="en-US" dirty="0">
              <a:latin typeface="+mn-lt"/>
              <a:cs typeface="Arial" panose="020B0604020202020204" pitchFamily="34" charset="0"/>
            </a:endParaRPr>
          </a:p>
          <a:p>
            <a:pPr marL="800100" lvl="1" indent="-342900">
              <a:buFont typeface="Arial" panose="020B0604020202020204" pitchFamily="34" charset="0"/>
              <a:buChar char="•"/>
            </a:pPr>
            <a:r>
              <a:rPr lang="en-US" sz="2000" dirty="0">
                <a:latin typeface="+mn-lt"/>
                <a:cs typeface="Arial" panose="020B0604020202020204" pitchFamily="34" charset="0"/>
              </a:rPr>
              <a:t>LLP scope tracking schedule well: </a:t>
            </a:r>
          </a:p>
          <a:p>
            <a:pPr marL="1257300" lvl="2" indent="-342900">
              <a:buFont typeface="Arial" panose="020B0604020202020204" pitchFamily="34" charset="0"/>
              <a:buChar char="•"/>
            </a:pPr>
            <a:r>
              <a:rPr lang="en-US" sz="2000" dirty="0">
                <a:latin typeface="+mn-lt"/>
                <a:cs typeface="Arial" panose="020B0604020202020204" pitchFamily="34" charset="0"/>
              </a:rPr>
              <a:t>SPI = 0.98</a:t>
            </a:r>
          </a:p>
          <a:p>
            <a:pPr marL="1257300" lvl="2" indent="-342900">
              <a:buFont typeface="Arial" panose="020B0604020202020204" pitchFamily="34" charset="0"/>
              <a:buChar char="•"/>
            </a:pPr>
            <a:r>
              <a:rPr lang="en-US" sz="2000" dirty="0">
                <a:latin typeface="+mn-lt"/>
                <a:cs typeface="Arial" panose="020B0604020202020204" pitchFamily="34" charset="0"/>
              </a:rPr>
              <a:t>CPI = 1.02</a:t>
            </a:r>
          </a:p>
          <a:p>
            <a:pPr marL="800100" lvl="1" indent="-342900">
              <a:buFont typeface="Arial" panose="020B0604020202020204" pitchFamily="34" charset="0"/>
              <a:buChar char="•"/>
            </a:pPr>
            <a:r>
              <a:rPr lang="en-US" sz="2000" dirty="0">
                <a:latin typeface="+mn-lt"/>
                <a:cs typeface="Arial" panose="020B0604020202020204" pitchFamily="34" charset="0"/>
              </a:rPr>
              <a:t>The project is using a certified EVMS, last certified December 2019.</a:t>
            </a:r>
            <a:endParaRPr lang="en-US" sz="2000" dirty="0"/>
          </a:p>
          <a:p>
            <a:pPr marL="342900" indent="-342900">
              <a:buFont typeface="Arial" panose="020B0604020202020204" pitchFamily="34" charset="0"/>
              <a:buChar char="•"/>
            </a:pPr>
            <a:endParaRPr lang="en-US" sz="2000" dirty="0">
              <a:latin typeface="Century Gothic" panose="020B0502020202020204" pitchFamily="34" charset="0"/>
              <a:cs typeface="+mn-cs"/>
            </a:endParaRPr>
          </a:p>
          <a:p>
            <a:endParaRPr lang="en-US" dirty="0"/>
          </a:p>
        </p:txBody>
      </p:sp>
      <p:pic>
        <p:nvPicPr>
          <p:cNvPr id="7" name="Content Placeholder 9">
            <a:extLst>
              <a:ext uri="{FF2B5EF4-FFF2-40B4-BE49-F238E27FC236}">
                <a16:creationId xmlns:a16="http://schemas.microsoft.com/office/drawing/2014/main" id="{BA519E53-4646-45AA-9AC0-8891669A9CE9}"/>
              </a:ext>
            </a:extLst>
          </p:cNvPr>
          <p:cNvPicPr>
            <a:picLocks noGrp="1" noChangeAspect="1"/>
          </p:cNvPicPr>
          <p:nvPr>
            <p:ph idx="1"/>
          </p:nvPr>
        </p:nvPicPr>
        <p:blipFill>
          <a:blip r:embed="rId2"/>
          <a:stretch>
            <a:fillRect/>
          </a:stretch>
        </p:blipFill>
        <p:spPr>
          <a:xfrm>
            <a:off x="1751700" y="2050259"/>
            <a:ext cx="4059826" cy="2118960"/>
          </a:xfrm>
          <a:prstGeom prst="rect">
            <a:avLst/>
          </a:prstGeom>
        </p:spPr>
      </p:pic>
    </p:spTree>
    <p:extLst>
      <p:ext uri="{BB962C8B-B14F-4D97-AF65-F5344CB8AC3E}">
        <p14:creationId xmlns:p14="http://schemas.microsoft.com/office/powerpoint/2010/main" val="4262446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876D7-9EE6-447F-A02D-379634293069}"/>
              </a:ext>
            </a:extLst>
          </p:cNvPr>
          <p:cNvSpPr>
            <a:spLocks noGrp="1"/>
          </p:cNvSpPr>
          <p:nvPr>
            <p:ph idx="1"/>
          </p:nvPr>
        </p:nvSpPr>
        <p:spPr>
          <a:xfrm>
            <a:off x="448055" y="1023551"/>
            <a:ext cx="11430000" cy="5305811"/>
          </a:xfrm>
        </p:spPr>
        <p:txBody>
          <a:bodyPr/>
          <a:lstStyle/>
          <a:p>
            <a:pPr>
              <a:lnSpc>
                <a:spcPct val="100000"/>
              </a:lnSpc>
              <a:spcBef>
                <a:spcPts val="300"/>
              </a:spcBef>
              <a:spcAft>
                <a:spcPts val="300"/>
              </a:spcAft>
            </a:pPr>
            <a:r>
              <a:rPr lang="en-US" sz="2400" dirty="0">
                <a:latin typeface="+mj-lt"/>
                <a:cs typeface="Arial" panose="020B0604020202020204" pitchFamily="34" charset="0"/>
              </a:rPr>
              <a:t>Comments</a:t>
            </a:r>
          </a:p>
          <a:p>
            <a:pPr lvl="1">
              <a:lnSpc>
                <a:spcPct val="100000"/>
              </a:lnSpc>
              <a:spcBef>
                <a:spcPts val="300"/>
              </a:spcBef>
              <a:spcAft>
                <a:spcPts val="300"/>
              </a:spcAft>
              <a:buFont typeface="Arial" panose="020B0604020202020204" pitchFamily="34" charset="0"/>
              <a:buChar char="•"/>
            </a:pPr>
            <a:r>
              <a:rPr lang="en-US" sz="2000" dirty="0"/>
              <a:t>Consider revising the Responsibility Assignment Matrix to include ETC. </a:t>
            </a:r>
          </a:p>
          <a:p>
            <a:pPr lvl="1">
              <a:lnSpc>
                <a:spcPct val="100000"/>
              </a:lnSpc>
              <a:spcBef>
                <a:spcPts val="300"/>
              </a:spcBef>
              <a:spcAft>
                <a:spcPts val="300"/>
              </a:spcAft>
              <a:buFont typeface="Arial" panose="020B0604020202020204" pitchFamily="34" charset="0"/>
              <a:buChar char="•"/>
            </a:pPr>
            <a:r>
              <a:rPr lang="en-US" sz="2000" dirty="0"/>
              <a:t>COVID-19 potential impact messaging seemed downplayed considering the amount of contingency related.  Consider sharpening message in plenary session.</a:t>
            </a:r>
          </a:p>
          <a:p>
            <a:pPr lvl="1">
              <a:lnSpc>
                <a:spcPct val="100000"/>
              </a:lnSpc>
              <a:spcBef>
                <a:spcPts val="300"/>
              </a:spcBef>
              <a:spcAft>
                <a:spcPts val="300"/>
              </a:spcAft>
              <a:buFont typeface="Arial" panose="020B0604020202020204" pitchFamily="34" charset="0"/>
              <a:buChar char="•"/>
            </a:pPr>
            <a:r>
              <a:rPr lang="en-US" sz="2000" dirty="0"/>
              <a:t>Consider advertising more prominently that project reporting systems (CPR, VARs, PCRs) have been tested and used for 3A and 3B scope.</a:t>
            </a:r>
          </a:p>
          <a:p>
            <a:pPr lvl="1">
              <a:lnSpc>
                <a:spcPct val="100000"/>
              </a:lnSpc>
              <a:spcBef>
                <a:spcPts val="300"/>
              </a:spcBef>
              <a:spcAft>
                <a:spcPts val="300"/>
              </a:spcAft>
              <a:buFont typeface="Arial" panose="020B0604020202020204" pitchFamily="34" charset="0"/>
              <a:buChar char="•"/>
            </a:pPr>
            <a:r>
              <a:rPr lang="en-US" sz="2000" dirty="0"/>
              <a:t>Demonstrate experience from previous SNS projects more prominently and that basis of estimates are based on practice.</a:t>
            </a:r>
          </a:p>
          <a:p>
            <a:pPr lvl="1">
              <a:lnSpc>
                <a:spcPct val="100000"/>
              </a:lnSpc>
              <a:spcBef>
                <a:spcPts val="300"/>
              </a:spcBef>
              <a:spcAft>
                <a:spcPts val="300"/>
              </a:spcAft>
              <a:buFont typeface="Arial" panose="020B0604020202020204" pitchFamily="34" charset="0"/>
              <a:buChar char="•"/>
            </a:pPr>
            <a:r>
              <a:rPr lang="en-US" sz="2000" dirty="0"/>
              <a:t>Drill downs of 4 CAMs were performed, covering scope in SCL Systems, RF Systems, Ring Systems, First Target Station Systems, Conventional Facilities, and Long Lead Procurements.  CAMs all appeared knowledgeable about scope and supporting documents and have received CAM training.  </a:t>
            </a:r>
          </a:p>
          <a:p>
            <a:pPr lvl="1">
              <a:lnSpc>
                <a:spcPct val="100000"/>
              </a:lnSpc>
              <a:spcBef>
                <a:spcPts val="300"/>
              </a:spcBef>
              <a:spcAft>
                <a:spcPts val="300"/>
              </a:spcAft>
              <a:buFont typeface="Arial" panose="020B0604020202020204" pitchFamily="34" charset="0"/>
              <a:buChar char="•"/>
            </a:pPr>
            <a:r>
              <a:rPr lang="en-US" sz="2000" dirty="0"/>
              <a:t>Electronic CAM notebook is considered a best practice and all CAMs referenced using it during drill downs.</a:t>
            </a:r>
          </a:p>
          <a:p>
            <a:pPr lvl="2">
              <a:lnSpc>
                <a:spcPct val="100000"/>
              </a:lnSpc>
              <a:spcBef>
                <a:spcPts val="300"/>
              </a:spcBef>
              <a:spcAft>
                <a:spcPts val="300"/>
              </a:spcAft>
              <a:buFont typeface="Arial" panose="020B0604020202020204" pitchFamily="34" charset="0"/>
              <a:buChar char="•"/>
            </a:pPr>
            <a:r>
              <a:rPr lang="en-US" dirty="0"/>
              <a:t>Consider adding a direct link to CAM notebook during CAM overview.</a:t>
            </a:r>
          </a:p>
          <a:p>
            <a:endParaRPr lang="en-US" sz="2000" dirty="0"/>
          </a:p>
          <a:p>
            <a:endParaRPr lang="en-US" dirty="0"/>
          </a:p>
        </p:txBody>
      </p:sp>
      <p:sp>
        <p:nvSpPr>
          <p:cNvPr id="4" name="Title 1">
            <a:extLst>
              <a:ext uri="{FF2B5EF4-FFF2-40B4-BE49-F238E27FC236}">
                <a16:creationId xmlns:a16="http://schemas.microsoft.com/office/drawing/2014/main" id="{77D2513A-6639-4071-95DE-CAAA4E3BD0DF}"/>
              </a:ext>
            </a:extLst>
          </p:cNvPr>
          <p:cNvSpPr>
            <a:spLocks noGrp="1"/>
          </p:cNvSpPr>
          <p:nvPr>
            <p:ph type="title"/>
          </p:nvPr>
        </p:nvSpPr>
        <p:spPr>
          <a:xfrm>
            <a:off x="430213" y="274638"/>
            <a:ext cx="11430000" cy="812530"/>
          </a:xfrm>
        </p:spPr>
        <p:txBody>
          <a:bodyPr/>
          <a:lstStyle/>
          <a:p>
            <a:pPr algn="ctr"/>
            <a:r>
              <a:rPr lang="en-US" sz="2800" dirty="0"/>
              <a:t>SC7 – Cost and Schedule</a:t>
            </a:r>
            <a:br>
              <a:rPr lang="en-US" sz="2800" dirty="0"/>
            </a:br>
            <a:r>
              <a:rPr lang="en-US" sz="2400" dirty="0"/>
              <a:t>D. Hoomes (ORNL), J. Bivens (ORNL)</a:t>
            </a:r>
            <a:endParaRPr lang="en-US" sz="2800" dirty="0"/>
          </a:p>
        </p:txBody>
      </p:sp>
    </p:spTree>
    <p:extLst>
      <p:ext uri="{BB962C8B-B14F-4D97-AF65-F5344CB8AC3E}">
        <p14:creationId xmlns:p14="http://schemas.microsoft.com/office/powerpoint/2010/main" val="402262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876D7-9EE6-447F-A02D-379634293069}"/>
              </a:ext>
            </a:extLst>
          </p:cNvPr>
          <p:cNvSpPr>
            <a:spLocks noGrp="1"/>
          </p:cNvSpPr>
          <p:nvPr>
            <p:ph idx="1"/>
          </p:nvPr>
        </p:nvSpPr>
        <p:spPr>
          <a:xfrm>
            <a:off x="448055" y="1166432"/>
            <a:ext cx="11430000" cy="5150078"/>
          </a:xfrm>
        </p:spPr>
        <p:txBody>
          <a:bodyPr/>
          <a:lstStyle/>
          <a:p>
            <a:pPr>
              <a:lnSpc>
                <a:spcPct val="100000"/>
              </a:lnSpc>
              <a:spcBef>
                <a:spcPts val="300"/>
              </a:spcBef>
              <a:spcAft>
                <a:spcPts val="300"/>
              </a:spcAft>
            </a:pPr>
            <a:r>
              <a:rPr lang="en-US" sz="2400" dirty="0">
                <a:latin typeface="+mj-lt"/>
                <a:cs typeface="Arial" panose="020B0604020202020204" pitchFamily="34" charset="0"/>
              </a:rPr>
              <a:t>Comments (continued)</a:t>
            </a:r>
          </a:p>
          <a:p>
            <a:pPr lvl="1">
              <a:lnSpc>
                <a:spcPct val="100000"/>
              </a:lnSpc>
              <a:spcBef>
                <a:spcPts val="300"/>
              </a:spcBef>
              <a:spcAft>
                <a:spcPts val="300"/>
              </a:spcAft>
              <a:buFont typeface="Arial" panose="020B0604020202020204" pitchFamily="34" charset="0"/>
              <a:buChar char="•"/>
            </a:pPr>
            <a:r>
              <a:rPr lang="en-US" sz="2000" dirty="0"/>
              <a:t>Add a cost and schedule slide discussing approach to planning packages, particularly relating to procurements.</a:t>
            </a:r>
          </a:p>
          <a:p>
            <a:pPr lvl="1">
              <a:lnSpc>
                <a:spcPct val="100000"/>
              </a:lnSpc>
              <a:spcBef>
                <a:spcPts val="300"/>
              </a:spcBef>
              <a:spcAft>
                <a:spcPts val="300"/>
              </a:spcAft>
              <a:buFont typeface="Arial" panose="020B0604020202020204" pitchFamily="34" charset="0"/>
              <a:buChar char="•"/>
            </a:pPr>
            <a:r>
              <a:rPr lang="en-US" sz="2000" dirty="0"/>
              <a:t>During CAM drill downs for Target Modules (P5), an opportunity was identified to utilize the front body test article as an on-project first article.  This opportunity would result in a cost savings to the project.</a:t>
            </a:r>
          </a:p>
          <a:p>
            <a:endParaRPr lang="en-US" sz="2000" dirty="0"/>
          </a:p>
          <a:p>
            <a:endParaRPr lang="en-US" dirty="0"/>
          </a:p>
        </p:txBody>
      </p:sp>
      <p:sp>
        <p:nvSpPr>
          <p:cNvPr id="4" name="Title 1">
            <a:extLst>
              <a:ext uri="{FF2B5EF4-FFF2-40B4-BE49-F238E27FC236}">
                <a16:creationId xmlns:a16="http://schemas.microsoft.com/office/drawing/2014/main" id="{77D2513A-6639-4071-95DE-CAAA4E3BD0DF}"/>
              </a:ext>
            </a:extLst>
          </p:cNvPr>
          <p:cNvSpPr>
            <a:spLocks noGrp="1"/>
          </p:cNvSpPr>
          <p:nvPr>
            <p:ph type="title"/>
          </p:nvPr>
        </p:nvSpPr>
        <p:spPr>
          <a:xfrm>
            <a:off x="430213" y="274638"/>
            <a:ext cx="11430000" cy="812530"/>
          </a:xfrm>
        </p:spPr>
        <p:txBody>
          <a:bodyPr/>
          <a:lstStyle/>
          <a:p>
            <a:pPr algn="ctr"/>
            <a:r>
              <a:rPr lang="en-US" sz="2800" dirty="0"/>
              <a:t>SC7 – Cost and Schedule</a:t>
            </a:r>
            <a:br>
              <a:rPr lang="en-US" sz="2800" dirty="0"/>
            </a:br>
            <a:r>
              <a:rPr lang="en-US" sz="2400" dirty="0"/>
              <a:t>D. Hoomes (ORNL), J. Bivens (ORNL)</a:t>
            </a:r>
            <a:endParaRPr lang="en-US" sz="2800" dirty="0"/>
          </a:p>
        </p:txBody>
      </p:sp>
    </p:spTree>
    <p:extLst>
      <p:ext uri="{BB962C8B-B14F-4D97-AF65-F5344CB8AC3E}">
        <p14:creationId xmlns:p14="http://schemas.microsoft.com/office/powerpoint/2010/main" val="2348749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BA4CB1-6F51-433C-9E02-E1F5F7CF0BA8}"/>
              </a:ext>
            </a:extLst>
          </p:cNvPr>
          <p:cNvSpPr>
            <a:spLocks noGrp="1"/>
          </p:cNvSpPr>
          <p:nvPr>
            <p:ph idx="1"/>
          </p:nvPr>
        </p:nvSpPr>
        <p:spPr>
          <a:xfrm>
            <a:off x="448055" y="1249680"/>
            <a:ext cx="11412158" cy="5052542"/>
          </a:xfrm>
        </p:spPr>
        <p:txBody>
          <a:bodyPr/>
          <a:lstStyle/>
          <a:p>
            <a:r>
              <a:rPr lang="en-US" sz="2400" dirty="0">
                <a:cs typeface="Arial" panose="020B0604020202020204" pitchFamily="34" charset="0"/>
              </a:rPr>
              <a:t>Recommendations:</a:t>
            </a:r>
          </a:p>
          <a:p>
            <a:pPr lvl="1">
              <a:lnSpc>
                <a:spcPct val="100000"/>
              </a:lnSpc>
              <a:spcBef>
                <a:spcPts val="300"/>
              </a:spcBef>
              <a:spcAft>
                <a:spcPts val="300"/>
              </a:spcAft>
              <a:buFont typeface="Arial" panose="020B0604020202020204" pitchFamily="34" charset="0"/>
              <a:buChar char="•"/>
            </a:pPr>
            <a:r>
              <a:rPr lang="en-US" sz="2000" dirty="0"/>
              <a:t>Quantify the potential impacts of the Target Module opportunity and any strategies to enhance its probability. Incorporate it into the PPU Risk Analysis prior to the IPR.</a:t>
            </a:r>
          </a:p>
          <a:p>
            <a:pPr lvl="1">
              <a:lnSpc>
                <a:spcPct val="100000"/>
              </a:lnSpc>
              <a:spcBef>
                <a:spcPts val="300"/>
              </a:spcBef>
              <a:spcAft>
                <a:spcPts val="300"/>
              </a:spcAft>
              <a:buFont typeface="Arial" panose="020B0604020202020204" pitchFamily="34" charset="0"/>
              <a:buChar char="•"/>
            </a:pPr>
            <a:r>
              <a:rPr lang="en-US" sz="2000" dirty="0"/>
              <a:t>Prior to the CD 2/3 IPR, discuss funding commitment from sponsor, particularly for FY21, and consider adding an FY21 specific risk.</a:t>
            </a:r>
          </a:p>
          <a:p>
            <a:pPr lvl="1">
              <a:lnSpc>
                <a:spcPct val="100000"/>
              </a:lnSpc>
              <a:spcBef>
                <a:spcPts val="300"/>
              </a:spcBef>
              <a:spcAft>
                <a:spcPts val="300"/>
              </a:spcAft>
              <a:buFont typeface="Arial" panose="020B0604020202020204" pitchFamily="34" charset="0"/>
              <a:buChar char="•"/>
            </a:pPr>
            <a:r>
              <a:rPr lang="en-US" sz="2000" dirty="0"/>
              <a:t>Recompute project cost and schedule contingency after re-evaluating risk register and/or KPPs.</a:t>
            </a:r>
          </a:p>
          <a:p>
            <a:pPr lvl="1">
              <a:buFont typeface="Arial" panose="020B0604020202020204" pitchFamily="34" charset="0"/>
              <a:buChar char="•"/>
            </a:pPr>
            <a:endParaRPr lang="en-US" sz="1600" dirty="0"/>
          </a:p>
          <a:p>
            <a:endParaRPr lang="en-US" dirty="0"/>
          </a:p>
        </p:txBody>
      </p:sp>
      <p:sp>
        <p:nvSpPr>
          <p:cNvPr id="4" name="Title 1">
            <a:extLst>
              <a:ext uri="{FF2B5EF4-FFF2-40B4-BE49-F238E27FC236}">
                <a16:creationId xmlns:a16="http://schemas.microsoft.com/office/drawing/2014/main" id="{683AB42D-2C2B-4B23-A62E-DBC5B32651C7}"/>
              </a:ext>
            </a:extLst>
          </p:cNvPr>
          <p:cNvSpPr>
            <a:spLocks noGrp="1"/>
          </p:cNvSpPr>
          <p:nvPr>
            <p:ph type="title"/>
          </p:nvPr>
        </p:nvSpPr>
        <p:spPr>
          <a:xfrm>
            <a:off x="430213" y="274638"/>
            <a:ext cx="11430000" cy="812530"/>
          </a:xfrm>
        </p:spPr>
        <p:txBody>
          <a:bodyPr/>
          <a:lstStyle/>
          <a:p>
            <a:pPr algn="ctr"/>
            <a:r>
              <a:rPr lang="en-US" sz="2800" dirty="0"/>
              <a:t>SC7 – Cost and Schedule</a:t>
            </a:r>
            <a:br>
              <a:rPr lang="en-US" sz="2800" dirty="0"/>
            </a:br>
            <a:r>
              <a:rPr lang="en-US" sz="2400" dirty="0"/>
              <a:t>D. Hoomes (ORNL), J. Bivens (ORNL)</a:t>
            </a:r>
            <a:endParaRPr lang="en-US" sz="2800" dirty="0"/>
          </a:p>
        </p:txBody>
      </p:sp>
    </p:spTree>
    <p:extLst>
      <p:ext uri="{BB962C8B-B14F-4D97-AF65-F5344CB8AC3E}">
        <p14:creationId xmlns:p14="http://schemas.microsoft.com/office/powerpoint/2010/main" val="1961664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81D9F3-C407-4D42-BC88-F43DD855CDBE}"/>
              </a:ext>
            </a:extLst>
          </p:cNvPr>
          <p:cNvSpPr>
            <a:spLocks noGrp="1"/>
          </p:cNvSpPr>
          <p:nvPr>
            <p:ph idx="1"/>
          </p:nvPr>
        </p:nvSpPr>
        <p:spPr>
          <a:xfrm>
            <a:off x="448055" y="1207362"/>
            <a:ext cx="11430000" cy="5094859"/>
          </a:xfrm>
        </p:spPr>
        <p:txBody>
          <a:bodyPr/>
          <a:lstStyle/>
          <a:p>
            <a:r>
              <a:rPr lang="en-US" sz="2400" dirty="0">
                <a:latin typeface="+mj-lt"/>
              </a:rPr>
              <a:t>Response to Charge Questions:</a:t>
            </a:r>
          </a:p>
          <a:p>
            <a:pPr marL="803275" indent="-450850">
              <a:lnSpc>
                <a:spcPct val="100000"/>
              </a:lnSpc>
              <a:spcBef>
                <a:spcPts val="300"/>
              </a:spcBef>
              <a:spcAft>
                <a:spcPts val="300"/>
              </a:spcAft>
              <a:buFont typeface="Century Gothic" panose="020B0502020202020204" pitchFamily="34" charset="0"/>
              <a:buAutoNum type="arabicParenR" startAt="2"/>
            </a:pPr>
            <a:r>
              <a:rPr lang="en-US" sz="2000" u="sng" dirty="0">
                <a:latin typeface="+mn-lt"/>
              </a:rPr>
              <a:t>Cost &amp; Schedule: </a:t>
            </a:r>
            <a:r>
              <a:rPr lang="en-US" sz="2000" dirty="0">
                <a:latin typeface="+mn-lt"/>
              </a:rPr>
              <a:t>Are the cost and schedule estimates of sufficient quality to establish a baseline and to support the start of construction? </a:t>
            </a:r>
            <a:r>
              <a:rPr lang="en-US" sz="2000" dirty="0">
                <a:solidFill>
                  <a:srgbClr val="FF0000"/>
                </a:solidFill>
                <a:latin typeface="+mn-lt"/>
              </a:rPr>
              <a:t>Yes.  </a:t>
            </a:r>
            <a:r>
              <a:rPr lang="en-US" sz="2000" dirty="0">
                <a:latin typeface="+mn-lt"/>
              </a:rPr>
              <a:t>Is there adequate cost and schedule contingency?  </a:t>
            </a:r>
            <a:r>
              <a:rPr lang="en-US" sz="2000" dirty="0">
                <a:solidFill>
                  <a:srgbClr val="FF0000"/>
                </a:solidFill>
                <a:latin typeface="+mn-lt"/>
              </a:rPr>
              <a:t>Overall, yes, but revisit after re-evaluating risk and/or KPP adjustments</a:t>
            </a:r>
            <a:r>
              <a:rPr lang="en-US" sz="2000" dirty="0">
                <a:latin typeface="+mn-lt"/>
              </a:rPr>
              <a:t>. Are the financial systems and staff prepared to properly collect and report project earned value? </a:t>
            </a:r>
            <a:r>
              <a:rPr lang="en-US" sz="2000" dirty="0">
                <a:solidFill>
                  <a:srgbClr val="FF0000"/>
                </a:solidFill>
                <a:latin typeface="+mn-lt"/>
              </a:rPr>
              <a:t>Yes.  </a:t>
            </a:r>
            <a:r>
              <a:rPr lang="en-US" sz="2000" dirty="0">
                <a:latin typeface="+mn-lt"/>
              </a:rPr>
              <a:t>Are the cost and schedule risks presented by COVID-19 adequately addressed?  </a:t>
            </a:r>
            <a:r>
              <a:rPr lang="en-US" sz="2000" dirty="0">
                <a:solidFill>
                  <a:srgbClr val="FF0000"/>
                </a:solidFill>
                <a:latin typeface="+mn-lt"/>
              </a:rPr>
              <a:t>Yes, but consider sharpening message.</a:t>
            </a:r>
            <a:endParaRPr lang="en-US" sz="2000" dirty="0">
              <a:latin typeface="+mn-lt"/>
            </a:endParaRPr>
          </a:p>
          <a:p>
            <a:pPr marL="803275" indent="-450850">
              <a:lnSpc>
                <a:spcPct val="100000"/>
              </a:lnSpc>
              <a:spcBef>
                <a:spcPts val="300"/>
              </a:spcBef>
              <a:spcAft>
                <a:spcPts val="300"/>
              </a:spcAft>
              <a:buNone/>
            </a:pPr>
            <a:r>
              <a:rPr lang="en-US" sz="2000" dirty="0">
                <a:latin typeface="+mn-lt"/>
              </a:rPr>
              <a:t> 6)  </a:t>
            </a:r>
            <a:r>
              <a:rPr lang="en-US" sz="2000" u="sng" dirty="0">
                <a:latin typeface="+mn-lt"/>
              </a:rPr>
              <a:t>Recommendations: </a:t>
            </a:r>
            <a:r>
              <a:rPr lang="en-US" sz="2000" dirty="0">
                <a:latin typeface="+mn-lt"/>
              </a:rPr>
              <a:t>Have past review recommendations been appropriately addressed? </a:t>
            </a:r>
            <a:r>
              <a:rPr lang="en-US" sz="2000" dirty="0">
                <a:solidFill>
                  <a:srgbClr val="FF0000"/>
                </a:solidFill>
                <a:latin typeface="+mn-lt"/>
              </a:rPr>
              <a:t>Yes.</a:t>
            </a:r>
          </a:p>
          <a:p>
            <a:pPr marL="0">
              <a:buFont typeface="Century Gothic" panose="020B0502020202020204" pitchFamily="34" charset="0"/>
              <a:buNone/>
            </a:pPr>
            <a:endParaRPr lang="en-US" sz="1600" dirty="0">
              <a:latin typeface="+mn-lt"/>
            </a:endParaRPr>
          </a:p>
          <a:p>
            <a:endParaRPr lang="en-US" dirty="0"/>
          </a:p>
        </p:txBody>
      </p:sp>
      <p:sp>
        <p:nvSpPr>
          <p:cNvPr id="4" name="Title 1">
            <a:extLst>
              <a:ext uri="{FF2B5EF4-FFF2-40B4-BE49-F238E27FC236}">
                <a16:creationId xmlns:a16="http://schemas.microsoft.com/office/drawing/2014/main" id="{410FC136-DE23-432E-8434-60FBEA7D6B04}"/>
              </a:ext>
            </a:extLst>
          </p:cNvPr>
          <p:cNvSpPr>
            <a:spLocks noGrp="1"/>
          </p:cNvSpPr>
          <p:nvPr>
            <p:ph type="title"/>
          </p:nvPr>
        </p:nvSpPr>
        <p:spPr>
          <a:xfrm>
            <a:off x="430213" y="274638"/>
            <a:ext cx="11430000" cy="812530"/>
          </a:xfrm>
        </p:spPr>
        <p:txBody>
          <a:bodyPr/>
          <a:lstStyle/>
          <a:p>
            <a:pPr algn="ctr"/>
            <a:r>
              <a:rPr lang="en-US" sz="2800" dirty="0"/>
              <a:t>SC7 – Cost and Schedule</a:t>
            </a:r>
            <a:br>
              <a:rPr lang="en-US" sz="2800" dirty="0"/>
            </a:br>
            <a:r>
              <a:rPr lang="en-US" sz="2400" dirty="0"/>
              <a:t>D. Hoomes (ORNL), J. Bivens (ORNL)</a:t>
            </a:r>
            <a:endParaRPr lang="en-US" sz="2800" dirty="0"/>
          </a:p>
        </p:txBody>
      </p:sp>
    </p:spTree>
    <p:extLst>
      <p:ext uri="{BB962C8B-B14F-4D97-AF65-F5344CB8AC3E}">
        <p14:creationId xmlns:p14="http://schemas.microsoft.com/office/powerpoint/2010/main" val="3919711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SC6 – Project Management</a:t>
            </a:r>
            <a:br>
              <a:rPr lang="en-US" sz="2800" dirty="0"/>
            </a:br>
            <a:r>
              <a:rPr lang="en-US" sz="2400" dirty="0"/>
              <a:t>D. Kothe (ORNL), L. Price (ORNL), C. Strawbridge (HB-Assoc)</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272208"/>
            <a:ext cx="11430000" cy="5030013"/>
          </a:xfrm>
        </p:spPr>
        <p:txBody>
          <a:bodyPr/>
          <a:lstStyle/>
          <a:p>
            <a:r>
              <a:rPr lang="en-US" sz="2400" dirty="0"/>
              <a:t>Findings</a:t>
            </a:r>
          </a:p>
          <a:p>
            <a:pPr lvl="1">
              <a:lnSpc>
                <a:spcPct val="100000"/>
              </a:lnSpc>
              <a:spcBef>
                <a:spcPts val="300"/>
              </a:spcBef>
              <a:spcAft>
                <a:spcPts val="300"/>
              </a:spcAft>
            </a:pPr>
            <a:r>
              <a:rPr lang="en-US" sz="2000" dirty="0"/>
              <a:t>3.5-year schedule contingency for an 8-year long project (8 months MC + 22 months operational KPP + 12 months COVID-19)</a:t>
            </a:r>
          </a:p>
          <a:p>
            <a:pPr lvl="1">
              <a:lnSpc>
                <a:spcPct val="100000"/>
              </a:lnSpc>
              <a:spcBef>
                <a:spcPts val="300"/>
              </a:spcBef>
              <a:spcAft>
                <a:spcPts val="300"/>
              </a:spcAft>
            </a:pPr>
            <a:r>
              <a:rPr lang="en-US" sz="2000" dirty="0"/>
              <a:t>TPC of $271.6M, with 40% (of ETC at present) cost contingency ($63M), and 25% of work performed to date</a:t>
            </a:r>
          </a:p>
          <a:p>
            <a:pPr lvl="1">
              <a:lnSpc>
                <a:spcPct val="100000"/>
              </a:lnSpc>
              <a:spcBef>
                <a:spcPts val="300"/>
              </a:spcBef>
              <a:spcAft>
                <a:spcPts val="300"/>
              </a:spcAft>
            </a:pPr>
            <a:r>
              <a:rPr lang="en-US" sz="2000" dirty="0"/>
              <a:t>The draft PEP includes a KPP calling for an operational run of 1250 hours at 1.7 MW (threshold) and 2.0 MW (objective) without target failure. </a:t>
            </a:r>
          </a:p>
          <a:p>
            <a:pPr lvl="1">
              <a:lnSpc>
                <a:spcPct val="100000"/>
              </a:lnSpc>
              <a:spcBef>
                <a:spcPts val="300"/>
              </a:spcBef>
              <a:spcAft>
                <a:spcPts val="300"/>
              </a:spcAft>
            </a:pPr>
            <a:r>
              <a:rPr lang="en-US" sz="2000" dirty="0"/>
              <a:t>The proposed PPU schedule includes a schedule contingency of 22 months between CD-4 early finish and late finish to account for the risk of a problem during this test period.</a:t>
            </a:r>
          </a:p>
          <a:p>
            <a:pPr lvl="1">
              <a:lnSpc>
                <a:spcPct val="100000"/>
              </a:lnSpc>
              <a:spcBef>
                <a:spcPts val="300"/>
              </a:spcBef>
              <a:spcAft>
                <a:spcPts val="300"/>
              </a:spcAft>
            </a:pPr>
            <a:r>
              <a:rPr lang="en-US" sz="2000" dirty="0"/>
              <a:t>The baseline funding plan assumes that SNS operations costs during this period are outside the PPU project, and the PPU cost contingency estimate assumes $250K / month may be required to support a small standing army cost.</a:t>
            </a:r>
          </a:p>
          <a:p>
            <a:pPr lvl="1">
              <a:lnSpc>
                <a:spcPct val="100000"/>
              </a:lnSpc>
              <a:spcBef>
                <a:spcPts val="300"/>
              </a:spcBef>
              <a:spcAft>
                <a:spcPts val="300"/>
              </a:spcAft>
            </a:pPr>
            <a:r>
              <a:rPr lang="en-US" sz="2000" dirty="0"/>
              <a:t>Project Management Systems are proven and mature</a:t>
            </a:r>
          </a:p>
        </p:txBody>
      </p:sp>
    </p:spTree>
    <p:extLst>
      <p:ext uri="{BB962C8B-B14F-4D97-AF65-F5344CB8AC3E}">
        <p14:creationId xmlns:p14="http://schemas.microsoft.com/office/powerpoint/2010/main" val="3217667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SC6 – Project Management</a:t>
            </a:r>
            <a:br>
              <a:rPr lang="en-US" sz="2800" dirty="0"/>
            </a:br>
            <a:r>
              <a:rPr lang="en-US" sz="2400" dirty="0"/>
              <a:t>D. Kothe (ORNL), L. Price (ORNL), C. Strawbridge (HB-Assoc)</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272208"/>
            <a:ext cx="11430000" cy="5030013"/>
          </a:xfrm>
        </p:spPr>
        <p:txBody>
          <a:bodyPr/>
          <a:lstStyle/>
          <a:p>
            <a:r>
              <a:rPr lang="en-US" sz="2400" dirty="0"/>
              <a:t>Findings</a:t>
            </a:r>
          </a:p>
          <a:p>
            <a:pPr lvl="1">
              <a:lnSpc>
                <a:spcPct val="100000"/>
              </a:lnSpc>
              <a:spcBef>
                <a:spcPts val="300"/>
              </a:spcBef>
              <a:spcAft>
                <a:spcPts val="300"/>
              </a:spcAft>
            </a:pPr>
            <a:r>
              <a:rPr lang="en-US" sz="2000" dirty="0"/>
              <a:t>Final design is 83% complete, and will be 92% complete by the CD-2/3 IPR</a:t>
            </a:r>
          </a:p>
          <a:p>
            <a:pPr lvl="1">
              <a:lnSpc>
                <a:spcPct val="100000"/>
              </a:lnSpc>
              <a:spcBef>
                <a:spcPts val="300"/>
              </a:spcBef>
              <a:spcAft>
                <a:spcPts val="300"/>
              </a:spcAft>
            </a:pPr>
            <a:r>
              <a:rPr lang="en-US" sz="2000" dirty="0"/>
              <a:t>JLAB scope is to supply 7 cryomodules to the PPU Project, building on their experience in building the original SNS cryomodules as well as cryomodules for CEBAF, LCLS 2 and FRIB.</a:t>
            </a:r>
          </a:p>
          <a:p>
            <a:pPr lvl="1">
              <a:lnSpc>
                <a:spcPct val="100000"/>
              </a:lnSpc>
              <a:spcBef>
                <a:spcPts val="300"/>
              </a:spcBef>
              <a:spcAft>
                <a:spcPts val="300"/>
              </a:spcAft>
            </a:pPr>
            <a:r>
              <a:rPr lang="en-US" sz="2000" dirty="0"/>
              <a:t>The JLAB team leader functions as a WBS L3 manager as well as a Senior Team Leader in the PPU Management Team. A Memorandum of Understanding between JLAB and ORNL has been signed to govern the relationship.</a:t>
            </a:r>
          </a:p>
        </p:txBody>
      </p:sp>
    </p:spTree>
    <p:extLst>
      <p:ext uri="{BB962C8B-B14F-4D97-AF65-F5344CB8AC3E}">
        <p14:creationId xmlns:p14="http://schemas.microsoft.com/office/powerpoint/2010/main" val="2628198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SC6 – Project Management</a:t>
            </a:r>
            <a:br>
              <a:rPr lang="en-US" sz="2800" dirty="0"/>
            </a:br>
            <a:r>
              <a:rPr lang="en-US" sz="2400" dirty="0"/>
              <a:t>D. Kothe (ORNL), L. Price (ORNL), C. Strawbridge (HB-Assoc)</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262270"/>
            <a:ext cx="11430000" cy="5039952"/>
          </a:xfrm>
        </p:spPr>
        <p:txBody>
          <a:bodyPr/>
          <a:lstStyle/>
          <a:p>
            <a:r>
              <a:rPr lang="en-US" sz="2400" dirty="0"/>
              <a:t>Comments</a:t>
            </a:r>
          </a:p>
          <a:p>
            <a:pPr lvl="1"/>
            <a:r>
              <a:rPr lang="en-US" sz="2000" dirty="0"/>
              <a:t>KPPs</a:t>
            </a:r>
          </a:p>
          <a:p>
            <a:pPr lvl="2" fontAlgn="ctr"/>
            <a:r>
              <a:rPr lang="en-US" sz="1800" dirty="0"/>
              <a:t>The committee believes the KPP that specifies “Target operational time without failure:  1,250 hours at 1.7MW” leads to incorporation of excessive schedule float (22 months) to accommodate unidentified risks. This has ramifications, including extending the time to achieve the design rating of 2MW, operations funding needs, etc.</a:t>
            </a:r>
          </a:p>
          <a:p>
            <a:pPr lvl="2">
              <a:lnSpc>
                <a:spcPct val="100000"/>
              </a:lnSpc>
              <a:spcBef>
                <a:spcPts val="300"/>
              </a:spcBef>
              <a:spcAft>
                <a:spcPts val="300"/>
              </a:spcAft>
            </a:pPr>
            <a:r>
              <a:rPr lang="en-US" sz="1800" dirty="0"/>
              <a:t>The project plan to hold at 1.7MW following the 2024 outage instead of ramping towards 2 MW is optimized to achieve a project KPP and project completion and not aimed at achieving the optimum capability of the machine for science sooner.</a:t>
            </a:r>
          </a:p>
          <a:p>
            <a:pPr lvl="2">
              <a:lnSpc>
                <a:spcPct val="100000"/>
              </a:lnSpc>
              <a:spcBef>
                <a:spcPts val="300"/>
              </a:spcBef>
              <a:spcAft>
                <a:spcPts val="300"/>
              </a:spcAft>
            </a:pPr>
            <a:r>
              <a:rPr lang="en-US" sz="1800" dirty="0"/>
              <a:t>The committee is concerned that the broadly defined operational KPP introduces risk to PPU Project completion.</a:t>
            </a:r>
          </a:p>
          <a:p>
            <a:pPr lvl="2">
              <a:lnSpc>
                <a:spcPct val="100000"/>
              </a:lnSpc>
              <a:spcBef>
                <a:spcPts val="300"/>
              </a:spcBef>
              <a:spcAft>
                <a:spcPts val="300"/>
              </a:spcAft>
            </a:pPr>
            <a:r>
              <a:rPr lang="en-US" sz="1800" dirty="0"/>
              <a:t>Extensive development efforts have gone into the SNS target over the last several years, and all promising improvement technologies have been incorporated into the PPU Target design. Test results have shown clear indication that target lifetime goals can be met. If the motivation for this KPP is to provide more incentive for ORNL to “try harder”, it is misguided because all reasonable actions to improve target performance are already being taken.</a:t>
            </a:r>
          </a:p>
        </p:txBody>
      </p:sp>
    </p:spTree>
    <p:extLst>
      <p:ext uri="{BB962C8B-B14F-4D97-AF65-F5344CB8AC3E}">
        <p14:creationId xmlns:p14="http://schemas.microsoft.com/office/powerpoint/2010/main" val="875421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SC6 – Project Management</a:t>
            </a:r>
            <a:br>
              <a:rPr lang="en-US" sz="2800" dirty="0"/>
            </a:br>
            <a:r>
              <a:rPr lang="en-US" sz="2400" dirty="0"/>
              <a:t>D. Kothe (ORNL), L. Price (ORNL), C. Strawbridge (HB-Assoc)</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262270"/>
            <a:ext cx="11430000" cy="5039952"/>
          </a:xfrm>
        </p:spPr>
        <p:txBody>
          <a:bodyPr/>
          <a:lstStyle/>
          <a:p>
            <a:r>
              <a:rPr lang="en-US" sz="2400" dirty="0"/>
              <a:t>Comments (continued)</a:t>
            </a:r>
          </a:p>
          <a:p>
            <a:pPr lvl="1"/>
            <a:r>
              <a:rPr lang="en-US" sz="2000" dirty="0"/>
              <a:t>KPPs</a:t>
            </a:r>
          </a:p>
          <a:p>
            <a:pPr lvl="2">
              <a:lnSpc>
                <a:spcPct val="100000"/>
              </a:lnSpc>
              <a:spcBef>
                <a:spcPts val="300"/>
              </a:spcBef>
              <a:spcAft>
                <a:spcPts val="300"/>
              </a:spcAft>
            </a:pPr>
            <a:r>
              <a:rPr lang="en-US" sz="1800" dirty="0"/>
              <a:t>The committee is not aware of another SC Project that has incorporated an operational goal such as this into the project and believes this could be a bad precedent to introduce an open-ended requirement outside a project’s control in its completion criteria.</a:t>
            </a:r>
          </a:p>
          <a:p>
            <a:pPr lvl="2">
              <a:lnSpc>
                <a:spcPct val="100000"/>
              </a:lnSpc>
              <a:spcBef>
                <a:spcPts val="300"/>
              </a:spcBef>
              <a:spcAft>
                <a:spcPts val="300"/>
              </a:spcAft>
            </a:pPr>
            <a:r>
              <a:rPr lang="en-US" sz="1800" dirty="0"/>
              <a:t>ORNL management, PPU project leadership, the FPD, ORNL Site Office, SC-BES and SC-OPA should engage in free and open discussion on this issue with the objective of finding consensus on realistic and constructive project goals and successful completion criteria.</a:t>
            </a:r>
          </a:p>
          <a:p>
            <a:pPr lvl="1"/>
            <a:r>
              <a:rPr lang="en-US" sz="2000" dirty="0"/>
              <a:t>CD-2/3 requirements and readiness</a:t>
            </a:r>
          </a:p>
          <a:p>
            <a:pPr lvl="2">
              <a:lnSpc>
                <a:spcPct val="100000"/>
              </a:lnSpc>
              <a:spcBef>
                <a:spcPts val="300"/>
              </a:spcBef>
              <a:spcAft>
                <a:spcPts val="300"/>
              </a:spcAft>
            </a:pPr>
            <a:r>
              <a:rPr lang="en-US" sz="1800" dirty="0"/>
              <a:t>The project checklist for CD-2/3 needs to provide explanatory information for why it is acceptable (and agreed with sponsor) for some items (i.e., final design for a few systems) to be incomplete at this stage.</a:t>
            </a:r>
          </a:p>
          <a:p>
            <a:pPr lvl="2">
              <a:lnSpc>
                <a:spcPct val="100000"/>
              </a:lnSpc>
              <a:spcBef>
                <a:spcPts val="300"/>
              </a:spcBef>
              <a:spcAft>
                <a:spcPts val="300"/>
              </a:spcAft>
            </a:pPr>
            <a:r>
              <a:rPr lang="en-US" sz="1800" dirty="0"/>
              <a:t>The PPU project, FPD and BES should reach agreement that the remaining areas of design effort are minor and that the substantial requirements for CD-3 have been met. This position should be made clear at the IPR.</a:t>
            </a:r>
          </a:p>
          <a:p>
            <a:pPr lvl="2">
              <a:lnSpc>
                <a:spcPct val="100000"/>
              </a:lnSpc>
              <a:spcBef>
                <a:spcPts val="300"/>
              </a:spcBef>
              <a:spcAft>
                <a:spcPts val="300"/>
              </a:spcAft>
            </a:pPr>
            <a:endParaRPr lang="en-US" sz="1800" dirty="0"/>
          </a:p>
        </p:txBody>
      </p:sp>
    </p:spTree>
    <p:extLst>
      <p:ext uri="{BB962C8B-B14F-4D97-AF65-F5344CB8AC3E}">
        <p14:creationId xmlns:p14="http://schemas.microsoft.com/office/powerpoint/2010/main" val="3790868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SC6 – Project Management</a:t>
            </a:r>
            <a:br>
              <a:rPr lang="en-US" sz="2800" dirty="0"/>
            </a:br>
            <a:r>
              <a:rPr lang="en-US" sz="2400" dirty="0"/>
              <a:t>D. Kothe (ORNL), L. Price (ORNL), C. Strawbridge (HB-Assoc)</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156664"/>
            <a:ext cx="11430000" cy="5039952"/>
          </a:xfrm>
        </p:spPr>
        <p:txBody>
          <a:bodyPr/>
          <a:lstStyle/>
          <a:p>
            <a:r>
              <a:rPr lang="en-US" sz="2400" dirty="0"/>
              <a:t>Comments (continued)</a:t>
            </a:r>
          </a:p>
          <a:p>
            <a:pPr lvl="1"/>
            <a:r>
              <a:rPr lang="en-US" sz="2000" dirty="0"/>
              <a:t>CD-2/3 requirements and readiness</a:t>
            </a:r>
          </a:p>
          <a:p>
            <a:pPr lvl="2">
              <a:lnSpc>
                <a:spcPct val="100000"/>
              </a:lnSpc>
              <a:spcBef>
                <a:spcPts val="300"/>
              </a:spcBef>
              <a:spcAft>
                <a:spcPts val="300"/>
              </a:spcAft>
            </a:pPr>
            <a:r>
              <a:rPr lang="en-US" sz="1800" dirty="0"/>
              <a:t>The project is presenting a plan with a “notional funding profile” that has apparently not been explicitly acknowledged by DOE-BES; past experience has proved that despite low  budget numbers early in the cycle, project budget needs have been met or exceeded.</a:t>
            </a:r>
          </a:p>
          <a:p>
            <a:pPr lvl="2">
              <a:lnSpc>
                <a:spcPct val="100000"/>
              </a:lnSpc>
              <a:spcBef>
                <a:spcPts val="300"/>
              </a:spcBef>
              <a:spcAft>
                <a:spcPts val="300"/>
              </a:spcAft>
            </a:pPr>
            <a:r>
              <a:rPr lang="en-US" sz="1800" dirty="0"/>
              <a:t>A more comprehensive plan for TTO (Transition to Operations) should be prepared and documented as soon as possible.</a:t>
            </a:r>
          </a:p>
          <a:p>
            <a:pPr lvl="2">
              <a:lnSpc>
                <a:spcPct val="100000"/>
              </a:lnSpc>
              <a:spcBef>
                <a:spcPts val="300"/>
              </a:spcBef>
              <a:spcAft>
                <a:spcPts val="300"/>
              </a:spcAft>
            </a:pPr>
            <a:r>
              <a:rPr lang="en-US" sz="1800" dirty="0"/>
              <a:t>The SNS science case for the PPU project could be briefly alluded to in the Project Director’s plenary presentation</a:t>
            </a:r>
          </a:p>
          <a:p>
            <a:pPr lvl="2">
              <a:lnSpc>
                <a:spcPct val="100000"/>
              </a:lnSpc>
              <a:spcBef>
                <a:spcPts val="300"/>
              </a:spcBef>
              <a:spcAft>
                <a:spcPts val="300"/>
              </a:spcAft>
            </a:pPr>
            <a:r>
              <a:rPr lang="en-US" sz="1800" dirty="0"/>
              <a:t>One of the plenary presentations should include a list of the reference and background material provided to the CD-2/3 IPR team</a:t>
            </a:r>
          </a:p>
          <a:p>
            <a:pPr lvl="2">
              <a:lnSpc>
                <a:spcPct val="100000"/>
              </a:lnSpc>
              <a:spcBef>
                <a:spcPts val="300"/>
              </a:spcBef>
              <a:spcAft>
                <a:spcPts val="300"/>
              </a:spcAft>
            </a:pPr>
            <a:r>
              <a:rPr lang="en-US" sz="1800" dirty="0"/>
              <a:t>The project team should QA all presentations and documents so that they adhere to standard templates, look-and-feel, and are proofread and free of errors or inconsistencies in content or style</a:t>
            </a:r>
          </a:p>
        </p:txBody>
      </p:sp>
    </p:spTree>
    <p:extLst>
      <p:ext uri="{BB962C8B-B14F-4D97-AF65-F5344CB8AC3E}">
        <p14:creationId xmlns:p14="http://schemas.microsoft.com/office/powerpoint/2010/main" val="142667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B1A348-E0CE-4E3E-8C12-4BF686BC784D}"/>
              </a:ext>
            </a:extLst>
          </p:cNvPr>
          <p:cNvSpPr>
            <a:spLocks noGrp="1"/>
          </p:cNvSpPr>
          <p:nvPr>
            <p:ph idx="1"/>
          </p:nvPr>
        </p:nvSpPr>
        <p:spPr/>
        <p:txBody>
          <a:bodyPr/>
          <a:lstStyle/>
          <a:p>
            <a:r>
              <a:rPr lang="en-US" sz="2400" dirty="0">
                <a:latin typeface="Century Gothic"/>
              </a:rPr>
              <a:t>Findings (continued)</a:t>
            </a:r>
          </a:p>
          <a:p>
            <a:pPr lvl="1"/>
            <a:r>
              <a:rPr lang="en-US" sz="2000" dirty="0">
                <a:latin typeface="Century Gothic"/>
              </a:rPr>
              <a:t>Cavities and Fundamental Power Couplers (FPC)</a:t>
            </a:r>
            <a:endParaRPr lang="en-US" sz="2000" dirty="0"/>
          </a:p>
          <a:p>
            <a:pPr marL="1031557" lvl="2"/>
            <a:r>
              <a:rPr lang="en-US" sz="1800" dirty="0">
                <a:cs typeface="Arial"/>
              </a:rPr>
              <a:t>The SRF cavity performance requirements for Q</a:t>
            </a:r>
            <a:r>
              <a:rPr lang="en-US" sz="1800" baseline="-25000" dirty="0">
                <a:cs typeface="Arial"/>
              </a:rPr>
              <a:t>0</a:t>
            </a:r>
            <a:r>
              <a:rPr lang="en-US" sz="1800" dirty="0">
                <a:cs typeface="Arial"/>
              </a:rPr>
              <a:t> and E</a:t>
            </a:r>
            <a:r>
              <a:rPr lang="en-US" sz="1800" baseline="-25000" dirty="0">
                <a:cs typeface="Arial"/>
              </a:rPr>
              <a:t>acc</a:t>
            </a:r>
            <a:r>
              <a:rPr lang="en-US" sz="1800" dirty="0">
                <a:cs typeface="Arial"/>
              </a:rPr>
              <a:t> are conservative and demonstrated using reference cavities from vendor.   </a:t>
            </a:r>
            <a:endParaRPr lang="en-US" sz="1800" dirty="0"/>
          </a:p>
          <a:p>
            <a:pPr marL="1031557" lvl="2"/>
            <a:r>
              <a:rPr lang="en-US" sz="1800" dirty="0">
                <a:cs typeface="Arial"/>
              </a:rPr>
              <a:t>The PPU cavities have improved designs which were the result of lessons-learned from the original SNA cavity design.  (no HOMs, no piezos, end-group modification, end group RRR material)</a:t>
            </a:r>
          </a:p>
          <a:p>
            <a:pPr marL="1031557" lvl="2"/>
            <a:r>
              <a:rPr lang="en-US" sz="1800" dirty="0">
                <a:cs typeface="Arial"/>
              </a:rPr>
              <a:t>COVID-19 schedule impacts have not yet been realized, but is still possible with some minor vendor schedule uncertainty remaining.  Cavity COVID-19 technical and schedule risk mitigated with DESY consultant hired to monitor progress.</a:t>
            </a:r>
          </a:p>
          <a:p>
            <a:pPr marL="1031557" lvl="2"/>
            <a:r>
              <a:rPr lang="en-US" sz="1800" dirty="0">
                <a:cs typeface="Arial"/>
              </a:rPr>
              <a:t>Initial RF coupler QC issues have been resolved.  All inner conductors have been accepted without issue.</a:t>
            </a:r>
          </a:p>
          <a:p>
            <a:pPr lvl="2"/>
            <a:endParaRPr lang="en-US" sz="1600" dirty="0"/>
          </a:p>
          <a:p>
            <a:pPr lvl="1"/>
            <a:endParaRPr lang="en-US" sz="2000" dirty="0"/>
          </a:p>
          <a:p>
            <a:pPr marL="687070" lvl="1"/>
            <a:endParaRPr lang="en-US" sz="2000" dirty="0"/>
          </a:p>
          <a:p>
            <a:pPr marL="0" indent="0">
              <a:buNone/>
            </a:pPr>
            <a:endParaRPr lang="en-US" dirty="0"/>
          </a:p>
        </p:txBody>
      </p:sp>
      <p:sp>
        <p:nvSpPr>
          <p:cNvPr id="4" name="Title 1">
            <a:extLst>
              <a:ext uri="{FF2B5EF4-FFF2-40B4-BE49-F238E27FC236}">
                <a16:creationId xmlns:a16="http://schemas.microsoft.com/office/drawing/2014/main" id="{D9AA4817-919B-45CB-8F7A-55C3538D2FF1}"/>
              </a:ext>
            </a:extLst>
          </p:cNvPr>
          <p:cNvSpPr>
            <a:spLocks noGrp="1"/>
          </p:cNvSpPr>
          <p:nvPr>
            <p:ph type="title"/>
          </p:nvPr>
        </p:nvSpPr>
        <p:spPr>
          <a:xfrm>
            <a:off x="430213" y="274638"/>
            <a:ext cx="11430000" cy="812530"/>
          </a:xfrm>
        </p:spPr>
        <p:txBody>
          <a:bodyPr/>
          <a:lstStyle/>
          <a:p>
            <a:pPr algn="ctr"/>
            <a:r>
              <a:rPr lang="en-US" sz="2800" dirty="0"/>
              <a:t>SC1 – Superconducting Linac</a:t>
            </a:r>
            <a:br>
              <a:rPr lang="en-US" sz="2800" dirty="0"/>
            </a:br>
            <a:r>
              <a:rPr lang="en-US" sz="2400" dirty="0"/>
              <a:t>T. Xu (MSU), A. Rowe (FNAL)</a:t>
            </a:r>
            <a:endParaRPr lang="en-US" sz="2800" dirty="0"/>
          </a:p>
        </p:txBody>
      </p:sp>
    </p:spTree>
    <p:extLst>
      <p:ext uri="{BB962C8B-B14F-4D97-AF65-F5344CB8AC3E}">
        <p14:creationId xmlns:p14="http://schemas.microsoft.com/office/powerpoint/2010/main" val="268868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SC6 – Project Management</a:t>
            </a:r>
            <a:br>
              <a:rPr lang="en-US" sz="2800" dirty="0"/>
            </a:br>
            <a:r>
              <a:rPr lang="en-US" sz="2400" dirty="0"/>
              <a:t>D. Kothe (ORNL), L. Price (ORNL), C. Strawbridge (HB-Assoc)</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242392"/>
            <a:ext cx="11430000" cy="5039952"/>
          </a:xfrm>
        </p:spPr>
        <p:txBody>
          <a:bodyPr/>
          <a:lstStyle/>
          <a:p>
            <a:r>
              <a:rPr lang="en-US" sz="2400" dirty="0"/>
              <a:t>Comments (continued)</a:t>
            </a:r>
          </a:p>
          <a:p>
            <a:pPr lvl="1"/>
            <a:r>
              <a:rPr lang="en-US" sz="2000" dirty="0"/>
              <a:t>Partnerships</a:t>
            </a:r>
          </a:p>
          <a:p>
            <a:pPr lvl="2"/>
            <a:r>
              <a:rPr lang="en-US" sz="1800" dirty="0"/>
              <a:t>The JLAB team is experienced and functioning well. The work is well underway and the detailed planning to conduct the work is well thought out.</a:t>
            </a:r>
          </a:p>
          <a:p>
            <a:pPr lvl="2"/>
            <a:r>
              <a:rPr lang="en-US" sz="1800" dirty="0"/>
              <a:t>Communications and relationships between JLAB and PPU management are strong and constructive. The JLAB Lab Director is providing active support to the effort.</a:t>
            </a:r>
          </a:p>
          <a:p>
            <a:pPr lvl="2"/>
            <a:r>
              <a:rPr lang="en-US" sz="1800" dirty="0"/>
              <a:t>Interface and integration with JLAB going very well</a:t>
            </a:r>
          </a:p>
          <a:p>
            <a:pPr lvl="1"/>
            <a:r>
              <a:rPr lang="en-US" sz="2000" dirty="0"/>
              <a:t>Management</a:t>
            </a:r>
            <a:endParaRPr lang="en-US" sz="1800" dirty="0"/>
          </a:p>
          <a:p>
            <a:pPr lvl="2"/>
            <a:r>
              <a:rPr lang="en-US" sz="1800" dirty="0"/>
              <a:t>Strong, experienced project team with good support from NScD and ORNL</a:t>
            </a:r>
          </a:p>
          <a:p>
            <a:pPr lvl="2"/>
            <a:r>
              <a:rPr lang="en-US" sz="1800" dirty="0"/>
              <a:t>Highly matrixed staff but working out well</a:t>
            </a:r>
          </a:p>
          <a:p>
            <a:pPr lvl="2"/>
            <a:r>
              <a:rPr lang="en-US" sz="1800" dirty="0"/>
              <a:t>A new position as Deputy Lab Director for Projects has recently been established in the Office of the Lab Director and the possible interfaces of this role with the project are unclear.</a:t>
            </a:r>
          </a:p>
          <a:p>
            <a:pPr lvl="2"/>
            <a:r>
              <a:rPr lang="en-US" sz="1800" dirty="0"/>
              <a:t>Project staffing is on plan</a:t>
            </a:r>
          </a:p>
          <a:p>
            <a:pPr lvl="2"/>
            <a:r>
              <a:rPr lang="en-US" sz="1800" dirty="0"/>
              <a:t>Procurement activity schedule template considered a best practice</a:t>
            </a:r>
          </a:p>
          <a:p>
            <a:pPr lvl="2"/>
            <a:r>
              <a:rPr lang="en-US" sz="1800" dirty="0"/>
              <a:t>Procurement support and delivery to date has been excellent</a:t>
            </a:r>
          </a:p>
          <a:p>
            <a:pPr lvl="2"/>
            <a:endParaRPr lang="en-US" sz="1400" dirty="0"/>
          </a:p>
          <a:p>
            <a:pPr lvl="1"/>
            <a:endParaRPr lang="en-US" sz="1600" dirty="0"/>
          </a:p>
        </p:txBody>
      </p:sp>
    </p:spTree>
    <p:extLst>
      <p:ext uri="{BB962C8B-B14F-4D97-AF65-F5344CB8AC3E}">
        <p14:creationId xmlns:p14="http://schemas.microsoft.com/office/powerpoint/2010/main" val="28549066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482-BA13-BA4C-BFB9-A1042FF731FC}"/>
              </a:ext>
            </a:extLst>
          </p:cNvPr>
          <p:cNvSpPr>
            <a:spLocks noGrp="1"/>
          </p:cNvSpPr>
          <p:nvPr>
            <p:ph type="title"/>
          </p:nvPr>
        </p:nvSpPr>
        <p:spPr>
          <a:xfrm>
            <a:off x="429767" y="274320"/>
            <a:ext cx="11430000" cy="812530"/>
          </a:xfrm>
        </p:spPr>
        <p:txBody>
          <a:bodyPr/>
          <a:lstStyle/>
          <a:p>
            <a:pPr algn="ctr"/>
            <a:r>
              <a:rPr lang="en-US" sz="2800" dirty="0"/>
              <a:t>SC6 – Project Management</a:t>
            </a:r>
            <a:br>
              <a:rPr lang="en-US" sz="2800" dirty="0"/>
            </a:br>
            <a:r>
              <a:rPr lang="en-US" sz="2400" dirty="0"/>
              <a:t>D. Kothe (ORNL), L. Price (ORNL), C. Strawbridge (HB-Assoc)</a:t>
            </a:r>
            <a:endParaRPr lang="en-US" sz="2800" dirty="0"/>
          </a:p>
        </p:txBody>
      </p:sp>
      <p:sp>
        <p:nvSpPr>
          <p:cNvPr id="3" name="Content Placeholder 2">
            <a:extLst>
              <a:ext uri="{FF2B5EF4-FFF2-40B4-BE49-F238E27FC236}">
                <a16:creationId xmlns:a16="http://schemas.microsoft.com/office/drawing/2014/main" id="{7674F0A2-0E8E-C248-A6BC-82B4BD499E29}"/>
              </a:ext>
            </a:extLst>
          </p:cNvPr>
          <p:cNvSpPr>
            <a:spLocks noGrp="1"/>
          </p:cNvSpPr>
          <p:nvPr>
            <p:ph idx="1"/>
          </p:nvPr>
        </p:nvSpPr>
        <p:spPr>
          <a:xfrm>
            <a:off x="448055" y="1252330"/>
            <a:ext cx="11430000" cy="5049892"/>
          </a:xfrm>
        </p:spPr>
        <p:txBody>
          <a:bodyPr/>
          <a:lstStyle/>
          <a:p>
            <a:r>
              <a:rPr lang="en-US" sz="2400" dirty="0"/>
              <a:t>Recommendations</a:t>
            </a:r>
          </a:p>
          <a:p>
            <a:pPr lvl="1">
              <a:lnSpc>
                <a:spcPct val="100000"/>
              </a:lnSpc>
              <a:spcBef>
                <a:spcPts val="300"/>
              </a:spcBef>
              <a:spcAft>
                <a:spcPts val="300"/>
              </a:spcAft>
            </a:pPr>
            <a:r>
              <a:rPr lang="en-US" sz="2000" dirty="0"/>
              <a:t>Prior to the CD-2/3 IPR, change the 1250 hour / 1.7 MW operational KPP to incorporate an alternative “target acceptance” KPP that appropriately stresses the target to establish project completion.</a:t>
            </a:r>
          </a:p>
          <a:p>
            <a:pPr lvl="1">
              <a:lnSpc>
                <a:spcPct val="100000"/>
              </a:lnSpc>
              <a:spcBef>
                <a:spcPts val="300"/>
              </a:spcBef>
              <a:spcAft>
                <a:spcPts val="300"/>
              </a:spcAft>
            </a:pPr>
            <a:r>
              <a:rPr lang="en-US" sz="2000" dirty="0"/>
              <a:t>Prior to the CD-2/3 IPR, verify, with the DOE sponsor, commitment to the assumed funding profile used to establish the PMB. Ensure presentations to the CD-2/3 IPR are clear with respect to the funding profile commitment and level of risk.</a:t>
            </a:r>
          </a:p>
          <a:p>
            <a:pPr lvl="1">
              <a:lnSpc>
                <a:spcPct val="100000"/>
              </a:lnSpc>
              <a:spcBef>
                <a:spcPts val="300"/>
              </a:spcBef>
              <a:spcAft>
                <a:spcPts val="300"/>
              </a:spcAft>
            </a:pPr>
            <a:r>
              <a:rPr lang="en-US" sz="2000" dirty="0"/>
              <a:t>Prior to the CD-2/3 IPR, include a CD-2/3 requirements checklist document as part of the CD-2/3 IPR evidence and verify with the DOE sponsor that it meets expectations. Include appropriate justification and sponsor support for those requirements that the project proposes to leave incomplete before the IPR and/or ESAAB.</a:t>
            </a:r>
          </a:p>
          <a:p>
            <a:pPr lvl="1">
              <a:lnSpc>
                <a:spcPct val="100000"/>
              </a:lnSpc>
              <a:spcBef>
                <a:spcPts val="300"/>
              </a:spcBef>
              <a:spcAft>
                <a:spcPts val="300"/>
              </a:spcAft>
            </a:pPr>
            <a:r>
              <a:rPr lang="en-US" sz="2000" dirty="0"/>
              <a:t>Prior to the CD-2/3 IPR, create a draft TTO document and vet with SNS Ops and BES.</a:t>
            </a:r>
            <a:endParaRPr lang="en-US" sz="3200" dirty="0"/>
          </a:p>
          <a:p>
            <a:pPr marL="514350" indent="-514350">
              <a:buFont typeface="+mj-lt"/>
              <a:buAutoNum type="arabicPeriod" startAt="6"/>
            </a:pPr>
            <a:endParaRPr lang="en-US" sz="2400" dirty="0"/>
          </a:p>
          <a:p>
            <a:pPr marL="514350" indent="-514350">
              <a:buFont typeface="+mj-lt"/>
              <a:buAutoNum type="arabicPeriod" startAt="6"/>
            </a:pPr>
            <a:endParaRPr lang="en-US" dirty="0"/>
          </a:p>
        </p:txBody>
      </p:sp>
    </p:spTree>
    <p:extLst>
      <p:ext uri="{BB962C8B-B14F-4D97-AF65-F5344CB8AC3E}">
        <p14:creationId xmlns:p14="http://schemas.microsoft.com/office/powerpoint/2010/main" val="25820345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C94C1-BC60-472D-8D20-62448FCCB44D}"/>
              </a:ext>
            </a:extLst>
          </p:cNvPr>
          <p:cNvSpPr>
            <a:spLocks noGrp="1"/>
          </p:cNvSpPr>
          <p:nvPr>
            <p:ph type="title"/>
          </p:nvPr>
        </p:nvSpPr>
        <p:spPr>
          <a:xfrm>
            <a:off x="429767" y="274320"/>
            <a:ext cx="11430000" cy="812530"/>
          </a:xfrm>
        </p:spPr>
        <p:txBody>
          <a:bodyPr/>
          <a:lstStyle/>
          <a:p>
            <a:pPr algn="ctr"/>
            <a:r>
              <a:rPr lang="en-US" sz="2800" dirty="0"/>
              <a:t>SC6 – Project Management</a:t>
            </a:r>
            <a:br>
              <a:rPr lang="en-US" sz="3600" dirty="0"/>
            </a:br>
            <a:r>
              <a:rPr lang="en-US" sz="2400" dirty="0"/>
              <a:t>D. Kothe (ORNL), L. Price (ORNL), C. Strawbridge (HB-Assoc</a:t>
            </a:r>
            <a:endParaRPr lang="en-US" dirty="0"/>
          </a:p>
        </p:txBody>
      </p:sp>
      <p:sp>
        <p:nvSpPr>
          <p:cNvPr id="3" name="Content Placeholder 2">
            <a:extLst>
              <a:ext uri="{FF2B5EF4-FFF2-40B4-BE49-F238E27FC236}">
                <a16:creationId xmlns:a16="http://schemas.microsoft.com/office/drawing/2014/main" id="{859F75FF-83BE-4C71-83A2-08734D9BE6EE}"/>
              </a:ext>
            </a:extLst>
          </p:cNvPr>
          <p:cNvSpPr>
            <a:spLocks noGrp="1"/>
          </p:cNvSpPr>
          <p:nvPr>
            <p:ph idx="1"/>
          </p:nvPr>
        </p:nvSpPr>
        <p:spPr>
          <a:xfrm>
            <a:off x="448055" y="1161468"/>
            <a:ext cx="11430000" cy="5355074"/>
          </a:xfrm>
        </p:spPr>
        <p:txBody>
          <a:bodyPr/>
          <a:lstStyle/>
          <a:p>
            <a:r>
              <a:rPr lang="en-US" sz="2400" dirty="0"/>
              <a:t>Response to Charge Questions:</a:t>
            </a:r>
          </a:p>
          <a:p>
            <a:pPr marL="915988" indent="-508000">
              <a:lnSpc>
                <a:spcPct val="100000"/>
              </a:lnSpc>
              <a:spcBef>
                <a:spcPts val="300"/>
              </a:spcBef>
              <a:spcAft>
                <a:spcPts val="300"/>
              </a:spcAft>
              <a:buFont typeface="+mj-lt"/>
              <a:buAutoNum type="arabicParenR"/>
            </a:pPr>
            <a:r>
              <a:rPr lang="en-US" sz="2000" u="sng" dirty="0"/>
              <a:t>Scope/Design Maturity:</a:t>
            </a:r>
            <a:r>
              <a:rPr lang="en-US" sz="2000" dirty="0"/>
              <a:t>  Is the project scope definition sufficiently mature to establish a   baseline and a CD-3 approval decision? Do the KPPs adequately define the performance baseline? </a:t>
            </a:r>
            <a:r>
              <a:rPr lang="en-US" sz="2000" dirty="0">
                <a:solidFill>
                  <a:srgbClr val="FF0000"/>
                </a:solidFill>
              </a:rPr>
              <a:t>Not yet. The operational KPP blurs the scope boundary between project and operations. Technical systems are otherwise well defined, mature, and ready.  </a:t>
            </a:r>
            <a:r>
              <a:rPr lang="en-US" sz="2000" dirty="0"/>
              <a:t>Are system specifications, designs, and interfaces sufficiently mature to support CD-2 and CD-3 approval? </a:t>
            </a:r>
            <a:r>
              <a:rPr lang="en-US" sz="2000" dirty="0">
                <a:solidFill>
                  <a:srgbClr val="FF0000"/>
                </a:solidFill>
              </a:rPr>
              <a:t>Yes. The project team has done an exemplary job in ensuring this maturity.</a:t>
            </a:r>
          </a:p>
          <a:p>
            <a:pPr marL="915988" indent="-508000">
              <a:lnSpc>
                <a:spcPct val="100000"/>
              </a:lnSpc>
              <a:spcBef>
                <a:spcPts val="300"/>
              </a:spcBef>
              <a:spcAft>
                <a:spcPts val="300"/>
              </a:spcAft>
              <a:buFont typeface="+mj-lt"/>
              <a:buAutoNum type="arabicParenR" startAt="2"/>
            </a:pPr>
            <a:r>
              <a:rPr lang="en-US" sz="2000" u="sng" dirty="0"/>
              <a:t>Technical:  </a:t>
            </a:r>
            <a:r>
              <a:rPr lang="en-US" sz="2000" dirty="0"/>
              <a:t>Is the technical progress to date sufficient to support the planned procurements and installation? </a:t>
            </a:r>
            <a:r>
              <a:rPr lang="en-US" sz="2000" dirty="0">
                <a:solidFill>
                  <a:srgbClr val="FF0000"/>
                </a:solidFill>
              </a:rPr>
              <a:t>Yes. </a:t>
            </a:r>
            <a:r>
              <a:rPr lang="en-US" sz="2000" dirty="0"/>
              <a:t>Are project risks sufficiently identified and managed? </a:t>
            </a:r>
            <a:r>
              <a:rPr lang="en-US" sz="2000" dirty="0">
                <a:solidFill>
                  <a:srgbClr val="FF0000"/>
                </a:solidFill>
              </a:rPr>
              <a:t>Maybe. Certain risks need to be more carefully analyzed for appropriate mitigation responses, e.g., funding profile, target performance, operational KPP delivery.</a:t>
            </a:r>
          </a:p>
          <a:p>
            <a:pPr marL="0" indent="0">
              <a:buNone/>
            </a:pPr>
            <a:endParaRPr lang="en-US" dirty="0"/>
          </a:p>
        </p:txBody>
      </p:sp>
    </p:spTree>
    <p:extLst>
      <p:ext uri="{BB962C8B-B14F-4D97-AF65-F5344CB8AC3E}">
        <p14:creationId xmlns:p14="http://schemas.microsoft.com/office/powerpoint/2010/main" val="5755609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C94C1-BC60-472D-8D20-62448FCCB44D}"/>
              </a:ext>
            </a:extLst>
          </p:cNvPr>
          <p:cNvSpPr>
            <a:spLocks noGrp="1"/>
          </p:cNvSpPr>
          <p:nvPr>
            <p:ph type="title"/>
          </p:nvPr>
        </p:nvSpPr>
        <p:spPr>
          <a:xfrm>
            <a:off x="429767" y="274320"/>
            <a:ext cx="11430000" cy="812530"/>
          </a:xfrm>
        </p:spPr>
        <p:txBody>
          <a:bodyPr/>
          <a:lstStyle/>
          <a:p>
            <a:pPr algn="ctr"/>
            <a:r>
              <a:rPr lang="en-US" sz="2800" dirty="0"/>
              <a:t>SC6 – Project Management</a:t>
            </a:r>
            <a:br>
              <a:rPr lang="en-US" sz="3600" dirty="0"/>
            </a:br>
            <a:r>
              <a:rPr lang="en-US" sz="2400" dirty="0"/>
              <a:t>D. Kothe (ORNL), L. Price (ORNL), C. Strawbridge (HB-Assoc</a:t>
            </a:r>
            <a:endParaRPr lang="en-US" dirty="0"/>
          </a:p>
        </p:txBody>
      </p:sp>
      <p:sp>
        <p:nvSpPr>
          <p:cNvPr id="3" name="Content Placeholder 2">
            <a:extLst>
              <a:ext uri="{FF2B5EF4-FFF2-40B4-BE49-F238E27FC236}">
                <a16:creationId xmlns:a16="http://schemas.microsoft.com/office/drawing/2014/main" id="{859F75FF-83BE-4C71-83A2-08734D9BE6EE}"/>
              </a:ext>
            </a:extLst>
          </p:cNvPr>
          <p:cNvSpPr>
            <a:spLocks noGrp="1"/>
          </p:cNvSpPr>
          <p:nvPr>
            <p:ph idx="1"/>
          </p:nvPr>
        </p:nvSpPr>
        <p:spPr>
          <a:xfrm>
            <a:off x="448055" y="1161468"/>
            <a:ext cx="11430000" cy="5355074"/>
          </a:xfrm>
        </p:spPr>
        <p:txBody>
          <a:bodyPr/>
          <a:lstStyle/>
          <a:p>
            <a:r>
              <a:rPr lang="en-US" sz="2400" dirty="0"/>
              <a:t>Response to Charge Questions:</a:t>
            </a:r>
          </a:p>
          <a:p>
            <a:pPr marL="915988" indent="-508000">
              <a:buFont typeface="+mj-lt"/>
              <a:buAutoNum type="arabicParenR" startAt="3"/>
            </a:pPr>
            <a:r>
              <a:rPr lang="en-US" sz="2000" u="sng" dirty="0"/>
              <a:t>Management</a:t>
            </a:r>
            <a:r>
              <a:rPr lang="en-US" sz="2000" dirty="0"/>
              <a:t>:  Is the project being managed for successful execution? </a:t>
            </a:r>
            <a:r>
              <a:rPr lang="en-US" sz="2000" dirty="0">
                <a:solidFill>
                  <a:srgbClr val="FF0000"/>
                </a:solidFill>
              </a:rPr>
              <a:t>Yes.  </a:t>
            </a:r>
            <a:r>
              <a:rPr lang="en-US" sz="2000" dirty="0"/>
              <a:t>Is the project leadership team fully staffed with people who have sufficient expertise and experience to successfully execute the project and progress to CD-4? </a:t>
            </a:r>
            <a:r>
              <a:rPr lang="en-US" sz="2000" dirty="0">
                <a:solidFill>
                  <a:srgbClr val="FF0000"/>
                </a:solidFill>
              </a:rPr>
              <a:t>Yes.</a:t>
            </a:r>
          </a:p>
          <a:p>
            <a:pPr marL="915988" indent="-508000">
              <a:buFont typeface="+mj-lt"/>
              <a:buAutoNum type="arabicParenR" startAt="3"/>
            </a:pPr>
            <a:r>
              <a:rPr lang="en-US" sz="2000" u="sng" dirty="0"/>
              <a:t>Recommendations</a:t>
            </a:r>
            <a:r>
              <a:rPr lang="en-US" sz="2000" dirty="0"/>
              <a:t>:  Have past review recommendations been appropriately addressed? </a:t>
            </a:r>
            <a:r>
              <a:rPr lang="en-US" sz="2000" dirty="0">
                <a:solidFill>
                  <a:srgbClr val="FF0000"/>
                </a:solidFill>
              </a:rPr>
              <a:t>Yes.</a:t>
            </a:r>
          </a:p>
          <a:p>
            <a:endParaRPr lang="en-US" dirty="0"/>
          </a:p>
        </p:txBody>
      </p:sp>
    </p:spTree>
    <p:extLst>
      <p:ext uri="{BB962C8B-B14F-4D97-AF65-F5344CB8AC3E}">
        <p14:creationId xmlns:p14="http://schemas.microsoft.com/office/powerpoint/2010/main" val="48484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EE1D4-B2FA-46B2-AAF2-D7E6647386CC}"/>
              </a:ext>
            </a:extLst>
          </p:cNvPr>
          <p:cNvSpPr>
            <a:spLocks noGrp="1"/>
          </p:cNvSpPr>
          <p:nvPr>
            <p:ph idx="1"/>
          </p:nvPr>
        </p:nvSpPr>
        <p:spPr>
          <a:xfrm>
            <a:off x="448055" y="1122993"/>
            <a:ext cx="11430000" cy="5355074"/>
          </a:xfrm>
        </p:spPr>
        <p:txBody>
          <a:bodyPr/>
          <a:lstStyle/>
          <a:p>
            <a:r>
              <a:rPr lang="en-US" sz="2400" dirty="0"/>
              <a:t>Findings (continued)</a:t>
            </a:r>
          </a:p>
          <a:p>
            <a:pPr lvl="1"/>
            <a:r>
              <a:rPr lang="en-US" sz="2000" dirty="0"/>
              <a:t>Cryomodule Design and Fabrication</a:t>
            </a:r>
          </a:p>
          <a:p>
            <a:pPr marL="1031557" lvl="2"/>
            <a:r>
              <a:rPr lang="en-US" sz="1800" dirty="0">
                <a:cs typeface="Arial"/>
              </a:rPr>
              <a:t>PPU cryomodule design is based on SNS spare HB cryomodule and incorporated lessons learned and feedback over 10 years’ operation experience of current SNS cryomodules.   </a:t>
            </a:r>
            <a:endParaRPr lang="en-US" sz="1800" dirty="0"/>
          </a:p>
          <a:p>
            <a:pPr marL="1031557" lvl="2"/>
            <a:r>
              <a:rPr lang="en-US" sz="1800" dirty="0">
                <a:cs typeface="Arial"/>
              </a:rPr>
              <a:t>Final Design Review for PPU CM was held in June 2019 and a Production Readiness Review in Feb 2020.</a:t>
            </a:r>
          </a:p>
          <a:p>
            <a:pPr marL="1031557" lvl="2"/>
            <a:r>
              <a:rPr lang="en-US" sz="1800" dirty="0">
                <a:cs typeface="Arial"/>
              </a:rPr>
              <a:t>Monthly JLab schedule reporting to SNS is performed and includes a ‘flat file’ that is incorporated into P6 at SNS.  Summary activities and key milestones are tracked and reported.</a:t>
            </a:r>
          </a:p>
          <a:p>
            <a:pPr marL="1031557" lvl="2"/>
            <a:r>
              <a:rPr lang="en-US" sz="1800" dirty="0">
                <a:cs typeface="Arial"/>
              </a:rPr>
              <a:t>Original SNS cryomodule transportation fixtures were modified to minimize shipment risk.  No transportation-caused incidents occurred during the original SNS cryomodule shipment.  New analysis and transportation studies have either been done or are planned.</a:t>
            </a:r>
          </a:p>
          <a:p>
            <a:pPr marL="1031557" lvl="2"/>
            <a:r>
              <a:rPr lang="en-US" sz="1800" dirty="0">
                <a:cs typeface="Arial"/>
              </a:rPr>
              <a:t>Staffing gaps are identified.  All positions are approved and posted.</a:t>
            </a:r>
          </a:p>
          <a:p>
            <a:pPr marL="1031557" lvl="2"/>
            <a:r>
              <a:rPr lang="en-US" sz="1800" dirty="0">
                <a:cs typeface="Arial"/>
              </a:rPr>
              <a:t>JLab planned production schedule enables flexibility in downstream CM delivery schedule.</a:t>
            </a:r>
          </a:p>
          <a:p>
            <a:endParaRPr lang="en-US" dirty="0"/>
          </a:p>
          <a:p>
            <a:pPr marL="687070" lvl="1"/>
            <a:endParaRPr lang="en-US" dirty="0"/>
          </a:p>
          <a:p>
            <a:pPr marL="687070" lvl="1"/>
            <a:endParaRPr lang="en-US" dirty="0"/>
          </a:p>
          <a:p>
            <a:pPr marL="0" indent="0">
              <a:buNone/>
            </a:pPr>
            <a:endParaRPr lang="en-US" dirty="0"/>
          </a:p>
        </p:txBody>
      </p:sp>
      <p:sp>
        <p:nvSpPr>
          <p:cNvPr id="4" name="Title 1">
            <a:extLst>
              <a:ext uri="{FF2B5EF4-FFF2-40B4-BE49-F238E27FC236}">
                <a16:creationId xmlns:a16="http://schemas.microsoft.com/office/drawing/2014/main" id="{E65F778F-C0C7-46C4-BE52-DD754F5EA2AC}"/>
              </a:ext>
            </a:extLst>
          </p:cNvPr>
          <p:cNvSpPr>
            <a:spLocks noGrp="1"/>
          </p:cNvSpPr>
          <p:nvPr>
            <p:ph type="title"/>
          </p:nvPr>
        </p:nvSpPr>
        <p:spPr>
          <a:xfrm>
            <a:off x="430213" y="274638"/>
            <a:ext cx="11430000" cy="812530"/>
          </a:xfrm>
        </p:spPr>
        <p:txBody>
          <a:bodyPr/>
          <a:lstStyle/>
          <a:p>
            <a:pPr algn="ctr"/>
            <a:r>
              <a:rPr lang="en-US" sz="2800" dirty="0"/>
              <a:t>SC1 – Superconducting Linac</a:t>
            </a:r>
            <a:br>
              <a:rPr lang="en-US" sz="2800" dirty="0"/>
            </a:br>
            <a:r>
              <a:rPr lang="en-US" sz="2400" dirty="0"/>
              <a:t>T. Xu (MSU), A. Rowe (FNAL)</a:t>
            </a:r>
            <a:endParaRPr lang="en-US" sz="2800" dirty="0"/>
          </a:p>
        </p:txBody>
      </p:sp>
    </p:spTree>
    <p:extLst>
      <p:ext uri="{BB962C8B-B14F-4D97-AF65-F5344CB8AC3E}">
        <p14:creationId xmlns:p14="http://schemas.microsoft.com/office/powerpoint/2010/main" val="2548139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6760C2-2CAA-4DAB-ADD8-99A10C2B156B}"/>
              </a:ext>
            </a:extLst>
          </p:cNvPr>
          <p:cNvSpPr>
            <a:spLocks noGrp="1"/>
          </p:cNvSpPr>
          <p:nvPr>
            <p:ph idx="1"/>
          </p:nvPr>
        </p:nvSpPr>
        <p:spPr/>
        <p:txBody>
          <a:bodyPr/>
          <a:lstStyle/>
          <a:p>
            <a:r>
              <a:rPr lang="en-US" sz="2400" dirty="0"/>
              <a:t>Findings (continued)</a:t>
            </a:r>
          </a:p>
          <a:p>
            <a:pPr marL="687070" lvl="1"/>
            <a:r>
              <a:rPr lang="en-US" sz="2000" dirty="0">
                <a:cs typeface="Arial"/>
              </a:rPr>
              <a:t>Cryogenics</a:t>
            </a:r>
          </a:p>
          <a:p>
            <a:pPr marL="1031557" lvl="2"/>
            <a:r>
              <a:rPr lang="en-US" sz="1800" dirty="0">
                <a:cs typeface="Arial"/>
              </a:rPr>
              <a:t>No new design elements are required for PPU. </a:t>
            </a:r>
            <a:endParaRPr lang="en-US" sz="1800" dirty="0"/>
          </a:p>
          <a:p>
            <a:pPr marL="1031557" lvl="2"/>
            <a:r>
              <a:rPr lang="en-US" sz="1800" dirty="0">
                <a:cs typeface="Arial"/>
              </a:rPr>
              <a:t>Cryogenic shield capacity can increase from 8.3 kW to 10 kW by implementing a new nozzle of the first turbine string.  This nozzle is already delivered.</a:t>
            </a:r>
          </a:p>
          <a:p>
            <a:pPr marL="1031557" lvl="2"/>
            <a:r>
              <a:rPr lang="en-US" sz="1800" dirty="0">
                <a:cs typeface="Arial"/>
              </a:rPr>
              <a:t>2K pump down sequence development has this highest risk score (medium risk score) in the SCL scope.</a:t>
            </a:r>
          </a:p>
          <a:p>
            <a:pPr marL="1031557" lvl="2"/>
            <a:r>
              <a:rPr lang="en-US" sz="1800" dirty="0">
                <a:cs typeface="Arial"/>
              </a:rPr>
              <a:t>All designs are at final design maturity.</a:t>
            </a:r>
            <a:endParaRPr lang="en-US" sz="1800" dirty="0"/>
          </a:p>
          <a:p>
            <a:pPr lvl="1"/>
            <a:r>
              <a:rPr lang="en-US" sz="2000" dirty="0"/>
              <a:t>Utility Systems</a:t>
            </a:r>
          </a:p>
          <a:p>
            <a:pPr marL="1031557" lvl="2"/>
            <a:r>
              <a:rPr lang="en-US" sz="1800" dirty="0">
                <a:latin typeface="Century Gothic"/>
                <a:cs typeface="Arial"/>
              </a:rPr>
              <a:t>A dedicated insulating vacuum system for cryomodule is included in PPU scope. IVS design concept is based on the successful upgrade of vacuum systems for the DTL and CCL.</a:t>
            </a:r>
          </a:p>
          <a:p>
            <a:pPr marL="1031557" lvl="2"/>
            <a:r>
              <a:rPr lang="en-US" sz="1800" dirty="0">
                <a:latin typeface="Century Gothic"/>
                <a:cs typeface="Arial"/>
              </a:rPr>
              <a:t>Vacuum configuration is improved from the original LINAC.</a:t>
            </a:r>
          </a:p>
          <a:p>
            <a:pPr marL="1031557" lvl="2"/>
            <a:r>
              <a:rPr lang="en-US" sz="1800" dirty="0">
                <a:latin typeface="Century Gothic"/>
                <a:cs typeface="Arial"/>
              </a:rPr>
              <a:t>All designs are at final design maturity.</a:t>
            </a:r>
            <a:endParaRPr lang="en-US" sz="1800" dirty="0">
              <a:cs typeface="Arial"/>
            </a:endParaRPr>
          </a:p>
        </p:txBody>
      </p:sp>
      <p:sp>
        <p:nvSpPr>
          <p:cNvPr id="4" name="Title 1">
            <a:extLst>
              <a:ext uri="{FF2B5EF4-FFF2-40B4-BE49-F238E27FC236}">
                <a16:creationId xmlns:a16="http://schemas.microsoft.com/office/drawing/2014/main" id="{A7CD060A-5824-4F19-A8CB-654F65494810}"/>
              </a:ext>
            </a:extLst>
          </p:cNvPr>
          <p:cNvSpPr>
            <a:spLocks noGrp="1"/>
          </p:cNvSpPr>
          <p:nvPr>
            <p:ph type="title"/>
          </p:nvPr>
        </p:nvSpPr>
        <p:spPr>
          <a:xfrm>
            <a:off x="430213" y="274638"/>
            <a:ext cx="11430000" cy="812530"/>
          </a:xfrm>
        </p:spPr>
        <p:txBody>
          <a:bodyPr/>
          <a:lstStyle/>
          <a:p>
            <a:pPr algn="ctr"/>
            <a:r>
              <a:rPr lang="en-US" sz="2800" dirty="0"/>
              <a:t>SC1 – Superconducting Linac</a:t>
            </a:r>
            <a:br>
              <a:rPr lang="en-US" sz="2800" dirty="0"/>
            </a:br>
            <a:r>
              <a:rPr lang="en-US" sz="2400" dirty="0"/>
              <a:t>T. Xu (MSU), A. Rowe (FNAL)</a:t>
            </a:r>
            <a:endParaRPr lang="en-US" sz="2800" dirty="0"/>
          </a:p>
        </p:txBody>
      </p:sp>
    </p:spTree>
    <p:extLst>
      <p:ext uri="{BB962C8B-B14F-4D97-AF65-F5344CB8AC3E}">
        <p14:creationId xmlns:p14="http://schemas.microsoft.com/office/powerpoint/2010/main" val="14789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71ADDF-8256-485B-8698-77535B224563}"/>
              </a:ext>
            </a:extLst>
          </p:cNvPr>
          <p:cNvSpPr>
            <a:spLocks noGrp="1"/>
          </p:cNvSpPr>
          <p:nvPr>
            <p:ph idx="1"/>
          </p:nvPr>
        </p:nvSpPr>
        <p:spPr>
          <a:xfrm>
            <a:off x="448055" y="1005763"/>
            <a:ext cx="11430000" cy="5355074"/>
          </a:xfrm>
        </p:spPr>
        <p:txBody>
          <a:bodyPr/>
          <a:lstStyle/>
          <a:p>
            <a:r>
              <a:rPr lang="en-US" sz="2400" dirty="0"/>
              <a:t>Findings (continued)</a:t>
            </a:r>
          </a:p>
          <a:p>
            <a:pPr lvl="1"/>
            <a:r>
              <a:rPr lang="en-US" sz="2000" dirty="0"/>
              <a:t>SCL System Integration</a:t>
            </a:r>
          </a:p>
          <a:p>
            <a:pPr lvl="2"/>
            <a:r>
              <a:rPr lang="en-US" sz="1800" dirty="0"/>
              <a:t>Cryomodule acceptance testing occurs in two primary phases: 2K testing at JLab and 2K + RF testing at SNS.  Acceptance criteria, except HPRF, is tested in both locations. </a:t>
            </a:r>
          </a:p>
          <a:p>
            <a:pPr lvl="2"/>
            <a:r>
              <a:rPr lang="en-US" sz="1800" dirty="0"/>
              <a:t>SCL Integration scope is at final design maturity.</a:t>
            </a:r>
          </a:p>
          <a:p>
            <a:pPr lvl="2"/>
            <a:r>
              <a:rPr lang="en-US" sz="1800" dirty="0"/>
              <a:t>Non-conformance management at SNS and at JLab are similar.  The interface between the two systems, in particular with who owns the decision to resolve major NCs, is handled through direct communication between the two teams.  See comment and recommendation.</a:t>
            </a:r>
          </a:p>
          <a:p>
            <a:pPr lvl="1"/>
            <a:r>
              <a:rPr lang="en-US" sz="2000" dirty="0"/>
              <a:t>SCL Controls</a:t>
            </a:r>
          </a:p>
          <a:p>
            <a:pPr marL="1031557" lvl="2"/>
            <a:r>
              <a:rPr lang="en-US" sz="1800" dirty="0">
                <a:cs typeface="Arial"/>
              </a:rPr>
              <a:t>The upgraded MPS is capable to shut off beam in 6-7 µs to protect SCL cavity degradation from errant beam.</a:t>
            </a:r>
          </a:p>
          <a:p>
            <a:pPr lvl="2"/>
            <a:r>
              <a:rPr lang="en-US" sz="1800" dirty="0"/>
              <a:t>New cryogenics controls will be tested an operated in the test cave using operational funds.  This early testing enables changes to be implemented prior to CM tunnel operations.</a:t>
            </a:r>
          </a:p>
          <a:p>
            <a:pPr lvl="2"/>
            <a:r>
              <a:rPr lang="en-US" sz="1800" dirty="0"/>
              <a:t>Technical review of SCL controls scope is handled as a sub-section of the overall SCL FDR.</a:t>
            </a:r>
          </a:p>
          <a:p>
            <a:pPr lvl="2"/>
            <a:r>
              <a:rPr lang="en-US" sz="1800" dirty="0"/>
              <a:t>No larger integrated controls review is deemed necessary due to the incremental nature of the changes.</a:t>
            </a:r>
            <a:endParaRPr lang="en-US" dirty="0"/>
          </a:p>
          <a:p>
            <a:pPr lvl="1"/>
            <a:endParaRPr lang="en-US" dirty="0"/>
          </a:p>
        </p:txBody>
      </p:sp>
      <p:sp>
        <p:nvSpPr>
          <p:cNvPr id="4" name="Title 1">
            <a:extLst>
              <a:ext uri="{FF2B5EF4-FFF2-40B4-BE49-F238E27FC236}">
                <a16:creationId xmlns:a16="http://schemas.microsoft.com/office/drawing/2014/main" id="{EBEF39DB-E5C1-4E03-8B83-20E9226527A5}"/>
              </a:ext>
            </a:extLst>
          </p:cNvPr>
          <p:cNvSpPr>
            <a:spLocks noGrp="1"/>
          </p:cNvSpPr>
          <p:nvPr>
            <p:ph type="title"/>
          </p:nvPr>
        </p:nvSpPr>
        <p:spPr>
          <a:xfrm>
            <a:off x="430213" y="274638"/>
            <a:ext cx="11430000" cy="812530"/>
          </a:xfrm>
        </p:spPr>
        <p:txBody>
          <a:bodyPr/>
          <a:lstStyle/>
          <a:p>
            <a:pPr algn="ctr"/>
            <a:r>
              <a:rPr lang="en-US" sz="2800" dirty="0"/>
              <a:t>SC1 – Superconducting Linac</a:t>
            </a:r>
            <a:br>
              <a:rPr lang="en-US" sz="2800" dirty="0"/>
            </a:br>
            <a:r>
              <a:rPr lang="en-US" sz="2400" dirty="0"/>
              <a:t>T. Xu (MSU), A. Rowe (FNAL)</a:t>
            </a:r>
            <a:endParaRPr lang="en-US" sz="2800" dirty="0"/>
          </a:p>
        </p:txBody>
      </p:sp>
    </p:spTree>
    <p:extLst>
      <p:ext uri="{BB962C8B-B14F-4D97-AF65-F5344CB8AC3E}">
        <p14:creationId xmlns:p14="http://schemas.microsoft.com/office/powerpoint/2010/main" val="4234774705"/>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6B2DCDDF9A8B4F835BB34FF09AE7D8" ma:contentTypeVersion="11" ma:contentTypeDescription="Create a new document." ma:contentTypeScope="" ma:versionID="d1c3871c97e3929c03a666dad3970fb6">
  <xsd:schema xmlns:xsd="http://www.w3.org/2001/XMLSchema" xmlns:xs="http://www.w3.org/2001/XMLSchema" xmlns:p="http://schemas.microsoft.com/office/2006/metadata/properties" xmlns:ns3="df40ffa5-5c70-4194-8066-4a475ad992e8" xmlns:ns4="2ad7c4d5-d52b-4dd4-9949-5aa5be7183ba" targetNamespace="http://schemas.microsoft.com/office/2006/metadata/properties" ma:root="true" ma:fieldsID="ba301f295db221b3fa65c36b680a4e2b" ns3:_="" ns4:_="">
    <xsd:import namespace="df40ffa5-5c70-4194-8066-4a475ad992e8"/>
    <xsd:import namespace="2ad7c4d5-d52b-4dd4-9949-5aa5be7183b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40ffa5-5c70-4194-8066-4a475ad992e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d7c4d5-d52b-4dd4-9949-5aa5be7183b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F1CA81-B025-421E-9746-B1FF59551E5E}">
  <ds:schemaRefs>
    <ds:schemaRef ds:uri="http://schemas.microsoft.com/sharepoint/v3/contenttype/forms"/>
  </ds:schemaRefs>
</ds:datastoreItem>
</file>

<file path=customXml/itemProps2.xml><?xml version="1.0" encoding="utf-8"?>
<ds:datastoreItem xmlns:ds="http://schemas.openxmlformats.org/officeDocument/2006/customXml" ds:itemID="{F9EB6ECB-94BE-478B-A4D6-0C9995424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40ffa5-5c70-4194-8066-4a475ad992e8"/>
    <ds:schemaRef ds:uri="2ad7c4d5-d52b-4dd4-9949-5aa5be7183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6F5DE5-FF42-42F2-9962-F83010572F4E}">
  <ds:schemaRefs>
    <ds:schemaRef ds:uri="http://purl.org/dc/terms/"/>
    <ds:schemaRef ds:uri="http://schemas.openxmlformats.org/package/2006/metadata/core-properties"/>
    <ds:schemaRef ds:uri="http://schemas.microsoft.com/office/2006/documentManagement/types"/>
    <ds:schemaRef ds:uri="2ad7c4d5-d52b-4dd4-9949-5aa5be7183ba"/>
    <ds:schemaRef ds:uri="df40ffa5-5c70-4194-8066-4a475ad992e8"/>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8927</Words>
  <Application>Microsoft Macintosh PowerPoint</Application>
  <PresentationFormat>Widescreen</PresentationFormat>
  <Paragraphs>497</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Arial Black</vt:lpstr>
      <vt:lpstr>Arial Narrow</vt:lpstr>
      <vt:lpstr>Century Gothic</vt:lpstr>
      <vt:lpstr>Symbol</vt:lpstr>
      <vt:lpstr>ORNL</vt:lpstr>
      <vt:lpstr>PowerPoint Presentation</vt:lpstr>
      <vt:lpstr>PPU CD-2/3 Director’s Review – Committee</vt:lpstr>
      <vt:lpstr>PPU CD-2/3 Director’s Review – Charge Questions &amp; Assignments</vt:lpstr>
      <vt:lpstr>SC1 – Superconducting Linac T. Xu (MSU), A. Rowe (FNAL)</vt:lpstr>
      <vt:lpstr>SC1 – Superconducting Linac T. Xu (MSU), A. Rowe (FNAL)</vt:lpstr>
      <vt:lpstr>SC1 – Superconducting Linac T. Xu (MSU), A. Rowe (FNAL)</vt:lpstr>
      <vt:lpstr>SC1 – Superconducting Linac T. Xu (MSU), A. Rowe (FNAL)</vt:lpstr>
      <vt:lpstr>SC1 – Superconducting Linac T. Xu (MSU), A. Rowe (FNAL)</vt:lpstr>
      <vt:lpstr>SC1 – Superconducting Linac T. Xu (MSU), A. Rowe (FNAL)</vt:lpstr>
      <vt:lpstr>SC1 – Superconducting Linac T. Xu (MSU), A. Rowe (FNAL)</vt:lpstr>
      <vt:lpstr>SC1 – Superconducting Linac T. Xu (MSU), A. Rowe (FNAL)</vt:lpstr>
      <vt:lpstr>SC1 – Superconducting Linac T. Xu (MSU), A. Rowe (FNAL)</vt:lpstr>
      <vt:lpstr>SC1 – Superconducting Linac T. Xu (MSU), A. Rowe (FNAL)</vt:lpstr>
      <vt:lpstr>SC1 – Superconducting Linac T. Xu (MSU), A. Rowe (FNAL)</vt:lpstr>
      <vt:lpstr>SC1 – Superconducting Linac T. Xu (MSU), A. Rowe (FNAL)</vt:lpstr>
      <vt:lpstr>SC1 – Superconducting Linac T. Xu (MSU), A. Rowe (FNAL)</vt:lpstr>
      <vt:lpstr>SC2 – Radio-Frequency Systems C. Hovater (TJNAF), C. Burkhart (SLAC)</vt:lpstr>
      <vt:lpstr>SC2 – Radio-Frequency Systems C. Hovater (TJNAF), C. Burkhart (SLAC)</vt:lpstr>
      <vt:lpstr>SC2 – Radio-Frequency Systems C. Hovater (TJNAF), C. Burkhart (SLAC)</vt:lpstr>
      <vt:lpstr>SC2 – Radio-Frequency Systems C. Hovater (TJNAF), C. Burkhart (SLAC)</vt:lpstr>
      <vt:lpstr>SC2 – Radio-Frequency Systems C. Hovater (TJNAF), C. Burkhart (SLAC)</vt:lpstr>
      <vt:lpstr>SC2 – Radio-Frequency Systems C. Hovater (TJNAF), C. Burkhart (SLAC)</vt:lpstr>
      <vt:lpstr>SC3 – Ring Systems D. Raparia (BNL), N. Tsoupas (BNL)</vt:lpstr>
      <vt:lpstr>SC3 – Ring Systems D. Raparia (BNL), N. Tsoupas (BNL)</vt:lpstr>
      <vt:lpstr>SC3 – Ring Systems D. Raparia (BNL), N. Tsoupas (BNL)</vt:lpstr>
      <vt:lpstr>SC3 – Ring Systems D. Raparia (BNL), N. Tsoupas (BNL)</vt:lpstr>
      <vt:lpstr>SC3 – Ring Systems D. Raparia (BNL), N. Tsoupas (BNL)</vt:lpstr>
      <vt:lpstr>SC3 – Ring Systems D. Raparia (BNL), N. Tsoupas (BNL)</vt:lpstr>
      <vt:lpstr>SC3 – Ring Systems D. Raparia (BNL), N. Tsoupas (BNL)</vt:lpstr>
      <vt:lpstr>SC4 – Conventional Facilities J. Stellern (ORNL)</vt:lpstr>
      <vt:lpstr>SC4 – Conventional Facilities J. Stellern (ORNL)</vt:lpstr>
      <vt:lpstr>SC4 – Conventional Facilities J. Stellern (ORNL)</vt:lpstr>
      <vt:lpstr>SC4 – Conventional Facilities J. Stellern (ORNL)</vt:lpstr>
      <vt:lpstr>SC4 – Conventional Facilities J. Stellern (ORNL)</vt:lpstr>
      <vt:lpstr>SC4 – Conventional Facilities J. Stellern (ORNL)</vt:lpstr>
      <vt:lpstr>SC5 – First Target Station and Target R&amp;D J. Busby (ORNL), P. Ferguson (ORNL)</vt:lpstr>
      <vt:lpstr>SC5 – First Target Station and Target R&amp;D J. Busby (ORNL), P. Ferguson (ORNL)</vt:lpstr>
      <vt:lpstr>SC5 – First Target Station and Target R&amp;D J. Busby (ORNL), P. Ferguson (ORNL)</vt:lpstr>
      <vt:lpstr>SC5 – First Target Station and Target R&amp;D J. Busby (ORNL), P. Ferguson (ORNL)</vt:lpstr>
      <vt:lpstr>SC5 – First Target Station and Target R&amp;D J. Busby (ORNL), P. Ferguson (ORNL)</vt:lpstr>
      <vt:lpstr>SC5 – First Target Station and Target R&amp;D J. Busby (ORNL), P. Ferguson (ORNL)</vt:lpstr>
      <vt:lpstr>SC8 – ESH&amp;Q F. Casella (ORNL)</vt:lpstr>
      <vt:lpstr>SC8 – ESH&amp;Q F. Casella (ORNL)</vt:lpstr>
      <vt:lpstr>SC8 – ESH&amp;Q F. Casella (ORNL)</vt:lpstr>
      <vt:lpstr>SC8 – ESH&amp;Q F. Casella (ORNL) </vt:lpstr>
      <vt:lpstr>SC8 – ESH&amp;Q F. Casella (ORNL)</vt:lpstr>
      <vt:lpstr>SC8 – ESH&amp;Q F. Casella (ORNL) </vt:lpstr>
      <vt:lpstr>SC7 – Cost and Schedule D. Hoomes (ORNL), J. Bivens (ORNL)</vt:lpstr>
      <vt:lpstr>SC7 – Cost and Schedule D. Hoomes (ORNL), J. Bivens (ORNL)</vt:lpstr>
      <vt:lpstr>SC7 – Cost and Schedule D. Hoomes (ORNL), J. Bivens (ORNL)</vt:lpstr>
      <vt:lpstr>SC7 – Cost and Schedule D. Hoomes (ORNL), J. Bivens (ORNL)</vt:lpstr>
      <vt:lpstr>SC7 – Cost and Schedule D. Hoomes (ORNL), J. Bivens (ORNL)</vt:lpstr>
      <vt:lpstr>SC7 – Cost and Schedule D. Hoomes (ORNL), J. Bivens (ORNL)</vt:lpstr>
      <vt:lpstr>SC7 – Cost and Schedule D. Hoomes (ORNL), J. Bivens (ORNL)</vt:lpstr>
      <vt:lpstr>SC6 – Project Management D. Kothe (ORNL), L. Price (ORNL), C. Strawbridge (HB-Assoc)</vt:lpstr>
      <vt:lpstr>SC6 – Project Management D. Kothe (ORNL), L. Price (ORNL), C. Strawbridge (HB-Assoc)</vt:lpstr>
      <vt:lpstr>SC6 – Project Management D. Kothe (ORNL), L. Price (ORNL), C. Strawbridge (HB-Assoc)</vt:lpstr>
      <vt:lpstr>SC6 – Project Management D. Kothe (ORNL), L. Price (ORNL), C. Strawbridge (HB-Assoc)</vt:lpstr>
      <vt:lpstr>SC6 – Project Management D. Kothe (ORNL), L. Price (ORNL), C. Strawbridge (HB-Assoc)</vt:lpstr>
      <vt:lpstr>SC6 – Project Management D. Kothe (ORNL), L. Price (ORNL), C. Strawbridge (HB-Assoc)</vt:lpstr>
      <vt:lpstr>SC6 – Project Management D. Kothe (ORNL), L. Price (ORNL), C. Strawbridge (HB-Assoc)</vt:lpstr>
      <vt:lpstr>SC6 – Project Management D. Kothe (ORNL), L. Price (ORNL), C. Strawbridge (HB-Assoc</vt:lpstr>
      <vt:lpstr>SC6 – Project Management D. Kothe (ORNL), L. Price (ORNL), C. Strawbridge (HB-Assoc</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2018-07-12T19:30:01Z</dcterms:created>
  <dcterms:modified xsi:type="dcterms:W3CDTF">2020-06-04T14:32:31Z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0x0101003C6B2DCDDF9A8B4F835BB34FF09AE7D8</vt:lpwstr>
  </property>
</Properties>
</file>