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9" r:id="rId1"/>
  </p:sldMasterIdLst>
  <p:notesMasterIdLst>
    <p:notesMasterId r:id="rId72"/>
  </p:notesMasterIdLst>
  <p:handoutMasterIdLst>
    <p:handoutMasterId r:id="rId73"/>
  </p:handoutMasterIdLst>
  <p:sldIdLst>
    <p:sldId id="331" r:id="rId2"/>
    <p:sldId id="363" r:id="rId3"/>
    <p:sldId id="293" r:id="rId4"/>
    <p:sldId id="464" r:id="rId5"/>
    <p:sldId id="465" r:id="rId6"/>
    <p:sldId id="466" r:id="rId7"/>
    <p:sldId id="467" r:id="rId8"/>
    <p:sldId id="468" r:id="rId9"/>
    <p:sldId id="469" r:id="rId10"/>
    <p:sldId id="470" r:id="rId11"/>
    <p:sldId id="471" r:id="rId12"/>
    <p:sldId id="472" r:id="rId13"/>
    <p:sldId id="473" r:id="rId14"/>
    <p:sldId id="474" r:id="rId15"/>
    <p:sldId id="475" r:id="rId16"/>
    <p:sldId id="424" r:id="rId17"/>
    <p:sldId id="425" r:id="rId18"/>
    <p:sldId id="426" r:id="rId19"/>
    <p:sldId id="427" r:id="rId20"/>
    <p:sldId id="428" r:id="rId21"/>
    <p:sldId id="429" r:id="rId22"/>
    <p:sldId id="430" r:id="rId23"/>
    <p:sldId id="431" r:id="rId24"/>
    <p:sldId id="432" r:id="rId25"/>
    <p:sldId id="433" r:id="rId26"/>
    <p:sldId id="434" r:id="rId27"/>
    <p:sldId id="435" r:id="rId28"/>
    <p:sldId id="436" r:id="rId29"/>
    <p:sldId id="437" r:id="rId30"/>
    <p:sldId id="438" r:id="rId31"/>
    <p:sldId id="439" r:id="rId32"/>
    <p:sldId id="440" r:id="rId33"/>
    <p:sldId id="441" r:id="rId34"/>
    <p:sldId id="442" r:id="rId35"/>
    <p:sldId id="443" r:id="rId36"/>
    <p:sldId id="444" r:id="rId37"/>
    <p:sldId id="445" r:id="rId38"/>
    <p:sldId id="446" r:id="rId39"/>
    <p:sldId id="447" r:id="rId40"/>
    <p:sldId id="448" r:id="rId41"/>
    <p:sldId id="449" r:id="rId42"/>
    <p:sldId id="476" r:id="rId43"/>
    <p:sldId id="477" r:id="rId44"/>
    <p:sldId id="478" r:id="rId45"/>
    <p:sldId id="479" r:id="rId46"/>
    <p:sldId id="480" r:id="rId47"/>
    <p:sldId id="481" r:id="rId48"/>
    <p:sldId id="482" r:id="rId49"/>
    <p:sldId id="450" r:id="rId50"/>
    <p:sldId id="451" r:id="rId51"/>
    <p:sldId id="452" r:id="rId52"/>
    <p:sldId id="453" r:id="rId53"/>
    <p:sldId id="454" r:id="rId54"/>
    <p:sldId id="416" r:id="rId55"/>
    <p:sldId id="417" r:id="rId56"/>
    <p:sldId id="418" r:id="rId57"/>
    <p:sldId id="419" r:id="rId58"/>
    <p:sldId id="420" r:id="rId59"/>
    <p:sldId id="421" r:id="rId60"/>
    <p:sldId id="422" r:id="rId61"/>
    <p:sldId id="423" r:id="rId62"/>
    <p:sldId id="455" r:id="rId63"/>
    <p:sldId id="456" r:id="rId64"/>
    <p:sldId id="457" r:id="rId65"/>
    <p:sldId id="458" r:id="rId66"/>
    <p:sldId id="459" r:id="rId67"/>
    <p:sldId id="460" r:id="rId68"/>
    <p:sldId id="461" r:id="rId69"/>
    <p:sldId id="462" r:id="rId70"/>
    <p:sldId id="463" r:id="rId71"/>
  </p:sldIdLst>
  <p:sldSz cx="9144000" cy="6858000" type="letter"/>
  <p:notesSz cx="7010400" cy="9296400"/>
  <p:defaultTextStyle>
    <a:defPPr>
      <a:defRPr lang="en-US"/>
    </a:defPPr>
    <a:lvl1pPr algn="ctr" rtl="0" eaLnBrk="0" fontAlgn="base" hangingPunct="0">
      <a:spcBef>
        <a:spcPct val="0"/>
      </a:spcBef>
      <a:spcAft>
        <a:spcPct val="0"/>
      </a:spcAft>
      <a:defRPr sz="1200" b="1" kern="1200">
        <a:solidFill>
          <a:schemeClr val="tx1"/>
        </a:solidFill>
        <a:latin typeface="Arial" charset="0"/>
        <a:ea typeface="+mn-ea"/>
        <a:cs typeface="+mn-cs"/>
      </a:defRPr>
    </a:lvl1pPr>
    <a:lvl2pPr marL="457200" algn="ctr" rtl="0" eaLnBrk="0" fontAlgn="base" hangingPunct="0">
      <a:spcBef>
        <a:spcPct val="0"/>
      </a:spcBef>
      <a:spcAft>
        <a:spcPct val="0"/>
      </a:spcAft>
      <a:defRPr sz="1200" b="1" kern="1200">
        <a:solidFill>
          <a:schemeClr val="tx1"/>
        </a:solidFill>
        <a:latin typeface="Arial" charset="0"/>
        <a:ea typeface="+mn-ea"/>
        <a:cs typeface="+mn-cs"/>
      </a:defRPr>
    </a:lvl2pPr>
    <a:lvl3pPr marL="914400" algn="ctr" rtl="0" eaLnBrk="0" fontAlgn="base" hangingPunct="0">
      <a:spcBef>
        <a:spcPct val="0"/>
      </a:spcBef>
      <a:spcAft>
        <a:spcPct val="0"/>
      </a:spcAft>
      <a:defRPr sz="1200" b="1" kern="1200">
        <a:solidFill>
          <a:schemeClr val="tx1"/>
        </a:solidFill>
        <a:latin typeface="Arial" charset="0"/>
        <a:ea typeface="+mn-ea"/>
        <a:cs typeface="+mn-cs"/>
      </a:defRPr>
    </a:lvl3pPr>
    <a:lvl4pPr marL="1371600" algn="ctr" rtl="0" eaLnBrk="0" fontAlgn="base" hangingPunct="0">
      <a:spcBef>
        <a:spcPct val="0"/>
      </a:spcBef>
      <a:spcAft>
        <a:spcPct val="0"/>
      </a:spcAft>
      <a:defRPr sz="1200" b="1" kern="1200">
        <a:solidFill>
          <a:schemeClr val="tx1"/>
        </a:solidFill>
        <a:latin typeface="Arial" charset="0"/>
        <a:ea typeface="+mn-ea"/>
        <a:cs typeface="+mn-cs"/>
      </a:defRPr>
    </a:lvl4pPr>
    <a:lvl5pPr marL="1828800" algn="ctr" rtl="0" eaLnBrk="0" fontAlgn="base" hangingPunct="0">
      <a:spcBef>
        <a:spcPct val="0"/>
      </a:spcBef>
      <a:spcAft>
        <a:spcPct val="0"/>
      </a:spcAft>
      <a:defRPr sz="1200" b="1" kern="1200">
        <a:solidFill>
          <a:schemeClr val="tx1"/>
        </a:solidFill>
        <a:latin typeface="Arial" charset="0"/>
        <a:ea typeface="+mn-ea"/>
        <a:cs typeface="+mn-cs"/>
      </a:defRPr>
    </a:lvl5pPr>
    <a:lvl6pPr marL="2286000" algn="l" defTabSz="914400" rtl="0" eaLnBrk="1" latinLnBrk="0" hangingPunct="1">
      <a:defRPr sz="1200" b="1" kern="1200">
        <a:solidFill>
          <a:schemeClr val="tx1"/>
        </a:solidFill>
        <a:latin typeface="Arial" charset="0"/>
        <a:ea typeface="+mn-ea"/>
        <a:cs typeface="+mn-cs"/>
      </a:defRPr>
    </a:lvl6pPr>
    <a:lvl7pPr marL="2743200" algn="l" defTabSz="914400" rtl="0" eaLnBrk="1" latinLnBrk="0" hangingPunct="1">
      <a:defRPr sz="1200" b="1" kern="1200">
        <a:solidFill>
          <a:schemeClr val="tx1"/>
        </a:solidFill>
        <a:latin typeface="Arial" charset="0"/>
        <a:ea typeface="+mn-ea"/>
        <a:cs typeface="+mn-cs"/>
      </a:defRPr>
    </a:lvl7pPr>
    <a:lvl8pPr marL="3200400" algn="l" defTabSz="914400" rtl="0" eaLnBrk="1" latinLnBrk="0" hangingPunct="1">
      <a:defRPr sz="1200" b="1" kern="1200">
        <a:solidFill>
          <a:schemeClr val="tx1"/>
        </a:solidFill>
        <a:latin typeface="Arial" charset="0"/>
        <a:ea typeface="+mn-ea"/>
        <a:cs typeface="+mn-cs"/>
      </a:defRPr>
    </a:lvl8pPr>
    <a:lvl9pPr marL="3657600" algn="l" defTabSz="914400" rtl="0" eaLnBrk="1" latinLnBrk="0" hangingPunct="1">
      <a:defRPr sz="1200" b="1"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256">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CC99"/>
    <a:srgbClr val="C0C0C0"/>
    <a:srgbClr val="777777"/>
    <a:srgbClr val="808080"/>
    <a:srgbClr val="009900"/>
    <a:srgbClr val="00FF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716" autoAdjust="0"/>
    <p:restoredTop sz="76667" autoAdjust="0"/>
  </p:normalViewPr>
  <p:slideViewPr>
    <p:cSldViewPr snapToGrid="0">
      <p:cViewPr varScale="1">
        <p:scale>
          <a:sx n="117" d="100"/>
          <a:sy n="117" d="100"/>
        </p:scale>
        <p:origin x="-1602" y="-102"/>
      </p:cViewPr>
      <p:guideLst>
        <p:guide orient="horz" pos="2256"/>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0"/>
            <a:ext cx="3042709" cy="450850"/>
          </a:xfrm>
          <a:prstGeom prst="rect">
            <a:avLst/>
          </a:prstGeom>
          <a:noFill/>
          <a:ln w="9525">
            <a:noFill/>
            <a:miter lim="800000"/>
            <a:headEnd/>
            <a:tailEnd/>
          </a:ln>
          <a:effectLst/>
        </p:spPr>
        <p:txBody>
          <a:bodyPr vert="horz" wrap="square" lIns="92881" tIns="46441" rIns="92881" bIns="46441" numCol="1" anchor="t" anchorCtr="0" compatLnSpc="1">
            <a:prstTxWarp prst="textNoShape">
              <a:avLst/>
            </a:prstTxWarp>
          </a:bodyPr>
          <a:lstStyle>
            <a:lvl1pPr algn="l" defTabSz="931765">
              <a:defRPr sz="1800" b="0" smtClean="0">
                <a:latin typeface="Times New Roman" pitchFamily="18" charset="0"/>
              </a:defRPr>
            </a:lvl1pPr>
          </a:lstStyle>
          <a:p>
            <a:pPr>
              <a:defRPr/>
            </a:pPr>
            <a:endParaRPr lang="en-US" dirty="0"/>
          </a:p>
        </p:txBody>
      </p:sp>
      <p:sp>
        <p:nvSpPr>
          <p:cNvPr id="7171" name="Rectangle 3"/>
          <p:cNvSpPr>
            <a:spLocks noGrp="1" noChangeArrowheads="1"/>
          </p:cNvSpPr>
          <p:nvPr>
            <p:ph type="dt" sz="quarter" idx="1"/>
          </p:nvPr>
        </p:nvSpPr>
        <p:spPr bwMode="auto">
          <a:xfrm>
            <a:off x="3967692" y="0"/>
            <a:ext cx="3042708" cy="450850"/>
          </a:xfrm>
          <a:prstGeom prst="rect">
            <a:avLst/>
          </a:prstGeom>
          <a:noFill/>
          <a:ln w="9525">
            <a:noFill/>
            <a:miter lim="800000"/>
            <a:headEnd/>
            <a:tailEnd/>
          </a:ln>
          <a:effectLst/>
        </p:spPr>
        <p:txBody>
          <a:bodyPr vert="horz" wrap="square" lIns="92881" tIns="46441" rIns="92881" bIns="46441" numCol="1" anchor="t" anchorCtr="0" compatLnSpc="1">
            <a:prstTxWarp prst="textNoShape">
              <a:avLst/>
            </a:prstTxWarp>
          </a:bodyPr>
          <a:lstStyle>
            <a:lvl1pPr algn="r" defTabSz="931765">
              <a:defRPr sz="1800" b="0" smtClean="0">
                <a:latin typeface="Times New Roman" pitchFamily="18" charset="0"/>
              </a:defRPr>
            </a:lvl1pPr>
          </a:lstStyle>
          <a:p>
            <a:pPr>
              <a:defRPr/>
            </a:pPr>
            <a:endParaRPr lang="en-US" dirty="0"/>
          </a:p>
        </p:txBody>
      </p:sp>
      <p:sp>
        <p:nvSpPr>
          <p:cNvPr id="7172" name="Rectangle 4"/>
          <p:cNvSpPr>
            <a:spLocks noGrp="1" noChangeArrowheads="1"/>
          </p:cNvSpPr>
          <p:nvPr>
            <p:ph type="ftr" sz="quarter" idx="2"/>
          </p:nvPr>
        </p:nvSpPr>
        <p:spPr bwMode="auto">
          <a:xfrm>
            <a:off x="1" y="8845550"/>
            <a:ext cx="3042709" cy="450850"/>
          </a:xfrm>
          <a:prstGeom prst="rect">
            <a:avLst/>
          </a:prstGeom>
          <a:noFill/>
          <a:ln w="9525">
            <a:noFill/>
            <a:miter lim="800000"/>
            <a:headEnd/>
            <a:tailEnd/>
          </a:ln>
          <a:effectLst/>
        </p:spPr>
        <p:txBody>
          <a:bodyPr vert="horz" wrap="square" lIns="92881" tIns="46441" rIns="92881" bIns="46441" numCol="1" anchor="b" anchorCtr="0" compatLnSpc="1">
            <a:prstTxWarp prst="textNoShape">
              <a:avLst/>
            </a:prstTxWarp>
          </a:bodyPr>
          <a:lstStyle>
            <a:lvl1pPr algn="l" defTabSz="931765">
              <a:defRPr sz="1800" b="0" smtClean="0">
                <a:latin typeface="Times New Roman" pitchFamily="18" charset="0"/>
              </a:defRPr>
            </a:lvl1pPr>
          </a:lstStyle>
          <a:p>
            <a:pPr>
              <a:defRPr/>
            </a:pPr>
            <a:endParaRPr lang="en-US" dirty="0"/>
          </a:p>
        </p:txBody>
      </p:sp>
      <p:sp>
        <p:nvSpPr>
          <p:cNvPr id="7173" name="Rectangle 5"/>
          <p:cNvSpPr>
            <a:spLocks noGrp="1" noChangeArrowheads="1"/>
          </p:cNvSpPr>
          <p:nvPr>
            <p:ph type="sldNum" sz="quarter" idx="3"/>
          </p:nvPr>
        </p:nvSpPr>
        <p:spPr bwMode="auto">
          <a:xfrm>
            <a:off x="3967692" y="8845550"/>
            <a:ext cx="3042708" cy="450850"/>
          </a:xfrm>
          <a:prstGeom prst="rect">
            <a:avLst/>
          </a:prstGeom>
          <a:noFill/>
          <a:ln w="9525">
            <a:noFill/>
            <a:miter lim="800000"/>
            <a:headEnd/>
            <a:tailEnd/>
          </a:ln>
          <a:effectLst/>
        </p:spPr>
        <p:txBody>
          <a:bodyPr vert="horz" wrap="square" lIns="92881" tIns="46441" rIns="92881" bIns="46441" numCol="1" anchor="b" anchorCtr="0" compatLnSpc="1">
            <a:prstTxWarp prst="textNoShape">
              <a:avLst/>
            </a:prstTxWarp>
          </a:bodyPr>
          <a:lstStyle>
            <a:lvl1pPr algn="r" defTabSz="931765">
              <a:defRPr sz="1800" b="0" smtClean="0">
                <a:latin typeface="Times New Roman" pitchFamily="18" charset="0"/>
              </a:defRPr>
            </a:lvl1pPr>
          </a:lstStyle>
          <a:p>
            <a:pPr>
              <a:defRPr/>
            </a:pPr>
            <a:fld id="{42B19171-73B2-4387-9E5E-3F5DFFAFD734}" type="slidenum">
              <a:rPr lang="en-US"/>
              <a:pPr>
                <a:defRPr/>
              </a:pPr>
              <a:t>‹#›</a:t>
            </a:fld>
            <a:endParaRPr lang="en-US" dirty="0"/>
          </a:p>
        </p:txBody>
      </p:sp>
    </p:spTree>
    <p:extLst>
      <p:ext uri="{BB962C8B-B14F-4D97-AF65-F5344CB8AC3E}">
        <p14:creationId xmlns:p14="http://schemas.microsoft.com/office/powerpoint/2010/main" val="25902835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3042709" cy="450850"/>
          </a:xfrm>
          <a:prstGeom prst="rect">
            <a:avLst/>
          </a:prstGeom>
          <a:noFill/>
          <a:ln w="9525">
            <a:noFill/>
            <a:miter lim="800000"/>
            <a:headEnd/>
            <a:tailEnd/>
          </a:ln>
          <a:effectLst/>
        </p:spPr>
        <p:txBody>
          <a:bodyPr vert="horz" wrap="square" lIns="92881" tIns="46441" rIns="92881" bIns="46441" numCol="1" anchor="t" anchorCtr="0" compatLnSpc="1">
            <a:prstTxWarp prst="textNoShape">
              <a:avLst/>
            </a:prstTxWarp>
          </a:bodyPr>
          <a:lstStyle>
            <a:lvl1pPr algn="l" defTabSz="931765">
              <a:defRPr sz="1800" b="0" smtClean="0">
                <a:latin typeface="Times New Roman" pitchFamily="18" charset="0"/>
              </a:defRPr>
            </a:lvl1pPr>
          </a:lstStyle>
          <a:p>
            <a:pPr>
              <a:defRPr/>
            </a:pPr>
            <a:endParaRPr lang="en-US" dirty="0"/>
          </a:p>
        </p:txBody>
      </p:sp>
      <p:sp>
        <p:nvSpPr>
          <p:cNvPr id="4099" name="Rectangle 3"/>
          <p:cNvSpPr>
            <a:spLocks noGrp="1" noChangeArrowheads="1"/>
          </p:cNvSpPr>
          <p:nvPr>
            <p:ph type="dt" idx="1"/>
          </p:nvPr>
        </p:nvSpPr>
        <p:spPr bwMode="auto">
          <a:xfrm>
            <a:off x="3967692" y="0"/>
            <a:ext cx="3042708" cy="450850"/>
          </a:xfrm>
          <a:prstGeom prst="rect">
            <a:avLst/>
          </a:prstGeom>
          <a:noFill/>
          <a:ln w="9525">
            <a:noFill/>
            <a:miter lim="800000"/>
            <a:headEnd/>
            <a:tailEnd/>
          </a:ln>
          <a:effectLst/>
        </p:spPr>
        <p:txBody>
          <a:bodyPr vert="horz" wrap="square" lIns="92881" tIns="46441" rIns="92881" bIns="46441" numCol="1" anchor="t" anchorCtr="0" compatLnSpc="1">
            <a:prstTxWarp prst="textNoShape">
              <a:avLst/>
            </a:prstTxWarp>
          </a:bodyPr>
          <a:lstStyle>
            <a:lvl1pPr algn="r" defTabSz="931765">
              <a:defRPr sz="1800" b="0" smtClean="0">
                <a:latin typeface="Times New Roman" pitchFamily="18" charset="0"/>
              </a:defRPr>
            </a:lvl1pPr>
          </a:lstStyle>
          <a:p>
            <a:pPr>
              <a:defRPr/>
            </a:pPr>
            <a:endParaRPr lang="en-US" dirty="0"/>
          </a:p>
        </p:txBody>
      </p:sp>
      <p:sp>
        <p:nvSpPr>
          <p:cNvPr id="27652" name="Rectangle 4"/>
          <p:cNvSpPr>
            <a:spLocks noGrp="1" noRot="1" noChangeAspect="1" noChangeArrowheads="1" noTextEdit="1"/>
          </p:cNvSpPr>
          <p:nvPr>
            <p:ph type="sldImg" idx="2"/>
          </p:nvPr>
        </p:nvSpPr>
        <p:spPr bwMode="auto">
          <a:xfrm>
            <a:off x="1181100" y="709613"/>
            <a:ext cx="4648200"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24985" y="4422776"/>
            <a:ext cx="5160433" cy="4164013"/>
          </a:xfrm>
          <a:prstGeom prst="rect">
            <a:avLst/>
          </a:prstGeom>
          <a:noFill/>
          <a:ln w="9525">
            <a:noFill/>
            <a:miter lim="800000"/>
            <a:headEnd/>
            <a:tailEnd/>
          </a:ln>
          <a:effectLst/>
        </p:spPr>
        <p:txBody>
          <a:bodyPr vert="horz" wrap="square" lIns="92881" tIns="46441" rIns="92881" bIns="4644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1" y="8845550"/>
            <a:ext cx="3042709" cy="450850"/>
          </a:xfrm>
          <a:prstGeom prst="rect">
            <a:avLst/>
          </a:prstGeom>
          <a:noFill/>
          <a:ln w="9525">
            <a:noFill/>
            <a:miter lim="800000"/>
            <a:headEnd/>
            <a:tailEnd/>
          </a:ln>
          <a:effectLst/>
        </p:spPr>
        <p:txBody>
          <a:bodyPr vert="horz" wrap="square" lIns="92881" tIns="46441" rIns="92881" bIns="46441" numCol="1" anchor="b" anchorCtr="0" compatLnSpc="1">
            <a:prstTxWarp prst="textNoShape">
              <a:avLst/>
            </a:prstTxWarp>
          </a:bodyPr>
          <a:lstStyle>
            <a:lvl1pPr algn="l" defTabSz="931765">
              <a:defRPr sz="1800" b="0" smtClean="0">
                <a:latin typeface="Times New Roman" pitchFamily="18" charset="0"/>
              </a:defRPr>
            </a:lvl1pPr>
          </a:lstStyle>
          <a:p>
            <a:pPr>
              <a:defRPr/>
            </a:pPr>
            <a:endParaRPr lang="en-US" dirty="0"/>
          </a:p>
        </p:txBody>
      </p:sp>
      <p:sp>
        <p:nvSpPr>
          <p:cNvPr id="4103" name="Rectangle 7"/>
          <p:cNvSpPr>
            <a:spLocks noGrp="1" noChangeArrowheads="1"/>
          </p:cNvSpPr>
          <p:nvPr>
            <p:ph type="sldNum" sz="quarter" idx="5"/>
          </p:nvPr>
        </p:nvSpPr>
        <p:spPr bwMode="auto">
          <a:xfrm>
            <a:off x="3967692" y="8845550"/>
            <a:ext cx="3042708" cy="450850"/>
          </a:xfrm>
          <a:prstGeom prst="rect">
            <a:avLst/>
          </a:prstGeom>
          <a:noFill/>
          <a:ln w="9525">
            <a:noFill/>
            <a:miter lim="800000"/>
            <a:headEnd/>
            <a:tailEnd/>
          </a:ln>
          <a:effectLst/>
        </p:spPr>
        <p:txBody>
          <a:bodyPr vert="horz" wrap="square" lIns="92881" tIns="46441" rIns="92881" bIns="46441" numCol="1" anchor="b" anchorCtr="0" compatLnSpc="1">
            <a:prstTxWarp prst="textNoShape">
              <a:avLst/>
            </a:prstTxWarp>
          </a:bodyPr>
          <a:lstStyle>
            <a:lvl1pPr algn="r" defTabSz="931765">
              <a:defRPr sz="1800" b="0" smtClean="0">
                <a:latin typeface="Times New Roman" pitchFamily="18" charset="0"/>
              </a:defRPr>
            </a:lvl1pPr>
          </a:lstStyle>
          <a:p>
            <a:pPr>
              <a:defRPr/>
            </a:pPr>
            <a:fld id="{2E9EFA97-FFF5-409F-8049-6F6804E7FB99}" type="slidenum">
              <a:rPr lang="en-US"/>
              <a:pPr>
                <a:defRPr/>
              </a:pPr>
              <a:t>‹#›</a:t>
            </a:fld>
            <a:endParaRPr lang="en-US" dirty="0"/>
          </a:p>
        </p:txBody>
      </p:sp>
    </p:spTree>
    <p:extLst>
      <p:ext uri="{BB962C8B-B14F-4D97-AF65-F5344CB8AC3E}">
        <p14:creationId xmlns:p14="http://schemas.microsoft.com/office/powerpoint/2010/main" val="18774927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B5F5240E-3E5E-4E47-924E-6D0F8734A88E}" type="slidenum">
              <a:rPr lang="en-US"/>
              <a:pPr/>
              <a:t>1</a:t>
            </a:fld>
            <a:endParaRPr lang="en-US" dirty="0"/>
          </a:p>
        </p:txBody>
      </p:sp>
      <p:sp>
        <p:nvSpPr>
          <p:cNvPr id="29699" name="Rectangle 2"/>
          <p:cNvSpPr>
            <a:spLocks noGrp="1" noRot="1" noChangeAspect="1" noChangeArrowheads="1" noTextEdit="1"/>
          </p:cNvSpPr>
          <p:nvPr>
            <p:ph type="sldImg"/>
          </p:nvPr>
        </p:nvSpPr>
        <p:spPr>
          <a:xfrm>
            <a:off x="1181100" y="696913"/>
            <a:ext cx="4648200" cy="3486150"/>
          </a:xfrm>
          <a:ln/>
        </p:spPr>
      </p:sp>
      <p:sp>
        <p:nvSpPr>
          <p:cNvPr id="29700" name="Rectangle 3"/>
          <p:cNvSpPr>
            <a:spLocks noGrp="1" noChangeArrowheads="1"/>
          </p:cNvSpPr>
          <p:nvPr>
            <p:ph type="body" idx="1"/>
          </p:nvPr>
        </p:nvSpPr>
        <p:spPr>
          <a:xfrm>
            <a:off x="701040" y="4416427"/>
            <a:ext cx="5608320" cy="4183063"/>
          </a:xfrm>
          <a:noFill/>
          <a:ln/>
        </p:spPr>
        <p:txBody>
          <a:bodyPr/>
          <a:lstStyle/>
          <a:p>
            <a:endParaRPr lang="en-US" dirty="0" smtClean="0"/>
          </a:p>
        </p:txBody>
      </p:sp>
    </p:spTree>
    <p:extLst>
      <p:ext uri="{BB962C8B-B14F-4D97-AF65-F5344CB8AC3E}">
        <p14:creationId xmlns:p14="http://schemas.microsoft.com/office/powerpoint/2010/main" val="574355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441FBF21-E78E-426B-8C2E-CEF9C8954248}"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E679D1E4-5E24-4FE1-B22F-F6460DFB36A7}"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61925"/>
            <a:ext cx="2057400" cy="63071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1925"/>
            <a:ext cx="6019800" cy="63071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FF5E704D-9823-4C48-B3AB-F88CFD6544C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137661AB-5696-4AAC-BEC1-4A1BE4153515}"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1D52CBE4-E208-4D8F-AFC7-832B004E5974}"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70000"/>
            <a:ext cx="4038600" cy="51990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70000"/>
            <a:ext cx="4038600" cy="51990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a:ln/>
        </p:spPr>
        <p:txBody>
          <a:bodyPr/>
          <a:lstStyle>
            <a:lvl1pPr>
              <a:defRPr/>
            </a:lvl1pPr>
          </a:lstStyle>
          <a:p>
            <a:pPr>
              <a:defRPr/>
            </a:pPr>
            <a:fld id="{14E1DD68-E9C0-44C6-AF75-86889D32C272}"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sldNum" sz="quarter" idx="10"/>
          </p:nvPr>
        </p:nvSpPr>
        <p:spPr>
          <a:ln/>
        </p:spPr>
        <p:txBody>
          <a:bodyPr/>
          <a:lstStyle>
            <a:lvl1pPr>
              <a:defRPr/>
            </a:lvl1pPr>
          </a:lstStyle>
          <a:p>
            <a:pPr>
              <a:defRPr/>
            </a:pPr>
            <a:fld id="{1BAA33A6-D2D3-40B1-A942-67F904A0FC94}"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sldNum" sz="quarter" idx="10"/>
          </p:nvPr>
        </p:nvSpPr>
        <p:spPr>
          <a:ln/>
        </p:spPr>
        <p:txBody>
          <a:bodyPr/>
          <a:lstStyle>
            <a:lvl1pPr>
              <a:defRPr/>
            </a:lvl1pPr>
          </a:lstStyle>
          <a:p>
            <a:pPr>
              <a:defRPr/>
            </a:pPr>
            <a:fld id="{DF657B7C-0993-4F4C-9B81-464CC49505D5}"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9D05FA82-BB19-4D2A-BC49-42728F76A84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4F675979-0D9C-4981-BCF9-AF191355BB4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CB931F4B-170D-4585-B4EA-1A8261D48D6B}"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bwMode="auto">
          <a:xfrm>
            <a:off x="3041650" y="161925"/>
            <a:ext cx="5165725" cy="7239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70000"/>
            <a:ext cx="8229600" cy="51990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7876" name="Rectangle 4"/>
          <p:cNvSpPr>
            <a:spLocks noGrp="1" noChangeArrowheads="1"/>
          </p:cNvSpPr>
          <p:nvPr>
            <p:ph type="sldNum" sz="quarter" idx="4"/>
          </p:nvPr>
        </p:nvSpPr>
        <p:spPr bwMode="auto">
          <a:xfrm>
            <a:off x="8766175" y="6619875"/>
            <a:ext cx="377825" cy="238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vl1pPr>
          </a:lstStyle>
          <a:p>
            <a:pPr>
              <a:defRPr/>
            </a:pPr>
            <a:fld id="{45E391F8-E33F-444B-A136-3F6D8682EDE1}" type="slidenum">
              <a:rPr lang="en-US"/>
              <a:pPr>
                <a:defRPr/>
              </a:pPr>
              <a:t>‹#›</a:t>
            </a:fld>
            <a:endParaRPr lang="en-US" dirty="0"/>
          </a:p>
        </p:txBody>
      </p:sp>
      <p:sp>
        <p:nvSpPr>
          <p:cNvPr id="207877" name="Rectangle 5"/>
          <p:cNvSpPr>
            <a:spLocks noChangeArrowheads="1"/>
          </p:cNvSpPr>
          <p:nvPr/>
        </p:nvSpPr>
        <p:spPr bwMode="auto">
          <a:xfrm>
            <a:off x="0" y="987425"/>
            <a:ext cx="9144000" cy="42863"/>
          </a:xfrm>
          <a:prstGeom prst="rect">
            <a:avLst/>
          </a:prstGeom>
          <a:gradFill rotWithShape="1">
            <a:gsLst>
              <a:gs pos="0">
                <a:srgbClr val="DDEBCF"/>
              </a:gs>
              <a:gs pos="50000">
                <a:srgbClr val="9CB86E"/>
              </a:gs>
              <a:gs pos="100000">
                <a:srgbClr val="156B13"/>
              </a:gs>
            </a:gsLst>
            <a:lin ang="5400000" scaled="1"/>
          </a:gradFill>
          <a:ln w="6350">
            <a:solidFill>
              <a:schemeClr val="tx1"/>
            </a:solidFill>
            <a:miter lim="800000"/>
            <a:headEnd/>
            <a:tailEnd/>
          </a:ln>
          <a:effectLst/>
        </p:spPr>
        <p:txBody>
          <a:bodyPr lIns="85558" tIns="42028" rIns="85558" bIns="42028"/>
          <a:lstStyle/>
          <a:p>
            <a:pPr defTabSz="866775">
              <a:lnSpc>
                <a:spcPct val="85000"/>
              </a:lnSpc>
              <a:defRPr/>
            </a:pPr>
            <a:endParaRPr lang="en-US" sz="2200" i="1" dirty="0">
              <a:effectLst>
                <a:outerShdw blurRad="38100" dist="38100" dir="2700000" algn="tl">
                  <a:srgbClr val="FFFFFF"/>
                </a:outerShdw>
              </a:effectLst>
              <a:latin typeface="Book Antiqua" pitchFamily="18" charset="0"/>
            </a:endParaRPr>
          </a:p>
        </p:txBody>
      </p:sp>
      <p:pic>
        <p:nvPicPr>
          <p:cNvPr id="1030" name="Picture 6" descr="New_DOE_Logo_Color_042808"/>
          <p:cNvPicPr>
            <a:picLocks noChangeAspect="1" noChangeArrowheads="1"/>
          </p:cNvPicPr>
          <p:nvPr/>
        </p:nvPicPr>
        <p:blipFill>
          <a:blip r:embed="rId13" cstate="print"/>
          <a:srcRect/>
          <a:stretch>
            <a:fillRect/>
          </a:stretch>
        </p:blipFill>
        <p:spPr bwMode="auto">
          <a:xfrm>
            <a:off x="161925" y="171450"/>
            <a:ext cx="2563813" cy="646113"/>
          </a:xfrm>
          <a:prstGeom prst="rect">
            <a:avLst/>
          </a:prstGeom>
          <a:noFill/>
          <a:ln w="9525">
            <a:noFill/>
            <a:miter lim="800000"/>
            <a:headEnd/>
            <a:tailEnd/>
          </a:ln>
        </p:spPr>
      </p:pic>
      <p:sp>
        <p:nvSpPr>
          <p:cNvPr id="207879" name="Text Box 7"/>
          <p:cNvSpPr txBox="1">
            <a:spLocks noChangeArrowheads="1"/>
          </p:cNvSpPr>
          <p:nvPr/>
        </p:nvSpPr>
        <p:spPr bwMode="auto">
          <a:xfrm>
            <a:off x="6842125" y="147638"/>
            <a:ext cx="2301875" cy="687387"/>
          </a:xfrm>
          <a:prstGeom prst="rect">
            <a:avLst/>
          </a:prstGeom>
          <a:noFill/>
          <a:ln w="9525">
            <a:noFill/>
            <a:miter lim="800000"/>
            <a:headEnd/>
            <a:tailEnd/>
          </a:ln>
          <a:effectLst/>
        </p:spPr>
        <p:txBody>
          <a:bodyPr>
            <a:spAutoFit/>
          </a:bodyPr>
          <a:lstStyle/>
          <a:p>
            <a:pPr>
              <a:lnSpc>
                <a:spcPct val="85000"/>
              </a:lnSpc>
              <a:defRPr/>
            </a:pPr>
            <a:r>
              <a:rPr lang="en-US" sz="1400" dirty="0">
                <a:solidFill>
                  <a:srgbClr val="135C00"/>
                </a:solidFill>
              </a:rPr>
              <a:t>OFFICE OF</a:t>
            </a:r>
            <a:r>
              <a:rPr lang="en-US" sz="1400" b="0" dirty="0">
                <a:solidFill>
                  <a:srgbClr val="135C00"/>
                </a:solidFill>
              </a:rPr>
              <a:t> </a:t>
            </a:r>
            <a:r>
              <a:rPr lang="en-US" sz="3200" b="0" dirty="0">
                <a:solidFill>
                  <a:srgbClr val="135C00"/>
                </a:solidFill>
                <a:latin typeface="Arial Black" pitchFamily="34" charset="0"/>
              </a:rPr>
              <a:t>SCIENCE</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5pPr>
      <a:lvl6pPr marL="4572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6pPr>
      <a:lvl7pPr marL="9144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7pPr>
      <a:lvl8pPr marL="13716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8pPr>
      <a:lvl9pPr marL="18288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9pPr>
    </p:titleStyle>
    <p:bodyStyle>
      <a:lvl1pPr marL="228600" indent="-228600" algn="l" rtl="0" eaLnBrk="0" fontAlgn="base" hangingPunct="0">
        <a:spcBef>
          <a:spcPct val="20000"/>
        </a:spcBef>
        <a:spcAft>
          <a:spcPct val="0"/>
        </a:spcAft>
        <a:buFont typeface="Wingdings" pitchFamily="2" charset="2"/>
        <a:buChar char="§"/>
        <a:defRPr sz="2000" b="1">
          <a:solidFill>
            <a:schemeClr val="tx1"/>
          </a:solidFill>
          <a:latin typeface="+mn-lt"/>
          <a:ea typeface="+mn-ea"/>
          <a:cs typeface="+mn-cs"/>
        </a:defRPr>
      </a:lvl1pPr>
      <a:lvl2pPr marL="685800" indent="-228600" algn="l" rtl="0" eaLnBrk="0" fontAlgn="base" hangingPunct="0">
        <a:spcBef>
          <a:spcPct val="20000"/>
        </a:spcBef>
        <a:spcAft>
          <a:spcPct val="0"/>
        </a:spcAft>
        <a:buChar char="–"/>
        <a:defRPr>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cience.doe.gov/opa/"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Box 10"/>
          <p:cNvSpPr txBox="1">
            <a:spLocks noChangeArrowheads="1"/>
          </p:cNvSpPr>
          <p:nvPr/>
        </p:nvSpPr>
        <p:spPr bwMode="auto">
          <a:xfrm>
            <a:off x="534988" y="-1419225"/>
            <a:ext cx="8609012" cy="4243388"/>
          </a:xfrm>
          <a:prstGeom prst="rect">
            <a:avLst/>
          </a:prstGeom>
          <a:noFill/>
          <a:ln w="9525" algn="ctr">
            <a:noFill/>
            <a:miter lim="800000"/>
            <a:headEnd/>
            <a:tailEnd/>
          </a:ln>
        </p:spPr>
        <p:txBody>
          <a:bodyPr anchor="ctr"/>
          <a:lstStyle/>
          <a:p>
            <a:endParaRPr lang="en-US" sz="2000" b="0" i="1" dirty="0"/>
          </a:p>
        </p:txBody>
      </p:sp>
      <p:sp>
        <p:nvSpPr>
          <p:cNvPr id="11" name="Slide Number Placeholder 3"/>
          <p:cNvSpPr>
            <a:spLocks noGrp="1"/>
          </p:cNvSpPr>
          <p:nvPr>
            <p:ph type="sldNum" sz="quarter" idx="10"/>
          </p:nvPr>
        </p:nvSpPr>
        <p:spPr>
          <a:xfrm>
            <a:off x="8760178" y="6615289"/>
            <a:ext cx="383823" cy="242711"/>
          </a:xfrm>
          <a:noFill/>
        </p:spPr>
        <p:txBody>
          <a:bodyPr/>
          <a:lstStyle/>
          <a:p>
            <a:fld id="{DF54F04C-B98E-4D28-BE61-4CFDC90C3828}" type="slidenum">
              <a:rPr lang="en-US">
                <a:latin typeface="Times New Roman" panose="02020603050405020304" pitchFamily="18" charset="0"/>
                <a:cs typeface="Times New Roman" panose="02020603050405020304" pitchFamily="18" charset="0"/>
              </a:rPr>
              <a:pPr/>
              <a:t>1</a:t>
            </a:fld>
            <a:endParaRPr lang="en-US" dirty="0">
              <a:latin typeface="Times New Roman" panose="02020603050405020304" pitchFamily="18" charset="0"/>
              <a:cs typeface="Times New Roman" panose="02020603050405020304" pitchFamily="18" charset="0"/>
            </a:endParaRPr>
          </a:p>
        </p:txBody>
      </p:sp>
      <p:sp>
        <p:nvSpPr>
          <p:cNvPr id="7" name="Text Box 3"/>
          <p:cNvSpPr txBox="1">
            <a:spLocks noChangeArrowheads="1"/>
          </p:cNvSpPr>
          <p:nvPr/>
        </p:nvSpPr>
        <p:spPr bwMode="auto">
          <a:xfrm>
            <a:off x="113348" y="1314450"/>
            <a:ext cx="8778240" cy="1104900"/>
          </a:xfrm>
          <a:prstGeom prst="rect">
            <a:avLst/>
          </a:prstGeom>
          <a:noFill/>
          <a:ln w="9525" algn="ctr">
            <a:noFill/>
            <a:miter lim="800000"/>
            <a:headEnd/>
            <a:tailEnd/>
          </a:ln>
        </p:spPr>
        <p:txBody>
          <a:bodyPr anchor="ctr"/>
          <a:lstStyle/>
          <a:p>
            <a:endParaRPr lang="en-US" sz="3200" dirty="0" smtClean="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a:p>
            <a:endParaRPr lang="en-US" sz="3200" dirty="0" smtClean="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a:p>
            <a:endParaRPr lang="en-US" sz="3200" dirty="0" smtClean="0">
              <a:latin typeface="Times New Roman" pitchFamily="18" charset="0"/>
              <a:cs typeface="Times New Roman" pitchFamily="18" charset="0"/>
            </a:endParaRPr>
          </a:p>
          <a:p>
            <a:r>
              <a:rPr lang="en-US" sz="4000" dirty="0" smtClean="0">
                <a:latin typeface="Times New Roman" pitchFamily="18" charset="0"/>
                <a:cs typeface="Times New Roman" pitchFamily="18" charset="0"/>
              </a:rPr>
              <a:t>Closeout Report on the</a:t>
            </a:r>
            <a:endParaRPr lang="en-US" sz="4000" dirty="0">
              <a:latin typeface="Times New Roman" pitchFamily="18" charset="0"/>
              <a:cs typeface="Times New Roman" pitchFamily="18" charset="0"/>
            </a:endParaRPr>
          </a:p>
          <a:p>
            <a:r>
              <a:rPr lang="en-US" sz="4000" dirty="0" smtClean="0">
                <a:solidFill>
                  <a:srgbClr val="000000"/>
                </a:solidFill>
                <a:latin typeface="Times New Roman" pitchFamily="18" charset="0"/>
                <a:cs typeface="Times New Roman" pitchFamily="18" charset="0"/>
              </a:rPr>
              <a:t>DOE/SC CD-2-3 Review of the </a:t>
            </a:r>
          </a:p>
          <a:p>
            <a:endParaRPr lang="en-US" sz="4000" dirty="0" smtClean="0">
              <a:solidFill>
                <a:srgbClr val="000000"/>
              </a:solidFill>
              <a:latin typeface="Times New Roman" pitchFamily="18" charset="0"/>
              <a:cs typeface="Times New Roman" pitchFamily="18" charset="0"/>
            </a:endParaRPr>
          </a:p>
          <a:p>
            <a:r>
              <a:rPr lang="en-US" sz="3800" dirty="0" smtClean="0">
                <a:solidFill>
                  <a:schemeClr val="accent2"/>
                </a:solidFill>
                <a:latin typeface="Times New Roman" pitchFamily="18" charset="0"/>
                <a:cs typeface="Times New Roman" pitchFamily="18" charset="0"/>
              </a:rPr>
              <a:t>Proton Power Upgrade (PPU) Project </a:t>
            </a:r>
            <a:endParaRPr lang="en-US" sz="3800" b="0" dirty="0" smtClean="0">
              <a:solidFill>
                <a:schemeClr val="accent2"/>
              </a:solidFill>
              <a:latin typeface="Times New Roman" pitchFamily="18" charset="0"/>
              <a:cs typeface="Times New Roman" pitchFamily="18" charset="0"/>
            </a:endParaRPr>
          </a:p>
          <a:p>
            <a:r>
              <a:rPr lang="en-US" sz="36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Oak Ridge National Laboratory</a:t>
            </a:r>
            <a:endParaRPr lang="en-US" sz="2800" dirty="0">
              <a:latin typeface="Times New Roman" pitchFamily="18" charset="0"/>
              <a:cs typeface="Times New Roman" pitchFamily="18" charset="0"/>
            </a:endParaRPr>
          </a:p>
          <a:p>
            <a:r>
              <a:rPr lang="en-US" sz="2000" dirty="0" smtClean="0">
                <a:latin typeface="Times New Roman" pitchFamily="18" charset="0"/>
                <a:cs typeface="Times New Roman" pitchFamily="18" charset="0"/>
              </a:rPr>
              <a:t>July 14-17, 2019 </a:t>
            </a:r>
            <a:endParaRPr lang="en-US" sz="2000" dirty="0">
              <a:latin typeface="Times New Roman" pitchFamily="18" charset="0"/>
              <a:cs typeface="Times New Roman" pitchFamily="18" charset="0"/>
            </a:endParaRPr>
          </a:p>
        </p:txBody>
      </p:sp>
      <p:sp>
        <p:nvSpPr>
          <p:cNvPr id="10" name="Rectangle 4"/>
          <p:cNvSpPr>
            <a:spLocks noGrp="1" noChangeArrowheads="1"/>
          </p:cNvSpPr>
          <p:nvPr>
            <p:ph type="subTitle" idx="1"/>
          </p:nvPr>
        </p:nvSpPr>
        <p:spPr>
          <a:xfrm>
            <a:off x="0" y="5401039"/>
            <a:ext cx="9086850" cy="1498613"/>
          </a:xfrm>
        </p:spPr>
        <p:txBody>
          <a:bodyPr lIns="82039" tIns="41020" rIns="82039" bIns="41020">
            <a:spAutoFit/>
          </a:bodyPr>
          <a:lstStyle/>
          <a:p>
            <a:pPr eaLnBrk="1" hangingPunct="1">
              <a:defRPr/>
            </a:pPr>
            <a:r>
              <a:rPr lang="en-US" dirty="0" smtClean="0">
                <a:latin typeface="Times New Roman" pitchFamily="18" charset="0"/>
                <a:cs typeface="Times New Roman" pitchFamily="18" charset="0"/>
              </a:rPr>
              <a:t>Ethan Merrill</a:t>
            </a:r>
          </a:p>
          <a:p>
            <a:pPr eaLnBrk="1" hangingPunct="1">
              <a:defRPr/>
            </a:pPr>
            <a:r>
              <a:rPr lang="en-US" dirty="0" smtClean="0">
                <a:latin typeface="Times New Roman" pitchFamily="18" charset="0"/>
                <a:cs typeface="Times New Roman" pitchFamily="18" charset="0"/>
              </a:rPr>
              <a:t>Committee Chair </a:t>
            </a:r>
          </a:p>
          <a:p>
            <a:pPr eaLnBrk="1" hangingPunct="1">
              <a:defRPr/>
            </a:pPr>
            <a:r>
              <a:rPr lang="en-US" dirty="0" smtClean="0">
                <a:latin typeface="Times New Roman" pitchFamily="18" charset="0"/>
                <a:cs typeface="Times New Roman" pitchFamily="18" charset="0"/>
              </a:rPr>
              <a:t>Office of Science, U.S. Department of Energy</a:t>
            </a:r>
          </a:p>
          <a:p>
            <a:pPr eaLnBrk="1" hangingPunct="1">
              <a:defRPr/>
            </a:pPr>
            <a:r>
              <a:rPr lang="en-US" b="0" dirty="0" smtClean="0">
                <a:solidFill>
                  <a:schemeClr val="bg2"/>
                </a:solidFill>
                <a:latin typeface="Times New Roman" pitchFamily="18" charset="0"/>
                <a:cs typeface="Times New Roman" pitchFamily="18" charset="0"/>
                <a:hlinkClick r:id="rId3"/>
              </a:rPr>
              <a:t>http://www.science.doe.gov/opa/</a:t>
            </a:r>
            <a:endParaRPr lang="en-US" b="0" dirty="0" smtClean="0">
              <a:solidFill>
                <a:schemeClr val="bg2"/>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10</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2.1  Superconducting RF</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M. Kelly, </a:t>
            </a:r>
            <a:r>
              <a:rPr lang="en-US" sz="1800" dirty="0" smtClean="0">
                <a:effectLst/>
                <a:latin typeface="Times New Roman" pitchFamily="18" charset="0"/>
                <a:cs typeface="Times New Roman" pitchFamily="18" charset="0"/>
              </a:rPr>
              <a:t>ANL, T. Nicol, FNAL</a:t>
            </a:r>
            <a:br>
              <a:rPr lang="en-US" sz="1800" dirty="0" smtClean="0">
                <a:effectLst/>
                <a:latin typeface="Times New Roman" pitchFamily="18" charset="0"/>
                <a:cs typeface="Times New Roman" pitchFamily="18" charset="0"/>
              </a:rPr>
            </a:br>
            <a:r>
              <a:rPr lang="en-US" sz="1800" dirty="0" smtClean="0">
                <a:effectLst/>
                <a:latin typeface="Times New Roman" pitchFamily="18" charset="0"/>
                <a:cs typeface="Times New Roman" pitchFamily="18" charset="0"/>
              </a:rPr>
              <a:t>Subcommittee </a:t>
            </a:r>
            <a:r>
              <a:rPr lang="en-US" sz="1800" dirty="0">
                <a:effectLst/>
                <a:latin typeface="Times New Roman" pitchFamily="18" charset="0"/>
                <a:cs typeface="Times New Roman" pitchFamily="18" charset="0"/>
              </a:rPr>
              <a:t>1</a:t>
            </a:r>
          </a:p>
        </p:txBody>
      </p:sp>
      <p:sp>
        <p:nvSpPr>
          <p:cNvPr id="23557" name="Rectangle 7"/>
          <p:cNvSpPr>
            <a:spLocks noChangeArrowheads="1"/>
          </p:cNvSpPr>
          <p:nvPr/>
        </p:nvSpPr>
        <p:spPr bwMode="auto">
          <a:xfrm>
            <a:off x="276224" y="1062582"/>
            <a:ext cx="8648701" cy="2419124"/>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Findings (cont’d)</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There do not appear to be practical cooldown limits on either the primary or thermal shield circuits. The primary circuit is cooled at a rate of about 100 K/</a:t>
            </a:r>
            <a:r>
              <a:rPr lang="en-US" sz="1800" dirty="0" err="1">
                <a:solidFill>
                  <a:srgbClr val="000000"/>
                </a:solidFill>
                <a:latin typeface="Times New Roman" pitchFamily="18" charset="0"/>
                <a:cs typeface="Times New Roman" pitchFamily="18" charset="0"/>
              </a:rPr>
              <a:t>hr</a:t>
            </a:r>
            <a:r>
              <a:rPr lang="en-US" sz="1800" dirty="0">
                <a:solidFill>
                  <a:srgbClr val="000000"/>
                </a:solidFill>
                <a:latin typeface="Times New Roman" pitchFamily="18" charset="0"/>
                <a:cs typeface="Times New Roman" pitchFamily="18" charset="0"/>
              </a:rPr>
              <a:t> with a similar rate on the thermal shield.</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A new nozzle is available for one of the turbines. This is designed for 20% increased flow and a corresponding increase in shield refrigeration capacity from 8.3 kW to 10 kW. The new nozzle will only be installed if it is found to be needed at a later date.</a:t>
            </a:r>
          </a:p>
        </p:txBody>
      </p:sp>
    </p:spTree>
    <p:extLst>
      <p:ext uri="{BB962C8B-B14F-4D97-AF65-F5344CB8AC3E}">
        <p14:creationId xmlns:p14="http://schemas.microsoft.com/office/powerpoint/2010/main" val="21425144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11</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2.1  Superconducting RF</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M. Kelly, </a:t>
            </a:r>
            <a:r>
              <a:rPr lang="en-US" sz="1800" dirty="0" smtClean="0">
                <a:effectLst/>
                <a:latin typeface="Times New Roman" pitchFamily="18" charset="0"/>
                <a:cs typeface="Times New Roman" pitchFamily="18" charset="0"/>
              </a:rPr>
              <a:t>ANL, T. Nicol, FNAL</a:t>
            </a:r>
            <a:br>
              <a:rPr lang="en-US" sz="1800" dirty="0" smtClean="0">
                <a:effectLst/>
                <a:latin typeface="Times New Roman" pitchFamily="18" charset="0"/>
                <a:cs typeface="Times New Roman" pitchFamily="18" charset="0"/>
              </a:rPr>
            </a:br>
            <a:r>
              <a:rPr lang="en-US" sz="1800" dirty="0" smtClean="0">
                <a:effectLst/>
                <a:latin typeface="Times New Roman" pitchFamily="18" charset="0"/>
                <a:cs typeface="Times New Roman" pitchFamily="18" charset="0"/>
              </a:rPr>
              <a:t>Subcommittee </a:t>
            </a:r>
            <a:r>
              <a:rPr lang="en-US" sz="1800" dirty="0">
                <a:effectLst/>
                <a:latin typeface="Times New Roman" pitchFamily="18" charset="0"/>
                <a:cs typeface="Times New Roman" pitchFamily="18" charset="0"/>
              </a:rPr>
              <a:t>1</a:t>
            </a:r>
          </a:p>
        </p:txBody>
      </p:sp>
      <p:sp>
        <p:nvSpPr>
          <p:cNvPr id="23557" name="Rectangle 7"/>
          <p:cNvSpPr>
            <a:spLocks noChangeArrowheads="1"/>
          </p:cNvSpPr>
          <p:nvPr/>
        </p:nvSpPr>
        <p:spPr bwMode="auto">
          <a:xfrm>
            <a:off x="276224" y="1062582"/>
            <a:ext cx="8648701" cy="5466112"/>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Comments</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PPU managers have experience from the original SNS installation. This reduces the likelihood of loss of institutional knowledge and is important for complex cavity and cryomodule systems.</a:t>
            </a:r>
          </a:p>
          <a:p>
            <a:pPr algn="l" eaLnBrk="1" hangingPunct="1">
              <a:spcBef>
                <a:spcPct val="20000"/>
              </a:spcBef>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The SNS vacuum, cryogenics, and controls groups, and the SCL team generally, appear to have sufficient workforce and expertise to carry out the work plan. As with any lean group, the loss key managers or technical staff could have a significant impact.</a:t>
            </a:r>
          </a:p>
          <a:p>
            <a:pPr algn="l" eaLnBrk="1" hangingPunct="1">
              <a:spcBef>
                <a:spcPct val="20000"/>
              </a:spcBef>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New technical staff recently hired at JLab will require time on site to ramp up to full productivity. The issue could be compounded by COVID restrictions. So far, the JLab team has not been limited by such restrictions.</a:t>
            </a:r>
          </a:p>
          <a:p>
            <a:pPr algn="l" eaLnBrk="1" hangingPunct="1">
              <a:spcBef>
                <a:spcPct val="20000"/>
              </a:spcBef>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The SCL cost and schedule are not yet impacted significantly due to COVID. This appears to be because both the SNS and PPU vendors have continued hands-on work these past months. Required hands-on work at </a:t>
            </a:r>
            <a:r>
              <a:rPr lang="en-US" sz="1800" dirty="0" err="1">
                <a:solidFill>
                  <a:srgbClr val="000000"/>
                </a:solidFill>
                <a:latin typeface="Times New Roman" pitchFamily="18" charset="0"/>
                <a:cs typeface="Times New Roman" pitchFamily="18" charset="0"/>
              </a:rPr>
              <a:t>JLab</a:t>
            </a:r>
            <a:r>
              <a:rPr lang="en-US" sz="1800" dirty="0">
                <a:solidFill>
                  <a:srgbClr val="000000"/>
                </a:solidFill>
                <a:latin typeface="Times New Roman" pitchFamily="18" charset="0"/>
                <a:cs typeface="Times New Roman" pitchFamily="18" charset="0"/>
              </a:rPr>
              <a:t> during the shutdown was limited.</a:t>
            </a:r>
          </a:p>
        </p:txBody>
      </p:sp>
    </p:spTree>
    <p:extLst>
      <p:ext uri="{BB962C8B-B14F-4D97-AF65-F5344CB8AC3E}">
        <p14:creationId xmlns:p14="http://schemas.microsoft.com/office/powerpoint/2010/main" val="8176842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2F2167-E19D-46E1-8CCB-9481849B6AA3}"/>
              </a:ext>
            </a:extLst>
          </p:cNvPr>
          <p:cNvSpPr>
            <a:spLocks noGrp="1"/>
          </p:cNvSpPr>
          <p:nvPr>
            <p:ph type="title"/>
          </p:nvPr>
        </p:nvSpPr>
        <p:spPr>
          <a:xfrm>
            <a:off x="2225221" y="194582"/>
            <a:ext cx="5165725" cy="723900"/>
          </a:xfrm>
        </p:spPr>
        <p:txBody>
          <a:bodyPr/>
          <a:lstStyle/>
          <a:p>
            <a:r>
              <a:rPr lang="en-US" sz="2000" b="1" dirty="0">
                <a:effectLst/>
                <a:latin typeface="Times New Roman" pitchFamily="18" charset="0"/>
                <a:cs typeface="Times New Roman" pitchFamily="18" charset="0"/>
              </a:rPr>
              <a:t>2.1  Superconducting RF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M. Kelly, ANL, T. Nicol, FNAL</a:t>
            </a:r>
            <a:br>
              <a:rPr lang="en-US" sz="2000"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Subcommittee 1</a:t>
            </a:r>
            <a:endParaRPr lang="en-US" sz="2000" dirty="0"/>
          </a:p>
        </p:txBody>
      </p:sp>
      <p:sp>
        <p:nvSpPr>
          <p:cNvPr id="4" name="Slide Number Placeholder 3">
            <a:extLst>
              <a:ext uri="{FF2B5EF4-FFF2-40B4-BE49-F238E27FC236}">
                <a16:creationId xmlns:a16="http://schemas.microsoft.com/office/drawing/2014/main" xmlns="" id="{983B342D-521F-4A5D-85DB-B75D744BDBD4}"/>
              </a:ext>
            </a:extLst>
          </p:cNvPr>
          <p:cNvSpPr>
            <a:spLocks noGrp="1"/>
          </p:cNvSpPr>
          <p:nvPr>
            <p:ph type="sldNum" sz="quarter" idx="10"/>
          </p:nvPr>
        </p:nvSpPr>
        <p:spPr/>
        <p:txBody>
          <a:bodyPr/>
          <a:lstStyle/>
          <a:p>
            <a:pPr>
              <a:defRPr/>
            </a:pPr>
            <a:fld id="{137661AB-5696-4AAC-BEC1-4A1BE4153515}" type="slidenum">
              <a:rPr lang="en-US" smtClean="0"/>
              <a:pPr>
                <a:defRPr/>
              </a:pPr>
              <a:t>12</a:t>
            </a:fld>
            <a:endParaRPr lang="en-US" dirty="0"/>
          </a:p>
        </p:txBody>
      </p:sp>
      <p:sp>
        <p:nvSpPr>
          <p:cNvPr id="5" name="Rectangle 7">
            <a:extLst>
              <a:ext uri="{FF2B5EF4-FFF2-40B4-BE49-F238E27FC236}">
                <a16:creationId xmlns:a16="http://schemas.microsoft.com/office/drawing/2014/main" xmlns="" id="{6E402C43-2395-4666-B884-ACE5B414E35A}"/>
              </a:ext>
            </a:extLst>
          </p:cNvPr>
          <p:cNvSpPr>
            <a:spLocks noChangeArrowheads="1"/>
          </p:cNvSpPr>
          <p:nvPr/>
        </p:nvSpPr>
        <p:spPr bwMode="auto">
          <a:xfrm>
            <a:off x="276224" y="1062582"/>
            <a:ext cx="8648701" cy="5078313"/>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Comments (cont’d)</a:t>
            </a:r>
          </a:p>
          <a:p>
            <a:pPr algn="l" eaLnBrk="1" hangingPunct="1">
              <a:spcBef>
                <a:spcPct val="20000"/>
              </a:spcBef>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Overall, the SCL systems are progressing well with respect to the P6 project plan.</a:t>
            </a:r>
          </a:p>
          <a:p>
            <a:pPr algn="l" eaLnBrk="1" hangingPunct="1">
              <a:spcBef>
                <a:spcPct val="20000"/>
              </a:spcBef>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SCL controls work for PPU appears to be progressing well. The approach is to replicate existing cryomodule controls and adjust, where necessary, for obsolescence.</a:t>
            </a:r>
          </a:p>
          <a:p>
            <a:pPr algn="l" eaLnBrk="1" hangingPunct="1">
              <a:spcBef>
                <a:spcPct val="20000"/>
              </a:spcBef>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SCL cryogenics work for PPU is a moderately sized effort (cost ~$1M), and also appears to be progressing well. Technical review of the system has been performed as part of major DOE reviews.</a:t>
            </a:r>
          </a:p>
          <a:p>
            <a:pPr algn="l" eaLnBrk="1" hangingPunct="1">
              <a:spcBef>
                <a:spcPct val="20000"/>
              </a:spcBef>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SCL utilities work includes vacuum and water systems. This work is also entails mostly a replication of existing systems and progress to date is good.</a:t>
            </a:r>
          </a:p>
          <a:p>
            <a:pPr algn="l" eaLnBrk="1" hangingPunct="1">
              <a:spcBef>
                <a:spcPct val="20000"/>
              </a:spcBef>
            </a:pPr>
            <a:endParaRPr lang="en-US" sz="1800" dirty="0">
              <a:solidFill>
                <a:srgbClr val="000000"/>
              </a:solidFill>
              <a:latin typeface="Times New Roman" pitchFamily="18" charset="0"/>
              <a:cs typeface="Times New Roman" pitchFamily="18" charset="0"/>
            </a:endParaRPr>
          </a:p>
          <a:p>
            <a:pPr algn="l" eaLnBrk="1" hangingPunct="1">
              <a:spcBef>
                <a:spcPct val="20000"/>
              </a:spcBef>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6644240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13</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2.1  Superconducting RF</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M. Kelly, </a:t>
            </a:r>
            <a:r>
              <a:rPr lang="en-US" sz="1800" dirty="0" smtClean="0">
                <a:effectLst/>
                <a:latin typeface="Times New Roman" pitchFamily="18" charset="0"/>
                <a:cs typeface="Times New Roman" pitchFamily="18" charset="0"/>
              </a:rPr>
              <a:t>ANL, T. Nicol, FNAL </a:t>
            </a:r>
            <a:br>
              <a:rPr lang="en-US" sz="1800" dirty="0" smtClean="0">
                <a:effectLst/>
                <a:latin typeface="Times New Roman" pitchFamily="18" charset="0"/>
                <a:cs typeface="Times New Roman" pitchFamily="18" charset="0"/>
              </a:rPr>
            </a:br>
            <a:r>
              <a:rPr lang="en-US" sz="1800" dirty="0" smtClean="0">
                <a:effectLst/>
                <a:latin typeface="Times New Roman" pitchFamily="18" charset="0"/>
                <a:cs typeface="Times New Roman" pitchFamily="18" charset="0"/>
              </a:rPr>
              <a:t>Subcommittee </a:t>
            </a:r>
            <a:r>
              <a:rPr lang="en-US" sz="1800" dirty="0">
                <a:effectLst/>
                <a:latin typeface="Times New Roman" pitchFamily="18" charset="0"/>
                <a:cs typeface="Times New Roman" pitchFamily="18" charset="0"/>
              </a:rPr>
              <a:t>1</a:t>
            </a:r>
          </a:p>
        </p:txBody>
      </p:sp>
      <p:sp>
        <p:nvSpPr>
          <p:cNvPr id="23557" name="Rectangle 7"/>
          <p:cNvSpPr>
            <a:spLocks noChangeArrowheads="1"/>
          </p:cNvSpPr>
          <p:nvPr/>
        </p:nvSpPr>
        <p:spPr bwMode="auto">
          <a:xfrm>
            <a:off x="276224" y="1062582"/>
            <a:ext cx="8648701" cy="6241709"/>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Comments (cont’d)</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The JLab/SNS/PPU team have robust tools in place for tracking vendor hardware. Much of the hardware needed to perform work is in hand, but key pieces are still with industrial partners.</a:t>
            </a:r>
          </a:p>
          <a:p>
            <a:pPr algn="l" eaLnBrk="1" hangingPunct="1">
              <a:spcBef>
                <a:spcPct val="20000"/>
              </a:spcBef>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Therefore, the team should be willing to change or supplement vendors if necessary. This does not likely apply for cavities, vacuum vessels or other major components, but could be a wise course for smaller components.</a:t>
            </a:r>
          </a:p>
          <a:p>
            <a:pPr algn="l" eaLnBrk="1" hangingPunct="1">
              <a:spcBef>
                <a:spcPct val="20000"/>
              </a:spcBef>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Small changes to the cavities and couplers are well thought out. Overall, the SCL system is technically conservative. This adds confidence that systems will perform as planned.</a:t>
            </a:r>
          </a:p>
          <a:p>
            <a:pPr algn="l" eaLnBrk="1" hangingPunct="1">
              <a:spcBef>
                <a:spcPct val="20000"/>
              </a:spcBef>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There are planned repairs to three existing SNS </a:t>
            </a:r>
            <a:r>
              <a:rPr lang="en-US" sz="1800" dirty="0" err="1">
                <a:solidFill>
                  <a:srgbClr val="000000"/>
                </a:solidFill>
                <a:latin typeface="Times New Roman" pitchFamily="18" charset="0"/>
                <a:cs typeface="Times New Roman" pitchFamily="18" charset="0"/>
              </a:rPr>
              <a:t>cryomodules</a:t>
            </a:r>
            <a:r>
              <a:rPr lang="en-US" sz="1800" dirty="0">
                <a:solidFill>
                  <a:srgbClr val="000000"/>
                </a:solidFill>
                <a:latin typeface="Times New Roman" pitchFamily="18" charset="0"/>
                <a:cs typeface="Times New Roman" pitchFamily="18" charset="0"/>
              </a:rPr>
              <a:t>. These may be time consuming for technical staff but would not appear to have major impact for PPU installation or performance.</a:t>
            </a: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a:p>
            <a:pPr algn="l" eaLnBrk="1" hangingPunct="1">
              <a:spcBef>
                <a:spcPct val="20000"/>
              </a:spcBef>
            </a:pPr>
            <a:endParaRPr lang="en-US" sz="1800" dirty="0">
              <a:solidFill>
                <a:srgbClr val="000000"/>
              </a:solidFill>
              <a:latin typeface="Times New Roman" pitchFamily="18" charset="0"/>
              <a:cs typeface="Times New Roman" pitchFamily="18" charset="0"/>
            </a:endParaRPr>
          </a:p>
          <a:p>
            <a:pPr algn="l" eaLnBrk="1" hangingPunct="1">
              <a:spcBef>
                <a:spcPct val="20000"/>
              </a:spcBef>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41454673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14</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2.1  Superconducting RF</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M. Kelly, </a:t>
            </a:r>
            <a:r>
              <a:rPr lang="en-US" sz="1800" dirty="0" smtClean="0">
                <a:effectLst/>
                <a:latin typeface="Times New Roman" pitchFamily="18" charset="0"/>
                <a:cs typeface="Times New Roman" pitchFamily="18" charset="0"/>
              </a:rPr>
              <a:t>ANL, T. Nicol, FNAL</a:t>
            </a:r>
            <a:br>
              <a:rPr lang="en-US" sz="1800" dirty="0" smtClean="0">
                <a:effectLst/>
                <a:latin typeface="Times New Roman" pitchFamily="18" charset="0"/>
                <a:cs typeface="Times New Roman" pitchFamily="18" charset="0"/>
              </a:rPr>
            </a:br>
            <a:r>
              <a:rPr lang="en-US" sz="1800" dirty="0" smtClean="0">
                <a:effectLst/>
                <a:latin typeface="Times New Roman" pitchFamily="18" charset="0"/>
                <a:cs typeface="Times New Roman" pitchFamily="18" charset="0"/>
              </a:rPr>
              <a:t>Subcommittee </a:t>
            </a:r>
            <a:r>
              <a:rPr lang="en-US" sz="1800" dirty="0">
                <a:effectLst/>
                <a:latin typeface="Times New Roman" pitchFamily="18" charset="0"/>
                <a:cs typeface="Times New Roman" pitchFamily="18" charset="0"/>
              </a:rPr>
              <a:t>1</a:t>
            </a:r>
          </a:p>
        </p:txBody>
      </p:sp>
      <p:sp>
        <p:nvSpPr>
          <p:cNvPr id="23557" name="Rectangle 7"/>
          <p:cNvSpPr>
            <a:spLocks noChangeArrowheads="1"/>
          </p:cNvSpPr>
          <p:nvPr/>
        </p:nvSpPr>
        <p:spPr bwMode="auto">
          <a:xfrm>
            <a:off x="276224" y="1062582"/>
            <a:ext cx="8648701" cy="5078313"/>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Comments (cont’d)</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The technical choice not to perform cavity chemistry after jacketing is not the normal practice for SRF cavities.</a:t>
            </a:r>
          </a:p>
          <a:p>
            <a:pPr algn="l" eaLnBrk="1" hangingPunct="1">
              <a:spcBef>
                <a:spcPct val="20000"/>
              </a:spcBef>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The ongoing work at </a:t>
            </a:r>
            <a:r>
              <a:rPr lang="en-US" sz="1800" dirty="0" err="1">
                <a:solidFill>
                  <a:srgbClr val="000000"/>
                </a:solidFill>
                <a:latin typeface="Times New Roman" pitchFamily="18" charset="0"/>
                <a:cs typeface="Times New Roman" pitchFamily="18" charset="0"/>
              </a:rPr>
              <a:t>JLab</a:t>
            </a:r>
            <a:r>
              <a:rPr lang="en-US" sz="1800" dirty="0">
                <a:solidFill>
                  <a:srgbClr val="000000"/>
                </a:solidFill>
                <a:latin typeface="Times New Roman" pitchFamily="18" charset="0"/>
                <a:cs typeface="Times New Roman" pitchFamily="18" charset="0"/>
              </a:rPr>
              <a:t> to test, jacket and re-test three existing cavities from the original SNS is needed to vet the plan for chemistry. If it is found that chemistry is desired after jacketing, this would impact cost and schedule. Even though the team has four spare cavities planned, it would be prudent to consider a course of action in case chemistry after jacketing is needed.</a:t>
            </a:r>
          </a:p>
          <a:p>
            <a:pPr algn="l" eaLnBrk="1" hangingPunct="1">
              <a:spcBef>
                <a:spcPct val="20000"/>
              </a:spcBef>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Much information was shared about the status of cavities, helium vessels, and couplers, but other major components are also critical to </a:t>
            </a:r>
            <a:r>
              <a:rPr lang="en-US" sz="1800" dirty="0" err="1">
                <a:solidFill>
                  <a:srgbClr val="000000"/>
                </a:solidFill>
                <a:latin typeface="Times New Roman" pitchFamily="18" charset="0"/>
                <a:cs typeface="Times New Roman" pitchFamily="18" charset="0"/>
              </a:rPr>
              <a:t>cryomodule</a:t>
            </a:r>
            <a:r>
              <a:rPr lang="en-US" sz="1800" dirty="0">
                <a:solidFill>
                  <a:srgbClr val="000000"/>
                </a:solidFill>
                <a:latin typeface="Times New Roman" pitchFamily="18" charset="0"/>
                <a:cs typeface="Times New Roman" pitchFamily="18" charset="0"/>
              </a:rPr>
              <a:t> fabrication. These include vacuum vessels, thermal shields, space frames, and tuners. Some of these require close interaction with their respective vendors, particularly if vendors are new. Oversight is more difficult with restricted travel and the project needs to continue with diligence to ensure the status of procured items is understood and that these remain on schedule to the extent possible.</a:t>
            </a:r>
          </a:p>
        </p:txBody>
      </p:sp>
    </p:spTree>
    <p:extLst>
      <p:ext uri="{BB962C8B-B14F-4D97-AF65-F5344CB8AC3E}">
        <p14:creationId xmlns:p14="http://schemas.microsoft.com/office/powerpoint/2010/main" val="15741569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15</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2.1  Superconducting RF</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M. Kelly, </a:t>
            </a:r>
            <a:r>
              <a:rPr lang="en-US" sz="1800" dirty="0" smtClean="0">
                <a:effectLst/>
                <a:latin typeface="Times New Roman" pitchFamily="18" charset="0"/>
                <a:cs typeface="Times New Roman" pitchFamily="18" charset="0"/>
              </a:rPr>
              <a:t>ANL, T. Nicol, FNAL</a:t>
            </a:r>
            <a:br>
              <a:rPr lang="en-US" sz="1800" dirty="0" smtClean="0">
                <a:effectLst/>
                <a:latin typeface="Times New Roman" pitchFamily="18" charset="0"/>
                <a:cs typeface="Times New Roman" pitchFamily="18" charset="0"/>
              </a:rPr>
            </a:br>
            <a:r>
              <a:rPr lang="en-US" sz="1800" dirty="0" smtClean="0">
                <a:effectLst/>
                <a:latin typeface="Times New Roman" pitchFamily="18" charset="0"/>
                <a:cs typeface="Times New Roman" pitchFamily="18" charset="0"/>
              </a:rPr>
              <a:t>Subcommittee </a:t>
            </a:r>
            <a:r>
              <a:rPr lang="en-US" sz="1800" dirty="0">
                <a:effectLst/>
                <a:latin typeface="Times New Roman" pitchFamily="18" charset="0"/>
                <a:cs typeface="Times New Roman" pitchFamily="18" charset="0"/>
              </a:rPr>
              <a:t>1</a:t>
            </a:r>
          </a:p>
        </p:txBody>
      </p:sp>
      <p:sp>
        <p:nvSpPr>
          <p:cNvPr id="23557" name="Rectangle 7"/>
          <p:cNvSpPr>
            <a:spLocks noChangeArrowheads="1"/>
          </p:cNvSpPr>
          <p:nvPr/>
        </p:nvSpPr>
        <p:spPr bwMode="auto">
          <a:xfrm>
            <a:off x="276224" y="1062582"/>
            <a:ext cx="8648701" cy="701731"/>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Recommendations</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Proceed to CD-2/3</a:t>
            </a:r>
          </a:p>
        </p:txBody>
      </p:sp>
    </p:spTree>
    <p:extLst>
      <p:ext uri="{BB962C8B-B14F-4D97-AF65-F5344CB8AC3E}">
        <p14:creationId xmlns:p14="http://schemas.microsoft.com/office/powerpoint/2010/main" val="14088420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16</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F. Pellemoine, FNAL; F. Sordo, ESS-Bilbao; </a:t>
            </a:r>
            <a:br>
              <a:rPr lang="en-US" sz="1600" dirty="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M. </a:t>
            </a:r>
            <a:r>
              <a:rPr lang="en-US" sz="1600" dirty="0" err="1">
                <a:effectLst/>
                <a:latin typeface="Times New Roman" pitchFamily="18" charset="0"/>
                <a:cs typeface="Times New Roman" pitchFamily="18" charset="0"/>
              </a:rPr>
              <a:t>Calviani</a:t>
            </a:r>
            <a:r>
              <a:rPr lang="en-US" sz="1600" dirty="0">
                <a:effectLst/>
                <a:latin typeface="Times New Roman" pitchFamily="18" charset="0"/>
                <a:cs typeface="Times New Roman" pitchFamily="18" charset="0"/>
              </a:rPr>
              <a:t>, CERN  / </a:t>
            </a:r>
            <a:r>
              <a:rPr lang="en-US" sz="1800" dirty="0">
                <a:effectLst/>
                <a:latin typeface="Times New Roman" pitchFamily="18" charset="0"/>
                <a:cs typeface="Times New Roman" pitchFamily="18" charset="0"/>
              </a:rPr>
              <a:t>Subcommittee 2</a:t>
            </a:r>
            <a:endParaRPr lang="en-US" sz="1600" dirty="0">
              <a:effectLst/>
              <a:latin typeface="Times New Roman" pitchFamily="18" charset="0"/>
              <a:cs typeface="Times New Roman" pitchFamily="18" charset="0"/>
            </a:endParaRPr>
          </a:p>
        </p:txBody>
      </p:sp>
      <p:sp>
        <p:nvSpPr>
          <p:cNvPr id="23557" name="Rectangle 7"/>
          <p:cNvSpPr>
            <a:spLocks noChangeArrowheads="1"/>
          </p:cNvSpPr>
          <p:nvPr/>
        </p:nvSpPr>
        <p:spPr bwMode="auto">
          <a:xfrm>
            <a:off x="276224" y="1054115"/>
            <a:ext cx="8648701" cy="5355312"/>
          </a:xfrm>
          <a:prstGeom prst="rect">
            <a:avLst/>
          </a:prstGeom>
          <a:noFill/>
          <a:ln w="6350">
            <a:noFill/>
            <a:miter lim="800000"/>
            <a:headEnd/>
            <a:tailEnd/>
          </a:ln>
        </p:spPr>
        <p:txBody>
          <a:bodyPr wrap="square" anchor="t">
            <a:spAutoFit/>
          </a:bodyPr>
          <a:lstStyle/>
          <a:p>
            <a:pPr marL="457200" indent="-457200" algn="l">
              <a:buFontTx/>
              <a:buAutoNum type="arabicPeriod"/>
            </a:pPr>
            <a:r>
              <a:rPr lang="en-US" sz="1800" b="0" u="sng" dirty="0">
                <a:latin typeface="Times New Roman"/>
                <a:ea typeface="Calibri"/>
              </a:rPr>
              <a:t>Design Maturity</a:t>
            </a:r>
            <a:r>
              <a:rPr lang="en-US" sz="1800" b="0" dirty="0">
                <a:latin typeface="Times New Roman"/>
                <a:ea typeface="Calibri"/>
              </a:rPr>
              <a:t>:  Is the final design sufficiently well-defined and technically sound to achieve the specified technical performance requirements and to establish a performance baseline and start construction?</a:t>
            </a:r>
          </a:p>
          <a:p>
            <a:pPr lvl="1" algn="l"/>
            <a:r>
              <a:rPr lang="en-US" sz="1800" b="0" dirty="0">
                <a:latin typeface="Times New Roman"/>
                <a:ea typeface="Calibri"/>
              </a:rPr>
              <a:t>	</a:t>
            </a:r>
            <a:r>
              <a:rPr lang="en-US" sz="1800" b="0" dirty="0">
                <a:solidFill>
                  <a:srgbClr val="FF0000"/>
                </a:solidFill>
                <a:latin typeface="Times New Roman"/>
                <a:ea typeface="Calibri"/>
              </a:rPr>
              <a:t>Yes</a:t>
            </a:r>
          </a:p>
          <a:p>
            <a:pPr algn="l"/>
            <a:r>
              <a:rPr lang="en-US" sz="1800" b="0" dirty="0">
                <a:latin typeface="Times New Roman"/>
                <a:ea typeface="Calibri"/>
              </a:rPr>
              <a:t>	</a:t>
            </a:r>
            <a:endParaRPr lang="en-US" sz="1800" b="0" dirty="0">
              <a:latin typeface="Times New Roman" pitchFamily="18" charset="0"/>
              <a:cs typeface="Times New Roman" pitchFamily="18" charset="0"/>
            </a:endParaRPr>
          </a:p>
          <a:p>
            <a:pPr marL="457200" indent="-457200" algn="l">
              <a:buAutoNum type="arabicPeriod" startAt="2"/>
            </a:pPr>
            <a:r>
              <a:rPr lang="en-US" sz="1800" b="0" u="sng" dirty="0">
                <a:latin typeface="Times New Roman" pitchFamily="18" charset="0"/>
                <a:cs typeface="Times New Roman" pitchFamily="18" charset="0"/>
              </a:rPr>
              <a:t>Project Scope</a:t>
            </a:r>
            <a:r>
              <a:rPr lang="en-US" sz="1800" b="0" dirty="0">
                <a:latin typeface="Times New Roman" pitchFamily="18" charset="0"/>
                <a:cs typeface="Times New Roman" pitchFamily="18" charset="0"/>
              </a:rPr>
              <a:t>:  Will the project scope, as currently defined, achieve the objectives in the Mission Need Statement?  Is the Work Breakdown Structure dictionary and are the key performance parameters (KPPs) appropriately defined to establish a credible performance baseline and start construction? </a:t>
            </a:r>
          </a:p>
          <a:p>
            <a:pPr algn="l"/>
            <a:r>
              <a:rPr lang="en-US" sz="1800" b="0" dirty="0">
                <a:latin typeface="Times New Roman" pitchFamily="18" charset="0"/>
                <a:cs typeface="Times New Roman" pitchFamily="18" charset="0"/>
              </a:rPr>
              <a:t>	</a:t>
            </a:r>
            <a:r>
              <a:rPr lang="en-US" sz="1800" b="0" dirty="0">
                <a:solidFill>
                  <a:srgbClr val="FF0000"/>
                </a:solidFill>
                <a:latin typeface="Times New Roman" pitchFamily="18" charset="0"/>
                <a:cs typeface="Times New Roman" pitchFamily="18" charset="0"/>
              </a:rPr>
              <a:t>Yes </a:t>
            </a:r>
          </a:p>
          <a:p>
            <a:pPr algn="l"/>
            <a:endParaRPr lang="en-US" sz="1800" b="0" dirty="0">
              <a:solidFill>
                <a:srgbClr val="FF0000"/>
              </a:solidFill>
              <a:latin typeface="Times New Roman" pitchFamily="18" charset="0"/>
              <a:cs typeface="Times New Roman" pitchFamily="18" charset="0"/>
            </a:endParaRPr>
          </a:p>
          <a:p>
            <a:pPr marL="457200" lvl="0" indent="-457200" algn="l">
              <a:buFont typeface="+mj-lt"/>
              <a:buAutoNum type="arabicPeriod" startAt="4"/>
            </a:pPr>
            <a:r>
              <a:rPr lang="en-US" sz="1800" b="0" u="sng" dirty="0">
                <a:solidFill>
                  <a:srgbClr val="000000"/>
                </a:solidFill>
                <a:latin typeface="Times New Roman" pitchFamily="18" charset="0"/>
                <a:cs typeface="Times New Roman" pitchFamily="18" charset="0"/>
              </a:rPr>
              <a:t>Technical</a:t>
            </a:r>
            <a:r>
              <a:rPr lang="en-US" sz="1800" b="0" dirty="0">
                <a:solidFill>
                  <a:srgbClr val="000000"/>
                </a:solidFill>
                <a:latin typeface="Times New Roman" pitchFamily="18" charset="0"/>
                <a:cs typeface="Times New Roman" pitchFamily="18" charset="0"/>
              </a:rPr>
              <a:t>:  Is the technical progress to date sufficient to meet the performance specifications and support the procurements and installation as planned?  Is the trajectory appropriate for meeting the threshold KPPs by CD-4?</a:t>
            </a:r>
          </a:p>
          <a:p>
            <a:pPr lvl="0" algn="l"/>
            <a:r>
              <a:rPr lang="en-US" sz="1800" b="0" dirty="0">
                <a:solidFill>
                  <a:srgbClr val="000000"/>
                </a:solidFill>
                <a:latin typeface="Times New Roman" pitchFamily="18" charset="0"/>
                <a:cs typeface="Times New Roman" pitchFamily="18" charset="0"/>
              </a:rPr>
              <a:t>	</a:t>
            </a:r>
            <a:r>
              <a:rPr lang="en-US" sz="1800" b="0" dirty="0">
                <a:solidFill>
                  <a:srgbClr val="FF0000"/>
                </a:solidFill>
                <a:latin typeface="Times New Roman" pitchFamily="18" charset="0"/>
                <a:cs typeface="Times New Roman" pitchFamily="18" charset="0"/>
              </a:rPr>
              <a:t>Yes</a:t>
            </a:r>
          </a:p>
          <a:p>
            <a:pPr marL="457200" lvl="0" indent="-457200" algn="l">
              <a:buFont typeface="+mj-lt"/>
              <a:buAutoNum type="arabicPeriod" startAt="4"/>
            </a:pPr>
            <a:endParaRPr lang="en-US" sz="1800" b="0" dirty="0">
              <a:solidFill>
                <a:srgbClr val="000000"/>
              </a:solidFill>
              <a:latin typeface="Times New Roman" pitchFamily="18" charset="0"/>
              <a:cs typeface="Times New Roman" pitchFamily="18" charset="0"/>
            </a:endParaRPr>
          </a:p>
          <a:p>
            <a:pPr marL="457200" lvl="0" indent="-457200" algn="l">
              <a:buFont typeface="+mj-lt"/>
              <a:buAutoNum type="arabicPeriod" startAt="7"/>
            </a:pPr>
            <a:r>
              <a:rPr lang="en-US" sz="1800" b="0" u="sng" dirty="0">
                <a:solidFill>
                  <a:srgbClr val="000000"/>
                </a:solidFill>
                <a:latin typeface="Times New Roman" pitchFamily="18" charset="0"/>
                <a:cs typeface="Times New Roman" pitchFamily="18" charset="0"/>
              </a:rPr>
              <a:t>Recommendations</a:t>
            </a:r>
            <a:r>
              <a:rPr lang="en-US" sz="1800" b="0" dirty="0">
                <a:solidFill>
                  <a:srgbClr val="000000"/>
                </a:solidFill>
                <a:latin typeface="Times New Roman" pitchFamily="18" charset="0"/>
                <a:cs typeface="Times New Roman" pitchFamily="18" charset="0"/>
              </a:rPr>
              <a:t>:  Have past review recommendations been appropriately addressed? </a:t>
            </a:r>
          </a:p>
          <a:p>
            <a:pPr lvl="0" algn="l"/>
            <a:r>
              <a:rPr lang="en-US" sz="1800" b="0" dirty="0">
                <a:solidFill>
                  <a:srgbClr val="000000"/>
                </a:solidFill>
                <a:latin typeface="Times New Roman" pitchFamily="18" charset="0"/>
                <a:cs typeface="Times New Roman" pitchFamily="18" charset="0"/>
              </a:rPr>
              <a:t>	</a:t>
            </a:r>
            <a:r>
              <a:rPr lang="en-US" sz="1800" b="0" dirty="0">
                <a:solidFill>
                  <a:srgbClr val="FF0000"/>
                </a:solidFill>
                <a:latin typeface="Times New Roman" pitchFamily="18" charset="0"/>
                <a:cs typeface="Times New Roman" pitchFamily="18" charset="0"/>
              </a:rPr>
              <a:t>Yes</a:t>
            </a:r>
          </a:p>
          <a:p>
            <a:pPr algn="l"/>
            <a:endParaRPr lang="en-US" sz="1800" b="0" dirty="0">
              <a:solidFill>
                <a:srgbClr val="00B050"/>
              </a:solidFill>
              <a:latin typeface="Times New Roman" pitchFamily="18" charset="0"/>
              <a:cs typeface="Times New Roman" pitchFamily="18" charset="0"/>
            </a:endParaRPr>
          </a:p>
        </p:txBody>
      </p:sp>
    </p:spTree>
    <p:extLst>
      <p:ext uri="{BB962C8B-B14F-4D97-AF65-F5344CB8AC3E}">
        <p14:creationId xmlns:p14="http://schemas.microsoft.com/office/powerpoint/2010/main" val="36644766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17</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F. Pellemoine, FNAL; F. Sordo, ESS-Bilbao; </a:t>
            </a:r>
            <a:br>
              <a:rPr lang="en-US" sz="1600" dirty="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M. </a:t>
            </a:r>
            <a:r>
              <a:rPr lang="en-US" sz="1600" dirty="0" err="1">
                <a:effectLst/>
                <a:latin typeface="Times New Roman" pitchFamily="18" charset="0"/>
                <a:cs typeface="Times New Roman" pitchFamily="18" charset="0"/>
              </a:rPr>
              <a:t>Calviani</a:t>
            </a:r>
            <a:r>
              <a:rPr lang="en-US" sz="1600" dirty="0">
                <a:effectLst/>
                <a:latin typeface="Times New Roman" pitchFamily="18" charset="0"/>
                <a:cs typeface="Times New Roman" pitchFamily="18" charset="0"/>
              </a:rPr>
              <a:t>, CERN  / </a:t>
            </a:r>
            <a:r>
              <a:rPr lang="en-US" sz="1800" dirty="0">
                <a:effectLst/>
                <a:latin typeface="Times New Roman" pitchFamily="18" charset="0"/>
                <a:cs typeface="Times New Roman" pitchFamily="18" charset="0"/>
              </a:rPr>
              <a:t>Subcommittee 2</a:t>
            </a:r>
          </a:p>
        </p:txBody>
      </p:sp>
      <p:sp>
        <p:nvSpPr>
          <p:cNvPr id="23557" name="Rectangle 7"/>
          <p:cNvSpPr>
            <a:spLocks noChangeArrowheads="1"/>
          </p:cNvSpPr>
          <p:nvPr/>
        </p:nvSpPr>
        <p:spPr bwMode="auto">
          <a:xfrm>
            <a:off x="276224" y="1054115"/>
            <a:ext cx="8648701" cy="5909310"/>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Findings</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PPU will increase the beam power on target from 1.4 to 2 MW, and the beam energy from 1 GeV to 1.3 GeV, involving evaluation and modification on the target and the target station. PPU will deliver 33kJ per pulse at 60 Hz to the FTS and it will extend the FTS facility lifetime from 40 to 60 years. </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Most of FTS (except the target module) was initially designed for 2.0 MW with 1.0 GeV protons. Only the target module needs new design inside the Monolith and it is a replaceable system. All the other hardware inside the Monolith (replaceable or permanent one) are ready for PPU operation and extended lifetime of 60 years. Gas injection increase and beam energy increase imply some work on other </a:t>
            </a:r>
            <a:r>
              <a:rPr lang="en-US" sz="1800" b="0" dirty="0">
                <a:latin typeface="Times New Roman" pitchFamily="18" charset="0"/>
                <a:cs typeface="Times New Roman" pitchFamily="18" charset="0"/>
              </a:rPr>
              <a:t>subsystem</a:t>
            </a:r>
            <a:r>
              <a:rPr lang="en-US" sz="1800" b="0" dirty="0">
                <a:solidFill>
                  <a:srgbClr val="000000"/>
                </a:solidFill>
                <a:latin typeface="Times New Roman" pitchFamily="18" charset="0"/>
                <a:cs typeface="Times New Roman" pitchFamily="18" charset="0"/>
              </a:rPr>
              <a:t> outside of the Monolith. They were evaluated and addressed in the PPU FTS system.</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Contemporary computing power, modeling &amp; simulation techniques have provided more robust and resolved evaluations compared to original SNS efforts. </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design of the target module is based on 10+ operational experiment and a extensive R&amp;D program.</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High flow gas injection in the target to mitigate the target vessel fatigue and the cavitation damage is essential. Last target (T24) operated at ~1.4 MW up to </a:t>
            </a:r>
            <a:br>
              <a:rPr lang="en-US" sz="1800" b="0" dirty="0">
                <a:solidFill>
                  <a:srgbClr val="000000"/>
                </a:solidFill>
                <a:latin typeface="Times New Roman" pitchFamily="18" charset="0"/>
                <a:cs typeface="Times New Roman" pitchFamily="18" charset="0"/>
              </a:rPr>
            </a:br>
            <a:r>
              <a:rPr lang="en-US" sz="1800" b="0" dirty="0">
                <a:solidFill>
                  <a:srgbClr val="000000"/>
                </a:solidFill>
                <a:latin typeface="Times New Roman" pitchFamily="18" charset="0"/>
                <a:cs typeface="Times New Roman" pitchFamily="18" charset="0"/>
              </a:rPr>
              <a:t>2967 MW-</a:t>
            </a:r>
            <a:r>
              <a:rPr lang="en-US" sz="1800" b="0" dirty="0" err="1">
                <a:solidFill>
                  <a:srgbClr val="000000"/>
                </a:solidFill>
                <a:latin typeface="Times New Roman" pitchFamily="18" charset="0"/>
                <a:cs typeface="Times New Roman" pitchFamily="18" charset="0"/>
              </a:rPr>
              <a:t>hr</a:t>
            </a:r>
            <a:r>
              <a:rPr lang="en-US" sz="1800" b="0" dirty="0">
                <a:solidFill>
                  <a:srgbClr val="000000"/>
                </a:solidFill>
                <a:latin typeface="Times New Roman" pitchFamily="18" charset="0"/>
                <a:cs typeface="Times New Roman" pitchFamily="18" charset="0"/>
              </a:rPr>
              <a:t> with a minimum gas flow (0.71 SLPM) with much less cavitation damage and no </a:t>
            </a:r>
            <a:r>
              <a:rPr lang="en-US" sz="1800" b="0" dirty="0">
                <a:latin typeface="Times New Roman" pitchFamily="18" charset="0"/>
                <a:cs typeface="Times New Roman" pitchFamily="18" charset="0"/>
              </a:rPr>
              <a:t>failure.</a:t>
            </a:r>
          </a:p>
        </p:txBody>
      </p:sp>
    </p:spTree>
    <p:extLst>
      <p:ext uri="{BB962C8B-B14F-4D97-AF65-F5344CB8AC3E}">
        <p14:creationId xmlns:p14="http://schemas.microsoft.com/office/powerpoint/2010/main" val="22135454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18</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789853" y="112478"/>
            <a:ext cx="4180114"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F. Pellemoine, FNAL; F. Sordo, ESS-Bilbao; </a:t>
            </a:r>
            <a:br>
              <a:rPr lang="en-US" sz="1600" dirty="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M. </a:t>
            </a:r>
            <a:r>
              <a:rPr lang="en-US" sz="1600" dirty="0" err="1">
                <a:effectLst/>
                <a:latin typeface="Times New Roman" pitchFamily="18" charset="0"/>
                <a:cs typeface="Times New Roman" pitchFamily="18" charset="0"/>
              </a:rPr>
              <a:t>Calviani</a:t>
            </a:r>
            <a:r>
              <a:rPr lang="en-US" sz="1600" dirty="0">
                <a:effectLst/>
                <a:latin typeface="Times New Roman" pitchFamily="18" charset="0"/>
                <a:cs typeface="Times New Roman" pitchFamily="18" charset="0"/>
              </a:rPr>
              <a:t>, CERN  / </a:t>
            </a:r>
            <a:r>
              <a:rPr lang="en-US" sz="1800" dirty="0">
                <a:effectLst/>
                <a:latin typeface="Times New Roman" pitchFamily="18" charset="0"/>
                <a:cs typeface="Times New Roman" pitchFamily="18" charset="0"/>
              </a:rPr>
              <a:t>Subcommittee 2</a:t>
            </a:r>
          </a:p>
        </p:txBody>
      </p:sp>
      <p:sp>
        <p:nvSpPr>
          <p:cNvPr id="23557" name="Rectangle 7"/>
          <p:cNvSpPr>
            <a:spLocks noChangeArrowheads="1"/>
          </p:cNvSpPr>
          <p:nvPr/>
        </p:nvSpPr>
        <p:spPr bwMode="auto">
          <a:xfrm>
            <a:off x="276224" y="1054115"/>
            <a:ext cx="8648701" cy="4801314"/>
          </a:xfrm>
          <a:prstGeom prst="rect">
            <a:avLst/>
          </a:prstGeom>
          <a:noFill/>
          <a:ln w="6350">
            <a:noFill/>
            <a:miter lim="800000"/>
            <a:headEnd/>
            <a:tailEnd/>
          </a:ln>
        </p:spPr>
        <p:txBody>
          <a:bodyPr wrap="square" anchor="t">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Findings (cont.)</a:t>
            </a:r>
          </a:p>
          <a:p>
            <a:pPr marL="914400" lvl="1" indent="-457200" algn="l" eaLnBrk="1" hangingPunct="1">
              <a:spcBef>
                <a:spcPct val="20000"/>
              </a:spcBef>
              <a:buFont typeface="Arial" panose="020B0604020202020204" pitchFamily="34" charset="0"/>
              <a:buChar char="•"/>
            </a:pPr>
            <a:r>
              <a:rPr lang="en-US" sz="1800" b="0" dirty="0">
                <a:latin typeface="Times New Roman"/>
                <a:cs typeface="Times New Roman"/>
              </a:rPr>
              <a:t>Measurements during operation show gas injection reduces strain on target structure by significant amount.</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There is a strong and well-developed collaboration with target manufacturing companies. This manufacturing experience has been integrated in the PPU target.</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a:cs typeface="Times New Roman"/>
              </a:rPr>
              <a:t>The target implementation </a:t>
            </a:r>
            <a:r>
              <a:rPr lang="en-US" sz="1800" b="0" dirty="0">
                <a:latin typeface="Times New Roman"/>
                <a:cs typeface="Times New Roman"/>
              </a:rPr>
              <a:t>strategy within PPU includes two “test” targets that will be placed into operation, demonstrating target </a:t>
            </a:r>
            <a:r>
              <a:rPr lang="en-US" sz="1800" b="0" dirty="0">
                <a:solidFill>
                  <a:srgbClr val="000000"/>
                </a:solidFill>
                <a:latin typeface="Times New Roman"/>
                <a:cs typeface="Times New Roman"/>
              </a:rPr>
              <a:t>features and potentially higher beam power. The fabrication of test target 2 will have the same </a:t>
            </a:r>
            <a:r>
              <a:rPr lang="en-US" sz="1800" b="0" dirty="0">
                <a:latin typeface="Times New Roman"/>
                <a:cs typeface="Times New Roman"/>
              </a:rPr>
              <a:t>design as of the </a:t>
            </a:r>
            <a:r>
              <a:rPr lang="en-US" sz="1800" b="0" dirty="0">
                <a:solidFill>
                  <a:srgbClr val="000000"/>
                </a:solidFill>
                <a:latin typeface="Times New Roman"/>
                <a:cs typeface="Times New Roman"/>
              </a:rPr>
              <a:t>production targets. </a:t>
            </a:r>
            <a:endParaRPr lang="en-US" sz="1800" b="0" dirty="0">
              <a:solidFill>
                <a:srgbClr val="000000"/>
              </a:solidFill>
              <a:latin typeface="Times New Roman" pitchFamily="18" charset="0"/>
              <a:cs typeface="Times New Roman" pitchFamily="18" charset="0"/>
            </a:endParaRP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a:cs typeface="Times New Roman"/>
              </a:rPr>
              <a:t>To streamline the approval process, one purchase requisition will be placed with </a:t>
            </a:r>
            <a:r>
              <a:rPr lang="en-US" sz="1800" b="0" dirty="0">
                <a:latin typeface="Times New Roman"/>
                <a:cs typeface="Times New Roman"/>
              </a:rPr>
              <a:t>two-line items </a:t>
            </a:r>
            <a:r>
              <a:rPr lang="en-US" sz="1800" b="0" dirty="0">
                <a:solidFill>
                  <a:srgbClr val="000000"/>
                </a:solidFill>
                <a:latin typeface="Times New Roman"/>
                <a:cs typeface="Times New Roman"/>
              </a:rPr>
              <a:t>: one for one (1) PPU Test Target 2 and one for the three (3) production targets and will not be exercised until CD3 and ESAAB approval is received.</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Collaboration with JPARC was effective on gas injection development (design of bubbler, simulations), the Moderator Cryogenic System, and the Molecular Sieve Beds (tritium retention).</a:t>
            </a:r>
          </a:p>
        </p:txBody>
      </p:sp>
    </p:spTree>
    <p:extLst>
      <p:ext uri="{BB962C8B-B14F-4D97-AF65-F5344CB8AC3E}">
        <p14:creationId xmlns:p14="http://schemas.microsoft.com/office/powerpoint/2010/main" val="20100979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19</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F. Pellemoine, FNAL; F. Sordo, ESS-Bilbao; </a:t>
            </a:r>
            <a:br>
              <a:rPr lang="en-US" sz="1600" dirty="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M. </a:t>
            </a:r>
            <a:r>
              <a:rPr lang="en-US" sz="1600" dirty="0" err="1">
                <a:effectLst/>
                <a:latin typeface="Times New Roman" pitchFamily="18" charset="0"/>
                <a:cs typeface="Times New Roman" pitchFamily="18" charset="0"/>
              </a:rPr>
              <a:t>Calviani</a:t>
            </a:r>
            <a:r>
              <a:rPr lang="en-US" sz="1600" dirty="0">
                <a:effectLst/>
                <a:latin typeface="Times New Roman" pitchFamily="18" charset="0"/>
                <a:cs typeface="Times New Roman" pitchFamily="18" charset="0"/>
              </a:rPr>
              <a:t>, CERN  / </a:t>
            </a:r>
            <a:r>
              <a:rPr lang="en-US" sz="1800" dirty="0">
                <a:effectLst/>
                <a:latin typeface="Times New Roman" pitchFamily="18" charset="0"/>
                <a:cs typeface="Times New Roman" pitchFamily="18" charset="0"/>
              </a:rPr>
              <a:t>Subcommittee 2</a:t>
            </a:r>
          </a:p>
        </p:txBody>
      </p:sp>
      <p:sp>
        <p:nvSpPr>
          <p:cNvPr id="23557" name="Rectangle 7"/>
          <p:cNvSpPr>
            <a:spLocks noChangeArrowheads="1"/>
          </p:cNvSpPr>
          <p:nvPr/>
        </p:nvSpPr>
        <p:spPr bwMode="auto">
          <a:xfrm>
            <a:off x="276224" y="1054115"/>
            <a:ext cx="8648701" cy="5632311"/>
          </a:xfrm>
          <a:prstGeom prst="rect">
            <a:avLst/>
          </a:prstGeom>
          <a:noFill/>
          <a:ln w="6350">
            <a:noFill/>
            <a:miter lim="800000"/>
            <a:headEnd/>
            <a:tailEnd/>
          </a:ln>
        </p:spPr>
        <p:txBody>
          <a:bodyPr wrap="square" anchor="t">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Findings (cont.)</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After evaluation of the Target Utility Systems, FTS cooling systems has the capacity for PPU operation. Scope were updated to supply target gas with two different ways : primarily via recirculation and via once-through gas injection as backup to recirculating system. </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a:cs typeface="Times New Roman"/>
              </a:rPr>
              <a:t>Neutronics provide the bases for evaluations, design upgrades, n-performance, facility safety support. There is no design or hardware upgrade scope within </a:t>
            </a:r>
            <a:r>
              <a:rPr lang="en-US" sz="1800" b="0" dirty="0">
                <a:latin typeface="Times New Roman"/>
                <a:cs typeface="Times New Roman"/>
              </a:rPr>
              <a:t>neutronics. Confidence builds up on several years of experience and simulation benchmarking.</a:t>
            </a:r>
            <a:endParaRPr lang="en-US" sz="1800" b="0" dirty="0">
              <a:latin typeface="Times New Roman" pitchFamily="18" charset="0"/>
              <a:cs typeface="Times New Roman" pitchFamily="18" charset="0"/>
            </a:endParaRP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addition of the catalyst beds to each of the three LH2 loops will ensure consistent neutronic performance by maintaining &gt;99% parahydrogen. It will allow to meet the required stability in minutes compare to hours or days. </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Mercury Process System needs 3 new hardware to support higher flow gas injection (up to 20 SLPM): Mercury Pump Overflow Tank (OFT), Return Line Gas Liquid Separator (GLS), In-cell target gas supply hardware. All of them are well developed for preliminary design status. The final design reviews should be completed by November 2020 and fabrication expect to start early 2021.</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Gas Liquid Separator (GLS) is well developed and mature. Experimental results shows a separation ratio close to 90% which is already above PPU requirements. </a:t>
            </a:r>
          </a:p>
        </p:txBody>
      </p:sp>
    </p:spTree>
    <p:extLst>
      <p:ext uri="{BB962C8B-B14F-4D97-AF65-F5344CB8AC3E}">
        <p14:creationId xmlns:p14="http://schemas.microsoft.com/office/powerpoint/2010/main" val="22839514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ctrTitle"/>
          </p:nvPr>
        </p:nvSpPr>
        <p:spPr>
          <a:xfrm>
            <a:off x="2708275" y="219075"/>
            <a:ext cx="4286250" cy="652463"/>
          </a:xfrm>
        </p:spPr>
        <p:txBody>
          <a:bodyPr/>
          <a:lstStyle/>
          <a:p>
            <a:r>
              <a:rPr lang="en-US" b="1" dirty="0">
                <a:effectLst/>
                <a:latin typeface="Times New Roman" pitchFamily="18" charset="0"/>
                <a:cs typeface="Times New Roman" pitchFamily="18" charset="0"/>
              </a:rPr>
              <a:t>Review Committee Participants</a:t>
            </a:r>
          </a:p>
        </p:txBody>
      </p:sp>
      <p:sp>
        <p:nvSpPr>
          <p:cNvPr id="4" name="Slide Number Placeholder 3"/>
          <p:cNvSpPr>
            <a:spLocks noGrp="1"/>
          </p:cNvSpPr>
          <p:nvPr>
            <p:ph type="sldNum" sz="quarter" idx="10"/>
          </p:nvPr>
        </p:nvSpPr>
        <p:spPr>
          <a:xfrm>
            <a:off x="8766175" y="6619875"/>
            <a:ext cx="377825" cy="238125"/>
          </a:xfrm>
          <a:noFill/>
        </p:spPr>
        <p:txBody>
          <a:bodyPr/>
          <a:lstStyle/>
          <a:p>
            <a:fld id="{E24C5137-0B4C-461F-8F62-A869AB42D23A}" type="slidenum">
              <a:rPr lang="en-US">
                <a:latin typeface="Times New Roman" panose="02020603050405020304" pitchFamily="18" charset="0"/>
                <a:cs typeface="Times New Roman" panose="02020603050405020304" pitchFamily="18" charset="0"/>
              </a:rPr>
              <a:pPr/>
              <a:t>2</a:t>
            </a:fld>
            <a:endParaRPr lang="en-US" dirty="0">
              <a:latin typeface="Times New Roman" panose="02020603050405020304" pitchFamily="18" charset="0"/>
              <a:cs typeface="Times New Roman" panose="02020603050405020304" pitchFamily="18" charset="0"/>
            </a:endParaRPr>
          </a:p>
        </p:txBody>
      </p:sp>
      <p:sp>
        <p:nvSpPr>
          <p:cNvPr id="3" name="Rectangle 2"/>
          <p:cNvSpPr/>
          <p:nvPr/>
        </p:nvSpPr>
        <p:spPr>
          <a:xfrm>
            <a:off x="2697605" y="1119734"/>
            <a:ext cx="4307589" cy="400110"/>
          </a:xfrm>
          <a:prstGeom prst="rect">
            <a:avLst/>
          </a:prstGeom>
        </p:spPr>
        <p:txBody>
          <a:bodyPr wrap="none">
            <a:spAutoFit/>
          </a:bodyPr>
          <a:lstStyle/>
          <a:p>
            <a:pPr lvl="0" eaLnBrk="1" hangingPunct="1"/>
            <a:r>
              <a:rPr lang="en-US" sz="2000" dirty="0" smtClean="0">
                <a:solidFill>
                  <a:srgbClr val="000000"/>
                </a:solidFill>
                <a:latin typeface="Times New Roman" pitchFamily="18" charset="0"/>
                <a:cs typeface="Times New Roman" pitchFamily="18" charset="0"/>
              </a:rPr>
              <a:t>Ethan Merrill, </a:t>
            </a:r>
            <a:r>
              <a:rPr lang="en-US" sz="2000" dirty="0">
                <a:solidFill>
                  <a:srgbClr val="000000"/>
                </a:solidFill>
                <a:latin typeface="Times New Roman" pitchFamily="18" charset="0"/>
                <a:cs typeface="Times New Roman" pitchFamily="18" charset="0"/>
              </a:rPr>
              <a:t>DOE/SC, Chairperson</a:t>
            </a:r>
          </a:p>
        </p:txBody>
      </p:sp>
      <p:pic>
        <p:nvPicPr>
          <p:cNvPr id="1077" name="Picture 5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 y="1765300"/>
            <a:ext cx="8839200" cy="461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392136" y="4147457"/>
            <a:ext cx="1592035" cy="276999"/>
          </a:xfrm>
          <a:prstGeom prst="rect">
            <a:avLst/>
          </a:prstGeom>
          <a:noFill/>
        </p:spPr>
        <p:txBody>
          <a:bodyPr wrap="square" rtlCol="0">
            <a:spAutoFit/>
          </a:bodyPr>
          <a:lstStyle/>
          <a:p>
            <a:pPr algn="l"/>
            <a:r>
              <a:rPr lang="en-US" b="0" dirty="0">
                <a:latin typeface="Times New Roman" panose="02020603050405020304" pitchFamily="18" charset="0"/>
                <a:cs typeface="Times New Roman" panose="02020603050405020304" pitchFamily="18" charset="0"/>
              </a:rPr>
              <a:t> </a:t>
            </a:r>
            <a:r>
              <a:rPr lang="en-US" b="0" dirty="0" smtClean="0">
                <a:latin typeface="Times New Roman" panose="02020603050405020304" pitchFamily="18" charset="0"/>
                <a:cs typeface="Times New Roman" panose="02020603050405020304" pitchFamily="18" charset="0"/>
              </a:rPr>
              <a:t>Jeff McGhee, ANL</a:t>
            </a:r>
            <a:endParaRPr lang="en-US" b="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20</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F. Pellemoine, FNAL; F. Sordo, ESS-Bilbao; </a:t>
            </a:r>
            <a:br>
              <a:rPr lang="en-US" sz="1600" dirty="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M. </a:t>
            </a:r>
            <a:r>
              <a:rPr lang="en-US" sz="1600" dirty="0" err="1">
                <a:effectLst/>
                <a:latin typeface="Times New Roman" pitchFamily="18" charset="0"/>
                <a:cs typeface="Times New Roman" pitchFamily="18" charset="0"/>
              </a:rPr>
              <a:t>Calviani</a:t>
            </a:r>
            <a:r>
              <a:rPr lang="en-US" sz="1600" dirty="0">
                <a:effectLst/>
                <a:latin typeface="Times New Roman" pitchFamily="18" charset="0"/>
                <a:cs typeface="Times New Roman" pitchFamily="18" charset="0"/>
              </a:rPr>
              <a:t>, CERN  / </a:t>
            </a:r>
            <a:r>
              <a:rPr lang="en-US" sz="1800" dirty="0">
                <a:effectLst/>
                <a:latin typeface="Times New Roman" pitchFamily="18" charset="0"/>
                <a:cs typeface="Times New Roman" pitchFamily="18" charset="0"/>
              </a:rPr>
              <a:t>Subcommittee 2</a:t>
            </a:r>
          </a:p>
        </p:txBody>
      </p:sp>
      <p:sp>
        <p:nvSpPr>
          <p:cNvPr id="23557" name="Rectangle 7"/>
          <p:cNvSpPr>
            <a:spLocks noChangeArrowheads="1"/>
          </p:cNvSpPr>
          <p:nvPr/>
        </p:nvSpPr>
        <p:spPr bwMode="auto">
          <a:xfrm>
            <a:off x="276224" y="1054115"/>
            <a:ext cx="8648701" cy="3859518"/>
          </a:xfrm>
          <a:prstGeom prst="rect">
            <a:avLst/>
          </a:prstGeom>
          <a:noFill/>
          <a:ln w="6350">
            <a:noFill/>
            <a:miter lim="800000"/>
            <a:headEnd/>
            <a:tailEnd/>
          </a:ln>
        </p:spPr>
        <p:txBody>
          <a:bodyPr wrap="square" anchor="t">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Findings (cont.)</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Mercury Off-Gas Treatment System (MOTS) needs upgrades to support higher flow gas injection (up to 20 SLPM): a second delay bed (final design complete), additional cryogenic carbon </a:t>
            </a:r>
            <a:r>
              <a:rPr lang="en-US" sz="1800" b="0" dirty="0" err="1">
                <a:solidFill>
                  <a:srgbClr val="000000"/>
                </a:solidFill>
                <a:latin typeface="Times New Roman" pitchFamily="18" charset="0"/>
                <a:cs typeface="Times New Roman" pitchFamily="18" charset="0"/>
              </a:rPr>
              <a:t>adsorber</a:t>
            </a:r>
            <a:r>
              <a:rPr lang="en-US" sz="1800" b="0" dirty="0">
                <a:solidFill>
                  <a:srgbClr val="000000"/>
                </a:solidFill>
                <a:latin typeface="Times New Roman" pitchFamily="18" charset="0"/>
                <a:cs typeface="Times New Roman" pitchFamily="18" charset="0"/>
              </a:rPr>
              <a:t> (preliminary design), larger molecular sieve beds for the 20 SLPM gas injection flow. </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vessel, shielding, and instrument systems evaluations confirm that all temperatures and stresses under PPU operation are acceptable.</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5 USIs identified in the HAR are related to the FTS : “beam energy increase” doesn’t require further action, “Target gas injection rate increase” requires a credit Rad Protection Program to control entry to GAR, “introduction of new Orth-Para Catalytic Converter” requires credited catalyst module retention elements, “Excessive Power (&gt;2 MW) Directed to Target” requires credited Beam Power Limiting System (under P.4 WBS).</a:t>
            </a:r>
          </a:p>
        </p:txBody>
      </p:sp>
    </p:spTree>
    <p:extLst>
      <p:ext uri="{BB962C8B-B14F-4D97-AF65-F5344CB8AC3E}">
        <p14:creationId xmlns:p14="http://schemas.microsoft.com/office/powerpoint/2010/main" val="8310278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21</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F. Pellemoine, FNAL; F. Sordo, ESS-Bilbao; </a:t>
            </a:r>
            <a:br>
              <a:rPr lang="en-US" sz="1600" dirty="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M. </a:t>
            </a:r>
            <a:r>
              <a:rPr lang="en-US" sz="1600" dirty="0" err="1">
                <a:effectLst/>
                <a:latin typeface="Times New Roman" pitchFamily="18" charset="0"/>
                <a:cs typeface="Times New Roman" pitchFamily="18" charset="0"/>
              </a:rPr>
              <a:t>Calviani</a:t>
            </a:r>
            <a:r>
              <a:rPr lang="en-US" sz="1600" dirty="0">
                <a:effectLst/>
                <a:latin typeface="Times New Roman" pitchFamily="18" charset="0"/>
                <a:cs typeface="Times New Roman" pitchFamily="18" charset="0"/>
              </a:rPr>
              <a:t>, CERN  / </a:t>
            </a:r>
            <a:r>
              <a:rPr lang="en-US" sz="1800" dirty="0">
                <a:effectLst/>
                <a:latin typeface="Times New Roman" pitchFamily="18" charset="0"/>
                <a:cs typeface="Times New Roman" pitchFamily="18" charset="0"/>
              </a:rPr>
              <a:t>Subcommittee 2</a:t>
            </a:r>
          </a:p>
        </p:txBody>
      </p:sp>
      <p:sp>
        <p:nvSpPr>
          <p:cNvPr id="23557" name="Rectangle 7"/>
          <p:cNvSpPr>
            <a:spLocks noChangeArrowheads="1"/>
          </p:cNvSpPr>
          <p:nvPr/>
        </p:nvSpPr>
        <p:spPr bwMode="auto">
          <a:xfrm>
            <a:off x="276224" y="1054115"/>
            <a:ext cx="8648701" cy="5687711"/>
          </a:xfrm>
          <a:prstGeom prst="rect">
            <a:avLst/>
          </a:prstGeom>
          <a:noFill/>
          <a:ln w="6350">
            <a:noFill/>
            <a:miter lim="800000"/>
            <a:headEnd/>
            <a:tailEnd/>
          </a:ln>
        </p:spPr>
        <p:txBody>
          <a:bodyPr wrap="square" anchor="t">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Comments </a:t>
            </a:r>
            <a:endParaRPr lang="en-US" sz="1800" b="0" dirty="0">
              <a:solidFill>
                <a:srgbClr val="000000"/>
              </a:solidFill>
              <a:latin typeface="Times New Roman" pitchFamily="18" charset="0"/>
              <a:cs typeface="Times New Roman" pitchFamily="18" charset="0"/>
            </a:endParaRP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Committee was impressed with the amount of progress and number of tasks performed since the CD-3B review in the various technical subprojects of FTS.</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 The design for each sub systems of the FTS is matured at the appropriate level: 2MW target and the delay beds, shielding and crane of the MOTS are ready to proceed to CD3. Mercury Process Systems, Moderator Cryogenic Systems, Target Utility Systems, remaining parts of the MOTS, and the safety-control Systems are ready to proceed to CD2 and are well advanced at that stage. </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a:cs typeface="Times New Roman"/>
              </a:rPr>
              <a:t>P.5 is supported by a very strong </a:t>
            </a:r>
            <a:r>
              <a:rPr lang="en-US" sz="1800" b="0" dirty="0">
                <a:latin typeface="Times New Roman"/>
                <a:cs typeface="Times New Roman"/>
              </a:rPr>
              <a:t>and well-balanced </a:t>
            </a:r>
            <a:r>
              <a:rPr lang="en-US" sz="1800" b="0" dirty="0">
                <a:solidFill>
                  <a:srgbClr val="000000"/>
                </a:solidFill>
                <a:latin typeface="Times New Roman"/>
                <a:cs typeface="Times New Roman"/>
              </a:rPr>
              <a:t>team between experienced personal and young staff. New hiring in the Target Utility Systems from industry is beneficial for the project. </a:t>
            </a:r>
            <a:endParaRPr lang="en-US" sz="1800" b="0" dirty="0">
              <a:solidFill>
                <a:srgbClr val="000000"/>
              </a:solidFill>
              <a:latin typeface="Times New Roman" pitchFamily="18" charset="0"/>
              <a:cs typeface="Times New Roman" pitchFamily="18" charset="0"/>
            </a:endParaRP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a:cs typeface="Times New Roman"/>
              </a:rPr>
              <a:t>Recent results with operation target on strain measurement with gas injection increase the confidence in the ability of the project to operate PPU target at 2 MW </a:t>
            </a:r>
            <a:r>
              <a:rPr lang="en-US" sz="1800" b="0" dirty="0">
                <a:latin typeface="Times New Roman"/>
                <a:cs typeface="Times New Roman"/>
              </a:rPr>
              <a:t>for at least 1,250 </a:t>
            </a:r>
            <a:r>
              <a:rPr lang="en-US" sz="1800" b="0" dirty="0">
                <a:solidFill>
                  <a:srgbClr val="000000"/>
                </a:solidFill>
                <a:latin typeface="Times New Roman"/>
                <a:cs typeface="Times New Roman"/>
              </a:rPr>
              <a:t>hours. </a:t>
            </a:r>
            <a:endParaRPr lang="en-US" sz="1800" b="0" dirty="0">
              <a:solidFill>
                <a:srgbClr val="000000"/>
              </a:solidFill>
              <a:latin typeface="Times New Roman" pitchFamily="18" charset="0"/>
              <a:cs typeface="Times New Roman" pitchFamily="18" charset="0"/>
            </a:endParaRP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Having routinely measurements on operation target of the strain vs. the gas flow and the beam power (equivalent beam power) confirmed the efficiency of gas injection for fatigue stress mitigation and the committee encourages to continue this good practice when higher gas rate and higher beam power are available.</a:t>
            </a:r>
          </a:p>
          <a:p>
            <a:pPr marL="914400" lvl="1"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9138281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22</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F. Pellemoine, FNAL; F. Sordo, ESS-Bilbao; </a:t>
            </a:r>
            <a:br>
              <a:rPr lang="en-US" sz="1600" dirty="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M. </a:t>
            </a:r>
            <a:r>
              <a:rPr lang="en-US" sz="1600" dirty="0" err="1">
                <a:effectLst/>
                <a:latin typeface="Times New Roman" pitchFamily="18" charset="0"/>
                <a:cs typeface="Times New Roman" pitchFamily="18" charset="0"/>
              </a:rPr>
              <a:t>Calviani</a:t>
            </a:r>
            <a:r>
              <a:rPr lang="en-US" sz="1600" dirty="0">
                <a:effectLst/>
                <a:latin typeface="Times New Roman" pitchFamily="18" charset="0"/>
                <a:cs typeface="Times New Roman" pitchFamily="18" charset="0"/>
              </a:rPr>
              <a:t>, CERN  / </a:t>
            </a:r>
            <a:r>
              <a:rPr lang="en-US" sz="1800" dirty="0">
                <a:effectLst/>
                <a:latin typeface="Times New Roman" pitchFamily="18" charset="0"/>
                <a:cs typeface="Times New Roman" pitchFamily="18" charset="0"/>
              </a:rPr>
              <a:t>Subcommittee 2</a:t>
            </a:r>
          </a:p>
        </p:txBody>
      </p:sp>
      <p:sp>
        <p:nvSpPr>
          <p:cNvPr id="23557" name="Rectangle 7"/>
          <p:cNvSpPr>
            <a:spLocks noChangeArrowheads="1"/>
          </p:cNvSpPr>
          <p:nvPr/>
        </p:nvSpPr>
        <p:spPr bwMode="auto">
          <a:xfrm>
            <a:off x="276224" y="1054115"/>
            <a:ext cx="8648701" cy="5909310"/>
          </a:xfrm>
          <a:prstGeom prst="rect">
            <a:avLst/>
          </a:prstGeom>
          <a:noFill/>
          <a:ln w="6350">
            <a:noFill/>
            <a:miter lim="800000"/>
            <a:headEnd/>
            <a:tailEnd/>
          </a:ln>
        </p:spPr>
        <p:txBody>
          <a:bodyPr wrap="square" anchor="t">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Comments (cont.)</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team continues systematic PIE (Post Irradiation Examination) on spent targets to characterize damage and determine leak causes. Again, the committee encourages to continue this good practice to evaluate the effect of gas injection or design modification on fatigue and cavitation mitigation.</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a:cs typeface="Times New Roman"/>
              </a:rPr>
              <a:t>The target implementation strategy includes two “test” targets that will be placed into operation, demonstrating target features and potentially higher beam power. The fabrication of test target 2 will have the same design than the production targets. It will be a good preparation for the fabrication of the production target and it will increase the likelihood of project success.</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Numerous design reviews have been completed and resulted in significant feedback, advancing the designs. This practice should be continued through construction readiness and operations.</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Target welding QA/QC is a critical aspect of the 2 MW operation in view of maximizing reliability. </a:t>
            </a:r>
            <a:r>
              <a:rPr lang="en-US" sz="1800" b="0" dirty="0">
                <a:latin typeface="Times New Roman"/>
                <a:cs typeface="Times New Roman"/>
              </a:rPr>
              <a:t>Design reviews and discussions with vendors should be continued with the aim of maximizing the QA in their production. Multiple sourcing of targets should be sought in order to avoid relying on single source expertise. An analysis on whether in-sourcing of some of the components may be cost as well as schedule effective is encouraged.</a:t>
            </a:r>
          </a:p>
          <a:p>
            <a:pPr marL="914400" lvl="1" indent="-457200" algn="l" eaLnBrk="1" hangingPunct="1">
              <a:spcBef>
                <a:spcPct val="20000"/>
              </a:spcBef>
              <a:buFont typeface="Arial" panose="020B0604020202020204" pitchFamily="34" charset="0"/>
              <a:buChar char="•"/>
            </a:pPr>
            <a:endParaRPr lang="en-US" sz="1800" b="0" dirty="0">
              <a:latin typeface="Times New Roman" pitchFamily="18" charset="0"/>
              <a:cs typeface="Times New Roman" pitchFamily="18" charset="0"/>
            </a:endParaRPr>
          </a:p>
        </p:txBody>
      </p:sp>
    </p:spTree>
    <p:extLst>
      <p:ext uri="{BB962C8B-B14F-4D97-AF65-F5344CB8AC3E}">
        <p14:creationId xmlns:p14="http://schemas.microsoft.com/office/powerpoint/2010/main" val="24160359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23</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F. Pellemoine, FNAL; F. Sordo, ESS-Bilbao; </a:t>
            </a:r>
            <a:br>
              <a:rPr lang="en-US" sz="1600" dirty="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M. </a:t>
            </a:r>
            <a:r>
              <a:rPr lang="en-US" sz="1600" dirty="0" err="1">
                <a:effectLst/>
                <a:latin typeface="Times New Roman" pitchFamily="18" charset="0"/>
                <a:cs typeface="Times New Roman" pitchFamily="18" charset="0"/>
              </a:rPr>
              <a:t>Calviani</a:t>
            </a:r>
            <a:r>
              <a:rPr lang="en-US" sz="1600" dirty="0">
                <a:effectLst/>
                <a:latin typeface="Times New Roman" pitchFamily="18" charset="0"/>
                <a:cs typeface="Times New Roman" pitchFamily="18" charset="0"/>
              </a:rPr>
              <a:t>, CERN  / </a:t>
            </a:r>
            <a:r>
              <a:rPr lang="en-US" sz="1800" dirty="0">
                <a:effectLst/>
                <a:latin typeface="Times New Roman" pitchFamily="18" charset="0"/>
                <a:cs typeface="Times New Roman" pitchFamily="18" charset="0"/>
              </a:rPr>
              <a:t>Subcommittee 2</a:t>
            </a:r>
          </a:p>
        </p:txBody>
      </p:sp>
      <p:sp>
        <p:nvSpPr>
          <p:cNvPr id="23557" name="Rectangle 7"/>
          <p:cNvSpPr>
            <a:spLocks noChangeArrowheads="1"/>
          </p:cNvSpPr>
          <p:nvPr/>
        </p:nvSpPr>
        <p:spPr bwMode="auto">
          <a:xfrm>
            <a:off x="276224" y="1054115"/>
            <a:ext cx="8648701" cy="4413516"/>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Comments (cont.)</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R&amp;D efforts within (and outside) the PPU project have made substantial contributions to support design and operation improvement. The remaining project R&amp;D tasks should be completed in the next four months. Continuing R&amp;D beyond CD3 and the scheduled project development is strongly encouraged as it will be beneficial for target operation lifetime. </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Most of the upgrade and installation will be performed remotely. The committee supports the new activity to build a mock-up of the Hg Pump Overflow Tank (OFT), and of the Gas Liquid Separator (GLS) for remote installation test. We encourage the team to complete the final design and procure the mock-up as soon as possible to implement any changes if needed in the final design of the OFT and the GLS. </a:t>
            </a:r>
          </a:p>
          <a:p>
            <a:pPr marL="914400" lvl="1" indent="-457200" algn="l" eaLnBrk="1" hangingPunct="1">
              <a:spcBef>
                <a:spcPct val="20000"/>
              </a:spcBef>
              <a:buFont typeface="Arial" panose="020B0604020202020204" pitchFamily="34" charset="0"/>
              <a:buChar char="•"/>
            </a:pPr>
            <a:r>
              <a:rPr lang="en-US" sz="1800" b="0" dirty="0">
                <a:latin typeface="Times New Roman"/>
                <a:cs typeface="Times New Roman"/>
              </a:rPr>
              <a:t>Extensive R&amp;D led to a Gas Liquid Separator (GLS) that is well developed and mature. Experimental results shows a separation ratio close to 90% which is already above PPU requirements. </a:t>
            </a:r>
          </a:p>
        </p:txBody>
      </p:sp>
    </p:spTree>
    <p:extLst>
      <p:ext uri="{BB962C8B-B14F-4D97-AF65-F5344CB8AC3E}">
        <p14:creationId xmlns:p14="http://schemas.microsoft.com/office/powerpoint/2010/main" val="38037384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24</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F. Pellemoine, FNAL; F. Sordo, ESS-Bilbao; </a:t>
            </a:r>
            <a:br>
              <a:rPr lang="en-US" sz="1600" dirty="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M. </a:t>
            </a:r>
            <a:r>
              <a:rPr lang="en-US" sz="1600" dirty="0" err="1">
                <a:effectLst/>
                <a:latin typeface="Times New Roman" pitchFamily="18" charset="0"/>
                <a:cs typeface="Times New Roman" pitchFamily="18" charset="0"/>
              </a:rPr>
              <a:t>Calviani</a:t>
            </a:r>
            <a:r>
              <a:rPr lang="en-US" sz="1600" dirty="0">
                <a:effectLst/>
                <a:latin typeface="Times New Roman" pitchFamily="18" charset="0"/>
                <a:cs typeface="Times New Roman" pitchFamily="18" charset="0"/>
              </a:rPr>
              <a:t>, CERN  / </a:t>
            </a:r>
            <a:r>
              <a:rPr lang="en-US" sz="1800" dirty="0">
                <a:effectLst/>
                <a:latin typeface="Times New Roman" pitchFamily="18" charset="0"/>
                <a:cs typeface="Times New Roman" pitchFamily="18" charset="0"/>
              </a:rPr>
              <a:t>Subcommittee 2</a:t>
            </a:r>
          </a:p>
        </p:txBody>
      </p:sp>
      <p:sp>
        <p:nvSpPr>
          <p:cNvPr id="23557" name="Rectangle 7"/>
          <p:cNvSpPr>
            <a:spLocks noChangeArrowheads="1"/>
          </p:cNvSpPr>
          <p:nvPr/>
        </p:nvSpPr>
        <p:spPr bwMode="auto">
          <a:xfrm>
            <a:off x="276224" y="1054115"/>
            <a:ext cx="8648701" cy="5841599"/>
          </a:xfrm>
          <a:prstGeom prst="rect">
            <a:avLst/>
          </a:prstGeom>
          <a:noFill/>
          <a:ln w="6350">
            <a:noFill/>
            <a:miter lim="800000"/>
            <a:headEnd/>
            <a:tailEnd/>
          </a:ln>
        </p:spPr>
        <p:txBody>
          <a:bodyPr wrap="square" anchor="t">
            <a:spAutoFit/>
          </a:bodyPr>
          <a:lstStyle/>
          <a:p>
            <a:pPr marL="457200" indent="-457200" algn="l" eaLnBrk="1" hangingPunct="1">
              <a:spcBef>
                <a:spcPct val="20000"/>
              </a:spcBef>
              <a:buFont typeface="Arial" panose="020B0604020202020204" pitchFamily="34" charset="0"/>
              <a:buChar char="•"/>
            </a:pPr>
            <a:r>
              <a:rPr lang="en-US" sz="1600" dirty="0">
                <a:solidFill>
                  <a:srgbClr val="000000"/>
                </a:solidFill>
                <a:latin typeface="Times New Roman" pitchFamily="18" charset="0"/>
                <a:cs typeface="Times New Roman" pitchFamily="18" charset="0"/>
              </a:rPr>
              <a:t>Comments (cont.)</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In-situ diagnostics with Raman spectroscopy for confirmation of H2 state by using direct laser viewing through dual sapphire windows will provide higher sensitivity than current diagnostics. Integrity test was delayed and started in June. This test needs to be complete ASAP and before end of July to validate the final design (FDR scheduled in August 2020).</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committee endorses the addition of two trains of two beds to increase reliability and to provide capability to regenerate while MOTS is in operation.</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thermomechanical evaluation of the working conditions of permanent components (vessel, shielding, inner reflector etc. ) shows acceptable level of temperatures and stresses. The components have been validated according to ASME BPVC criteria, and areas with high radiation level are limited in volume. Based on that, the committee considers that safety margins are acceptable for reliable operation of the components for PPU conditions. The review panel supports the lifetime extension of the facility to 60 years and endorses the increase of the administrative dose limit to 20 DPA for the ORP shell structure.</a:t>
            </a:r>
          </a:p>
          <a:p>
            <a:pPr marL="914400" lvl="1" indent="-457200" algn="l">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It is assumed that the Aluminum PBW will be maintained. Contingency plans should be envisaged in case finally a decision (by Operation) is take to use an Inconel PBW.</a:t>
            </a:r>
          </a:p>
          <a:p>
            <a:pPr marL="457200" indent="-457200" algn="l" eaLnBrk="1" hangingPunct="1">
              <a:spcBef>
                <a:spcPct val="20000"/>
              </a:spcBef>
              <a:buFont typeface="Arial" panose="020B0604020202020204" pitchFamily="34" charset="0"/>
              <a:buChar char="•"/>
            </a:pPr>
            <a:endParaRPr lang="en-US" sz="16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0436242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25</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F. Pellemoine, FNAL; F. Sordo, ESS-Bilbao; </a:t>
            </a:r>
            <a:br>
              <a:rPr lang="en-US" sz="1600" dirty="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M. </a:t>
            </a:r>
            <a:r>
              <a:rPr lang="en-US" sz="1600" dirty="0" err="1">
                <a:effectLst/>
                <a:latin typeface="Times New Roman" pitchFamily="18" charset="0"/>
                <a:cs typeface="Times New Roman" pitchFamily="18" charset="0"/>
              </a:rPr>
              <a:t>Calviani</a:t>
            </a:r>
            <a:r>
              <a:rPr lang="en-US" sz="1600" dirty="0">
                <a:effectLst/>
                <a:latin typeface="Times New Roman" pitchFamily="18" charset="0"/>
                <a:cs typeface="Times New Roman" pitchFamily="18" charset="0"/>
              </a:rPr>
              <a:t>, CERN  / </a:t>
            </a:r>
            <a:r>
              <a:rPr lang="en-US" sz="1800" dirty="0">
                <a:effectLst/>
                <a:latin typeface="Times New Roman" pitchFamily="18" charset="0"/>
                <a:cs typeface="Times New Roman" pitchFamily="18" charset="0"/>
              </a:rPr>
              <a:t>Subcommittee 2</a:t>
            </a:r>
          </a:p>
        </p:txBody>
      </p:sp>
      <p:sp>
        <p:nvSpPr>
          <p:cNvPr id="23557" name="Rectangle 7"/>
          <p:cNvSpPr>
            <a:spLocks noChangeArrowheads="1"/>
          </p:cNvSpPr>
          <p:nvPr/>
        </p:nvSpPr>
        <p:spPr bwMode="auto">
          <a:xfrm>
            <a:off x="276224" y="1054115"/>
            <a:ext cx="8648701" cy="4456605"/>
          </a:xfrm>
          <a:prstGeom prst="rect">
            <a:avLst/>
          </a:prstGeom>
          <a:noFill/>
          <a:ln w="6350">
            <a:noFill/>
            <a:miter lim="800000"/>
            <a:headEnd/>
            <a:tailEnd/>
          </a:ln>
        </p:spPr>
        <p:txBody>
          <a:bodyPr wrap="square" anchor="t">
            <a:spAutoFit/>
          </a:bodyPr>
          <a:lstStyle/>
          <a:p>
            <a:pPr marL="457200" indent="-457200" algn="l" eaLnBrk="1" hangingPunct="1">
              <a:spcBef>
                <a:spcPct val="20000"/>
              </a:spcBef>
              <a:buFont typeface="Arial" panose="020B0604020202020204" pitchFamily="34" charset="0"/>
              <a:buChar char="•"/>
            </a:pPr>
            <a:r>
              <a:rPr lang="en-US" sz="1600" dirty="0">
                <a:solidFill>
                  <a:srgbClr val="000000"/>
                </a:solidFill>
                <a:latin typeface="Times New Roman" pitchFamily="18" charset="0"/>
                <a:cs typeface="Times New Roman" pitchFamily="18" charset="0"/>
              </a:rPr>
              <a:t>Comments (cont.)</a:t>
            </a:r>
          </a:p>
          <a:p>
            <a:pPr marL="914400" lvl="1" indent="-457200" algn="l">
              <a:spcBef>
                <a:spcPct val="20000"/>
              </a:spcBef>
              <a:buFont typeface="Arial" panose="020B0604020202020204" pitchFamily="34" charset="0"/>
              <a:buChar char="•"/>
            </a:pPr>
            <a:r>
              <a:rPr lang="en-US" sz="1800" b="0" dirty="0">
                <a:solidFill>
                  <a:srgbClr val="000000"/>
                </a:solidFill>
                <a:latin typeface="Times New Roman"/>
                <a:cs typeface="Times New Roman"/>
              </a:rPr>
              <a:t>Involvement of safety experts and controls experts in each design review is a good practice and should continue during procurement, installation and test/commissioning of the upgraded systems.</a:t>
            </a:r>
            <a:endParaRPr lang="en-US" sz="1800" dirty="0">
              <a:latin typeface="Times New Roman"/>
              <a:cs typeface="Times New Roman"/>
            </a:endParaRPr>
          </a:p>
          <a:p>
            <a:pPr marL="914400" lvl="1" indent="-457200" algn="l">
              <a:spcBef>
                <a:spcPct val="20000"/>
              </a:spcBef>
              <a:buFont typeface="Arial" panose="020B0604020202020204" pitchFamily="34" charset="0"/>
              <a:buChar char="•"/>
            </a:pPr>
            <a:r>
              <a:rPr lang="en-US" sz="1800" b="0" dirty="0">
                <a:latin typeface="Times New Roman"/>
                <a:cs typeface="Times New Roman"/>
              </a:rPr>
              <a:t>The committee commends the analysis done on the target safety systems and encourages the implementation of the evolutionary upgrades foresee to mitigate the mercury spill events.</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a:cs typeface="Times New Roman"/>
              </a:rPr>
              <a:t>Off-Normal Analysis review for Target Utility System is delayed due to COVID-19 and may impact the final design review </a:t>
            </a:r>
            <a:r>
              <a:rPr lang="en-US" sz="1800" b="0" dirty="0">
                <a:latin typeface="Times New Roman"/>
                <a:cs typeface="Times New Roman"/>
              </a:rPr>
              <a:t>and procurement. If the in-person meeting could not take place by autumn, it is suggested to carry out remotely in any case to avoid potential delays in the target procurement. </a:t>
            </a:r>
            <a:endParaRPr lang="en-US" sz="1800" b="0" dirty="0">
              <a:latin typeface="Times New Roman" pitchFamily="18" charset="0"/>
              <a:cs typeface="Times New Roman" pitchFamily="18" charset="0"/>
            </a:endParaRP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COVID-19 impact </a:t>
            </a:r>
            <a:r>
              <a:rPr lang="en-US" sz="1800" b="0" dirty="0">
                <a:latin typeface="Times New Roman" pitchFamily="18" charset="0"/>
                <a:cs typeface="Times New Roman" pitchFamily="18" charset="0"/>
              </a:rPr>
              <a:t>has been limited </a:t>
            </a:r>
            <a:r>
              <a:rPr lang="en-US" sz="1800" b="0" dirty="0">
                <a:solidFill>
                  <a:srgbClr val="000000"/>
                </a:solidFill>
                <a:latin typeface="Times New Roman" pitchFamily="18" charset="0"/>
                <a:cs typeface="Times New Roman" pitchFamily="18" charset="0"/>
              </a:rPr>
              <a:t>on the FTS. </a:t>
            </a:r>
            <a:r>
              <a:rPr lang="en-US" sz="1800" b="0" dirty="0">
                <a:latin typeface="Times New Roman" pitchFamily="18" charset="0"/>
                <a:cs typeface="Times New Roman" pitchFamily="18" charset="0"/>
              </a:rPr>
              <a:t>Nevertheless, 2 MW target is on critical path and careful follow-up is needed to investigate potential delays with vendors, due to backlog or procurement challenges. </a:t>
            </a:r>
          </a:p>
          <a:p>
            <a:pPr algn="l" eaLnBrk="1" hangingPunct="1">
              <a:spcBef>
                <a:spcPct val="20000"/>
              </a:spcBef>
            </a:pPr>
            <a:endParaRPr lang="en-US" sz="16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8933662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26</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F. Pellemoine, FNAL; F. Sordo, ESS-Bilbao; </a:t>
            </a:r>
            <a:br>
              <a:rPr lang="en-US" sz="1600" dirty="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M. </a:t>
            </a:r>
            <a:r>
              <a:rPr lang="en-US" sz="1600" dirty="0" err="1">
                <a:effectLst/>
                <a:latin typeface="Times New Roman" pitchFamily="18" charset="0"/>
                <a:cs typeface="Times New Roman" pitchFamily="18" charset="0"/>
              </a:rPr>
              <a:t>Calviani</a:t>
            </a:r>
            <a:r>
              <a:rPr lang="en-US" sz="1600" dirty="0">
                <a:effectLst/>
                <a:latin typeface="Times New Roman" pitchFamily="18" charset="0"/>
                <a:cs typeface="Times New Roman" pitchFamily="18" charset="0"/>
              </a:rPr>
              <a:t>, CERN  / </a:t>
            </a:r>
            <a:r>
              <a:rPr lang="en-US" sz="1800" dirty="0">
                <a:effectLst/>
                <a:latin typeface="Times New Roman" pitchFamily="18" charset="0"/>
                <a:cs typeface="Times New Roman" pitchFamily="18" charset="0"/>
              </a:rPr>
              <a:t>Subcommittee 2</a:t>
            </a:r>
          </a:p>
        </p:txBody>
      </p:sp>
      <p:sp>
        <p:nvSpPr>
          <p:cNvPr id="23557" name="Rectangle 7"/>
          <p:cNvSpPr>
            <a:spLocks noChangeArrowheads="1"/>
          </p:cNvSpPr>
          <p:nvPr/>
        </p:nvSpPr>
        <p:spPr bwMode="auto">
          <a:xfrm>
            <a:off x="276224" y="1054115"/>
            <a:ext cx="8648701" cy="701731"/>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Recommendations</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Ready to proceed to CD2-3</a:t>
            </a:r>
          </a:p>
        </p:txBody>
      </p:sp>
    </p:spTree>
    <p:extLst>
      <p:ext uri="{BB962C8B-B14F-4D97-AF65-F5344CB8AC3E}">
        <p14:creationId xmlns:p14="http://schemas.microsoft.com/office/powerpoint/2010/main" val="10100478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27</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smtClean="0">
                <a:effectLst/>
                <a:latin typeface="Times New Roman" pitchFamily="18" charset="0"/>
                <a:cs typeface="Times New Roman" pitchFamily="18" charset="0"/>
              </a:rPr>
              <a:t>2.3  RF</a:t>
            </a:r>
            <a:r>
              <a:rPr lang="en-US" sz="1600" b="1" dirty="0" smtClean="0">
                <a:effectLst/>
                <a:latin typeface="Times New Roman" pitchFamily="18" charset="0"/>
                <a:cs typeface="Times New Roman" pitchFamily="18" charset="0"/>
              </a:rPr>
              <a:t>	</a:t>
            </a:r>
            <a:br>
              <a:rPr lang="en-US" sz="1600" b="1" dirty="0" smtClean="0">
                <a:effectLst/>
                <a:latin typeface="Times New Roman" pitchFamily="18" charset="0"/>
                <a:cs typeface="Times New Roman" pitchFamily="18" charset="0"/>
              </a:rPr>
            </a:br>
            <a:r>
              <a:rPr lang="en-US" sz="1800" dirty="0" smtClean="0">
                <a:effectLst/>
                <a:latin typeface="Times New Roman" pitchFamily="18" charset="0"/>
                <a:cs typeface="Times New Roman" pitchFamily="18" charset="0"/>
              </a:rPr>
              <a:t>A. Nassiri, ANL and M. Fazio, SLAC Subcommittee 3</a:t>
            </a:r>
          </a:p>
        </p:txBody>
      </p:sp>
      <p:sp>
        <p:nvSpPr>
          <p:cNvPr id="23557" name="Rectangle 7"/>
          <p:cNvSpPr>
            <a:spLocks noChangeArrowheads="1"/>
          </p:cNvSpPr>
          <p:nvPr/>
        </p:nvSpPr>
        <p:spPr bwMode="auto">
          <a:xfrm>
            <a:off x="276224" y="1020247"/>
            <a:ext cx="8648701" cy="4893647"/>
          </a:xfrm>
          <a:prstGeom prst="rect">
            <a:avLst/>
          </a:prstGeom>
          <a:noFill/>
          <a:ln w="6350">
            <a:noFill/>
            <a:miter lim="800000"/>
            <a:headEnd/>
            <a:tailEnd/>
          </a:ln>
        </p:spPr>
        <p:txBody>
          <a:bodyPr wrap="square">
            <a:spAutoFit/>
          </a:bodyPr>
          <a:lstStyle/>
          <a:p>
            <a:pPr marL="457200" indent="-457200" algn="l">
              <a:buFontTx/>
              <a:buAutoNum type="arabicPeriod"/>
            </a:pPr>
            <a:r>
              <a:rPr lang="en-US" sz="1800" b="0" u="sng" dirty="0">
                <a:latin typeface="Times New Roman"/>
                <a:ea typeface="Calibri"/>
              </a:rPr>
              <a:t>Design Maturity</a:t>
            </a:r>
            <a:r>
              <a:rPr lang="en-US" sz="1800" b="0" dirty="0">
                <a:latin typeface="Times New Roman"/>
                <a:ea typeface="Calibri"/>
              </a:rPr>
              <a:t>:  Is the final design sufficiently well-defined and technically sound to achieve the specified technical performance requirements and to establish a performance baseline and start construction</a:t>
            </a:r>
            <a:r>
              <a:rPr lang="en-US" sz="1800" b="0" dirty="0" smtClean="0">
                <a:latin typeface="Times New Roman"/>
                <a:ea typeface="Calibri"/>
              </a:rPr>
              <a:t>? </a:t>
            </a:r>
            <a:r>
              <a:rPr lang="en-US" sz="2400" b="0" i="1" dirty="0" smtClean="0">
                <a:solidFill>
                  <a:srgbClr val="0000FF"/>
                </a:solidFill>
                <a:latin typeface="Times New Roman"/>
                <a:ea typeface="Calibri"/>
              </a:rPr>
              <a:t>Yes.</a:t>
            </a:r>
            <a:endParaRPr lang="en-US" sz="2400" b="0" i="1" dirty="0">
              <a:solidFill>
                <a:srgbClr val="0000FF"/>
              </a:solidFill>
              <a:latin typeface="Times New Roman"/>
              <a:ea typeface="Calibri"/>
            </a:endParaRPr>
          </a:p>
          <a:p>
            <a:pPr algn="l"/>
            <a:endParaRPr lang="en-US" sz="1800" b="0" dirty="0">
              <a:latin typeface="Times New Roman" pitchFamily="18" charset="0"/>
              <a:cs typeface="Times New Roman" pitchFamily="18" charset="0"/>
            </a:endParaRPr>
          </a:p>
          <a:p>
            <a:pPr marL="457200" indent="-457200" algn="l">
              <a:buAutoNum type="arabicPeriod" startAt="2"/>
            </a:pPr>
            <a:r>
              <a:rPr lang="en-US" sz="1800" b="0" u="sng" dirty="0">
                <a:latin typeface="Times New Roman" pitchFamily="18" charset="0"/>
                <a:cs typeface="Times New Roman" pitchFamily="18" charset="0"/>
              </a:rPr>
              <a:t>Project Scope</a:t>
            </a:r>
            <a:r>
              <a:rPr lang="en-US" sz="1800" b="0" dirty="0">
                <a:latin typeface="Times New Roman" pitchFamily="18" charset="0"/>
                <a:cs typeface="Times New Roman" pitchFamily="18" charset="0"/>
              </a:rPr>
              <a:t>:  Will the project scope, as currently defined, achieve the objectives in the Mission Need Statement?  </a:t>
            </a:r>
            <a:r>
              <a:rPr lang="en-US" sz="2400" b="0" i="1" dirty="0" smtClean="0">
                <a:solidFill>
                  <a:srgbClr val="0000FF"/>
                </a:solidFill>
                <a:latin typeface="Times New Roman" pitchFamily="18" charset="0"/>
                <a:cs typeface="Times New Roman" pitchFamily="18" charset="0"/>
              </a:rPr>
              <a:t>Yes</a:t>
            </a:r>
            <a:r>
              <a:rPr lang="en-US" sz="1800" b="0" i="1" dirty="0" smtClean="0">
                <a:solidFill>
                  <a:srgbClr val="C00000"/>
                </a:solidFill>
                <a:latin typeface="Times New Roman" pitchFamily="18" charset="0"/>
                <a:cs typeface="Times New Roman" pitchFamily="18" charset="0"/>
              </a:rPr>
              <a:t>.</a:t>
            </a:r>
            <a:r>
              <a:rPr lang="en-US" sz="1800" b="0" dirty="0" smtClean="0">
                <a:latin typeface="Times New Roman" pitchFamily="18" charset="0"/>
                <a:cs typeface="Times New Roman" pitchFamily="18" charset="0"/>
              </a:rPr>
              <a:t> Is </a:t>
            </a:r>
            <a:r>
              <a:rPr lang="en-US" sz="1800" b="0" dirty="0">
                <a:latin typeface="Times New Roman" pitchFamily="18" charset="0"/>
                <a:cs typeface="Times New Roman" pitchFamily="18" charset="0"/>
              </a:rPr>
              <a:t>the Work Breakdown Structure dictionary and are the key performance parameters (KPPs) appropriately defined to establish a credible performance baseline and start construction? </a:t>
            </a:r>
            <a:r>
              <a:rPr lang="en-US" sz="2400" b="0" i="1" dirty="0" smtClean="0">
                <a:solidFill>
                  <a:srgbClr val="0000FF"/>
                </a:solidFill>
                <a:latin typeface="Times New Roman" pitchFamily="18" charset="0"/>
                <a:cs typeface="Times New Roman" pitchFamily="18" charset="0"/>
              </a:rPr>
              <a:t>Yes.</a:t>
            </a:r>
            <a:endParaRPr lang="en-US" sz="2400" b="0" i="1" dirty="0">
              <a:solidFill>
                <a:srgbClr val="0000FF"/>
              </a:solidFill>
              <a:latin typeface="Times New Roman" pitchFamily="18" charset="0"/>
              <a:cs typeface="Times New Roman" pitchFamily="18" charset="0"/>
            </a:endParaRPr>
          </a:p>
          <a:p>
            <a:pPr marL="457200" indent="-457200" algn="l">
              <a:buAutoNum type="arabicPeriod" startAt="2"/>
            </a:pPr>
            <a:endParaRPr lang="en-US" sz="1800" b="0" dirty="0">
              <a:latin typeface="Times New Roman" pitchFamily="18" charset="0"/>
              <a:cs typeface="Times New Roman" pitchFamily="18" charset="0"/>
            </a:endParaRPr>
          </a:p>
          <a:p>
            <a:pPr marL="457200" lvl="0" indent="-457200" algn="l">
              <a:buFont typeface="+mj-lt"/>
              <a:buAutoNum type="arabicPeriod" startAt="4"/>
            </a:pPr>
            <a:r>
              <a:rPr lang="en-US" sz="1800" b="0" u="sng" dirty="0">
                <a:solidFill>
                  <a:srgbClr val="000000"/>
                </a:solidFill>
                <a:latin typeface="Times New Roman" pitchFamily="18" charset="0"/>
                <a:cs typeface="Times New Roman" pitchFamily="18" charset="0"/>
              </a:rPr>
              <a:t>Technical</a:t>
            </a:r>
            <a:r>
              <a:rPr lang="en-US" sz="1800" b="0" dirty="0">
                <a:solidFill>
                  <a:srgbClr val="000000"/>
                </a:solidFill>
                <a:latin typeface="Times New Roman" pitchFamily="18" charset="0"/>
                <a:cs typeface="Times New Roman" pitchFamily="18" charset="0"/>
              </a:rPr>
              <a:t>:  Is the technical progress to date sufficient to meet the performance specifications and support the procurements and installation as planned? </a:t>
            </a:r>
            <a:r>
              <a:rPr lang="en-US" sz="2400" b="0" i="1" dirty="0" smtClean="0">
                <a:solidFill>
                  <a:srgbClr val="0000FF"/>
                </a:solidFill>
                <a:latin typeface="Times New Roman" pitchFamily="18" charset="0"/>
                <a:cs typeface="Times New Roman" pitchFamily="18" charset="0"/>
              </a:rPr>
              <a:t>Yes. LLRF demonstration on the Linac is expected to be completed in Fall 2020</a:t>
            </a:r>
            <a:r>
              <a:rPr lang="en-US" sz="2000" b="0" i="1" dirty="0" smtClean="0">
                <a:solidFill>
                  <a:srgbClr val="C00000"/>
                </a:solidFill>
                <a:latin typeface="Times New Roman" pitchFamily="18" charset="0"/>
                <a:cs typeface="Times New Roman" pitchFamily="18" charset="0"/>
              </a:rPr>
              <a:t>.</a:t>
            </a:r>
            <a:r>
              <a:rPr lang="en-US" sz="1800" b="0" i="1" dirty="0" smtClean="0">
                <a:solidFill>
                  <a:srgbClr val="C00000"/>
                </a:solidFill>
                <a:latin typeface="Times New Roman" pitchFamily="18" charset="0"/>
                <a:cs typeface="Times New Roman" pitchFamily="18" charset="0"/>
              </a:rPr>
              <a:t> </a:t>
            </a:r>
            <a:r>
              <a:rPr lang="en-US" sz="1800" b="0" dirty="0" smtClean="0">
                <a:solidFill>
                  <a:srgbClr val="000000"/>
                </a:solidFill>
                <a:latin typeface="Times New Roman" pitchFamily="18" charset="0"/>
                <a:cs typeface="Times New Roman" pitchFamily="18" charset="0"/>
              </a:rPr>
              <a:t>Is </a:t>
            </a:r>
            <a:r>
              <a:rPr lang="en-US" sz="1800" b="0" dirty="0">
                <a:solidFill>
                  <a:srgbClr val="000000"/>
                </a:solidFill>
                <a:latin typeface="Times New Roman" pitchFamily="18" charset="0"/>
                <a:cs typeface="Times New Roman" pitchFamily="18" charset="0"/>
              </a:rPr>
              <a:t>the trajectory appropriate for meeting the threshold KPPs by CD-4</a:t>
            </a:r>
            <a:r>
              <a:rPr lang="en-US" sz="1800" b="0" dirty="0" smtClean="0">
                <a:solidFill>
                  <a:srgbClr val="000000"/>
                </a:solidFill>
                <a:latin typeface="Times New Roman" pitchFamily="18" charset="0"/>
                <a:cs typeface="Times New Roman" pitchFamily="18" charset="0"/>
              </a:rPr>
              <a:t>? </a:t>
            </a:r>
            <a:r>
              <a:rPr lang="en-US" sz="2400" b="0" i="1" dirty="0" smtClean="0">
                <a:solidFill>
                  <a:srgbClr val="0000FF"/>
                </a:solidFill>
                <a:latin typeface="Times New Roman" pitchFamily="18" charset="0"/>
                <a:cs typeface="Times New Roman" pitchFamily="18" charset="0"/>
              </a:rPr>
              <a:t>Yes.</a:t>
            </a:r>
            <a:endParaRPr lang="en-US" sz="1800" b="0" dirty="0">
              <a:solidFill>
                <a:srgbClr val="000000"/>
              </a:solidFill>
              <a:latin typeface="Times New Roman" pitchFamily="18" charset="0"/>
              <a:cs typeface="Times New Roman" pitchFamily="18" charset="0"/>
            </a:endParaRPr>
          </a:p>
          <a:p>
            <a:pPr marL="457200" lvl="0" indent="-457200" algn="l">
              <a:buFont typeface="+mj-lt"/>
              <a:buAutoNum type="arabicPeriod" startAt="7"/>
            </a:pPr>
            <a:r>
              <a:rPr lang="en-US" sz="1800" b="0" u="sng" dirty="0">
                <a:solidFill>
                  <a:srgbClr val="000000"/>
                </a:solidFill>
                <a:latin typeface="Times New Roman" pitchFamily="18" charset="0"/>
                <a:cs typeface="Times New Roman" pitchFamily="18" charset="0"/>
              </a:rPr>
              <a:t>Recommendations</a:t>
            </a:r>
            <a:r>
              <a:rPr lang="en-US" sz="1800" b="0" dirty="0">
                <a:solidFill>
                  <a:srgbClr val="000000"/>
                </a:solidFill>
                <a:latin typeface="Times New Roman" pitchFamily="18" charset="0"/>
                <a:cs typeface="Times New Roman" pitchFamily="18" charset="0"/>
              </a:rPr>
              <a:t>:  Have past review recommendations been appropriately addressed</a:t>
            </a:r>
            <a:r>
              <a:rPr lang="en-US" sz="1800" b="0" dirty="0" smtClean="0">
                <a:solidFill>
                  <a:srgbClr val="000000"/>
                </a:solidFill>
                <a:latin typeface="Times New Roman" pitchFamily="18" charset="0"/>
                <a:cs typeface="Times New Roman" pitchFamily="18" charset="0"/>
              </a:rPr>
              <a:t>? </a:t>
            </a:r>
            <a:r>
              <a:rPr lang="en-US" sz="2400" b="0" i="1" dirty="0" smtClean="0">
                <a:solidFill>
                  <a:srgbClr val="0000FF"/>
                </a:solidFill>
                <a:latin typeface="Times New Roman" pitchFamily="18" charset="0"/>
                <a:cs typeface="Times New Roman" pitchFamily="18" charset="0"/>
              </a:rPr>
              <a:t>Yes.</a:t>
            </a:r>
            <a:r>
              <a:rPr lang="en-US" sz="2000" b="0" i="1" dirty="0" smtClean="0">
                <a:solidFill>
                  <a:srgbClr val="C00000"/>
                </a:solidFill>
                <a:latin typeface="Times New Roman" pitchFamily="18" charset="0"/>
                <a:cs typeface="Times New Roman" pitchFamily="18" charset="0"/>
              </a:rPr>
              <a:t>  </a:t>
            </a:r>
            <a:endParaRPr lang="en-US" sz="2000" i="1" dirty="0" smtClean="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4687106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28</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176846" y="1050727"/>
            <a:ext cx="8648701" cy="5632311"/>
          </a:xfrm>
          <a:prstGeom prst="rect">
            <a:avLst/>
          </a:prstGeom>
          <a:noFill/>
          <a:ln w="6350">
            <a:noFill/>
            <a:miter lim="800000"/>
            <a:headEnd/>
            <a:tailEnd/>
          </a:ln>
        </p:spPr>
        <p:txBody>
          <a:bodyPr wrap="square">
            <a:spAutoFit/>
          </a:bodyPr>
          <a:lstStyle/>
          <a:p>
            <a:pPr algn="l"/>
            <a:r>
              <a:rPr lang="en-US" sz="1800" u="sng" dirty="0" smtClean="0">
                <a:latin typeface="Times New Roman"/>
                <a:ea typeface="Calibri"/>
              </a:rPr>
              <a:t>2.3 Findings</a:t>
            </a:r>
          </a:p>
          <a:p>
            <a:pPr marL="742950" lvl="1" indent="-285750" algn="l">
              <a:buFont typeface="Arial" panose="020B0604020202020204" pitchFamily="34" charset="0"/>
              <a:buChar char="•"/>
            </a:pPr>
            <a:r>
              <a:rPr lang="en-US" sz="1800" b="0" dirty="0" smtClean="0">
                <a:latin typeface="Times New Roman" panose="02020603050405020304" pitchFamily="18" charset="0"/>
                <a:cs typeface="Times New Roman" panose="02020603050405020304" pitchFamily="18" charset="0"/>
              </a:rPr>
              <a:t>RF Systems technical scope includes: (1) addition </a:t>
            </a:r>
            <a:r>
              <a:rPr lang="en-US" sz="1800" b="0" dirty="0">
                <a:latin typeface="Times New Roman" panose="02020603050405020304" pitchFamily="18" charset="0"/>
                <a:cs typeface="Times New Roman" panose="02020603050405020304" pitchFamily="18" charset="0"/>
              </a:rPr>
              <a:t>of 28 new SCL HPRF stations rated at 700kW </a:t>
            </a:r>
            <a:r>
              <a:rPr lang="en-US" sz="1800" b="0" dirty="0" smtClean="0">
                <a:latin typeface="Times New Roman" panose="02020603050405020304" pitchFamily="18" charset="0"/>
                <a:cs typeface="Times New Roman" panose="02020603050405020304" pitchFamily="18" charset="0"/>
              </a:rPr>
              <a:t>peak, (2) upgrade </a:t>
            </a:r>
            <a:r>
              <a:rPr lang="en-US" sz="1800" b="0" dirty="0">
                <a:latin typeface="Times New Roman" panose="02020603050405020304" pitchFamily="18" charset="0"/>
                <a:cs typeface="Times New Roman" panose="02020603050405020304" pitchFamily="18" charset="0"/>
              </a:rPr>
              <a:t>of 3 DTL HPRF stations to 3 MW </a:t>
            </a:r>
            <a:r>
              <a:rPr lang="en-US" sz="1800" b="0" dirty="0" smtClean="0">
                <a:latin typeface="Times New Roman" panose="02020603050405020304" pitchFamily="18" charset="0"/>
                <a:cs typeface="Times New Roman" panose="02020603050405020304" pitchFamily="18" charset="0"/>
              </a:rPr>
              <a:t>peak, (3) development </a:t>
            </a:r>
            <a:r>
              <a:rPr lang="en-US" sz="1800" b="0" dirty="0">
                <a:latin typeface="Times New Roman" panose="02020603050405020304" pitchFamily="18" charset="0"/>
                <a:cs typeface="Times New Roman" panose="02020603050405020304" pitchFamily="18" charset="0"/>
              </a:rPr>
              <a:t>of 28 new LLRF </a:t>
            </a:r>
            <a:r>
              <a:rPr lang="en-US" sz="1800" b="0" dirty="0" smtClean="0">
                <a:latin typeface="Times New Roman" panose="02020603050405020304" pitchFamily="18" charset="0"/>
                <a:cs typeface="Times New Roman" panose="02020603050405020304" pitchFamily="18" charset="0"/>
              </a:rPr>
              <a:t>systems, (4) upgrade </a:t>
            </a:r>
            <a:r>
              <a:rPr lang="en-US" sz="1800" b="0" dirty="0">
                <a:latin typeface="Times New Roman" panose="02020603050405020304" pitchFamily="18" charset="0"/>
                <a:cs typeface="Times New Roman" panose="02020603050405020304" pitchFamily="18" charset="0"/>
              </a:rPr>
              <a:t>of existing RFQ and DTL modulators to support 3MW </a:t>
            </a:r>
            <a:r>
              <a:rPr lang="en-US" sz="1800" b="0" dirty="0" smtClean="0">
                <a:latin typeface="Times New Roman" panose="02020603050405020304" pitchFamily="18" charset="0"/>
                <a:cs typeface="Times New Roman" panose="02020603050405020304" pitchFamily="18" charset="0"/>
              </a:rPr>
              <a:t>operation, (5) addition </a:t>
            </a:r>
            <a:r>
              <a:rPr lang="en-US" sz="1800" b="0" dirty="0">
                <a:latin typeface="Times New Roman" panose="02020603050405020304" pitchFamily="18" charset="0"/>
                <a:cs typeface="Times New Roman" panose="02020603050405020304" pitchFamily="18" charset="0"/>
              </a:rPr>
              <a:t>of 3 new modulators (AT-HVCM) in the </a:t>
            </a:r>
            <a:r>
              <a:rPr lang="en-US" sz="1800" b="0" dirty="0" smtClean="0">
                <a:latin typeface="Times New Roman" panose="02020603050405020304" pitchFamily="18" charset="0"/>
                <a:cs typeface="Times New Roman" panose="02020603050405020304" pitchFamily="18" charset="0"/>
              </a:rPr>
              <a:t>SCL, (6) addition </a:t>
            </a:r>
            <a:r>
              <a:rPr lang="en-US" sz="1800" b="0" dirty="0">
                <a:latin typeface="Times New Roman" panose="02020603050405020304" pitchFamily="18" charset="0"/>
                <a:cs typeface="Times New Roman" panose="02020603050405020304" pitchFamily="18" charset="0"/>
              </a:rPr>
              <a:t>of mechanical and electrical utilities in the </a:t>
            </a:r>
            <a:r>
              <a:rPr lang="en-US" sz="1800" b="0" dirty="0" smtClean="0">
                <a:latin typeface="Times New Roman" panose="02020603050405020304" pitchFamily="18" charset="0"/>
                <a:cs typeface="Times New Roman" panose="02020603050405020304" pitchFamily="18" charset="0"/>
              </a:rPr>
              <a:t>SCL, (7) upgrade </a:t>
            </a:r>
            <a:r>
              <a:rPr lang="en-US" sz="1800" b="0" dirty="0">
                <a:latin typeface="Times New Roman" panose="02020603050405020304" pitchFamily="18" charset="0"/>
                <a:cs typeface="Times New Roman" panose="02020603050405020304" pitchFamily="18" charset="0"/>
              </a:rPr>
              <a:t>of mechanical systems in the </a:t>
            </a:r>
            <a:r>
              <a:rPr lang="en-US" sz="1800" b="0" dirty="0" smtClean="0">
                <a:latin typeface="Times New Roman" panose="02020603050405020304" pitchFamily="18" charset="0"/>
                <a:cs typeface="Times New Roman" panose="02020603050405020304" pitchFamily="18" charset="0"/>
              </a:rPr>
              <a:t>DTL, and (8) EPICS </a:t>
            </a:r>
            <a:r>
              <a:rPr lang="en-US" sz="1800" b="0" dirty="0">
                <a:latin typeface="Times New Roman" panose="02020603050405020304" pitchFamily="18" charset="0"/>
                <a:cs typeface="Times New Roman" panose="02020603050405020304" pitchFamily="18" charset="0"/>
              </a:rPr>
              <a:t>programming and extension of the network, timing, machine, and personnel protection </a:t>
            </a:r>
            <a:r>
              <a:rPr lang="en-US" sz="1800" b="0" dirty="0" smtClean="0">
                <a:latin typeface="Times New Roman" panose="02020603050405020304" pitchFamily="18" charset="0"/>
                <a:cs typeface="Times New Roman" panose="02020603050405020304" pitchFamily="18" charset="0"/>
              </a:rPr>
              <a:t>systems.</a:t>
            </a:r>
          </a:p>
          <a:p>
            <a:pPr marL="742950" lvl="1" indent="-285750" algn="l">
              <a:buFont typeface="Arial" panose="020B0604020202020204" pitchFamily="34" charset="0"/>
              <a:buChar char="•"/>
            </a:pPr>
            <a:r>
              <a:rPr lang="en-US" sz="1800" b="0" dirty="0" smtClean="0">
                <a:latin typeface="Times New Roman" panose="02020603050405020304" pitchFamily="18" charset="0"/>
                <a:cs typeface="Times New Roman" panose="02020603050405020304" pitchFamily="18" charset="0"/>
              </a:rPr>
              <a:t>The primary requirements for PPU RF Systems are to support the increased beam current of 38mA and the increased beam energy to 1.3 GeV.</a:t>
            </a:r>
          </a:p>
          <a:p>
            <a:pPr marL="742950" lvl="1" indent="-285750" algn="l">
              <a:buFont typeface="Arial" panose="020B0604020202020204" pitchFamily="34" charset="0"/>
              <a:buChar char="•"/>
            </a:pPr>
            <a:r>
              <a:rPr lang="en-US" sz="1800" b="0" dirty="0" smtClean="0">
                <a:latin typeface="Times New Roman" panose="02020603050405020304" pitchFamily="18" charset="0"/>
                <a:cs typeface="Times New Roman" panose="02020603050405020304" pitchFamily="18" charset="0"/>
              </a:rPr>
              <a:t>New RF stations to support the new SCL cavities are basically duplicates of the existing RF systems with some improvements.</a:t>
            </a:r>
          </a:p>
          <a:p>
            <a:pPr marL="742950" lvl="1" indent="-285750" algn="l">
              <a:buFont typeface="Arial" panose="020B0604020202020204" pitchFamily="34" charset="0"/>
              <a:buChar char="•"/>
            </a:pPr>
            <a:r>
              <a:rPr lang="en-US" sz="1800" b="0" dirty="0" smtClean="0">
                <a:latin typeface="Times New Roman" panose="02020603050405020304" pitchFamily="18" charset="0"/>
                <a:cs typeface="Times New Roman" panose="02020603050405020304" pitchFamily="18" charset="0"/>
              </a:rPr>
              <a:t>To support the proton beam current increase to 38 mA, DTL3-DTL5 of the NCL will be upgraded to 3 MW klystrons as well upgrading to HVCMs. There is no need to change the circulator or load.</a:t>
            </a:r>
          </a:p>
          <a:p>
            <a:pPr marL="742950" lvl="1" indent="-285750" algn="l">
              <a:buFont typeface="Arial" panose="020B0604020202020204" pitchFamily="34" charset="0"/>
              <a:buChar char="•"/>
            </a:pPr>
            <a:r>
              <a:rPr lang="en-US" sz="1800" b="0" dirty="0" smtClean="0">
                <a:latin typeface="Times New Roman" panose="02020603050405020304" pitchFamily="18" charset="0"/>
                <a:cs typeface="Times New Roman" panose="02020603050405020304" pitchFamily="18" charset="0"/>
              </a:rPr>
              <a:t>The LLRF will provide control and protection for the 28 new SCL cavities.</a:t>
            </a:r>
          </a:p>
          <a:p>
            <a:pPr marL="742950" lvl="1" indent="-285750" algn="l">
              <a:buFont typeface="Arial" panose="020B0604020202020204" pitchFamily="34" charset="0"/>
              <a:buChar char="•"/>
            </a:pPr>
            <a:r>
              <a:rPr lang="en-US" sz="1800" b="0" dirty="0" smtClean="0">
                <a:latin typeface="Times New Roman" panose="02020603050405020304" pitchFamily="18" charset="0"/>
                <a:cs typeface="Times New Roman" panose="02020603050405020304" pitchFamily="18" charset="0"/>
              </a:rPr>
              <a:t>The existing linac modulators will support the use of both 2.5 and 3 MW klystrons by updating the modulator topology.</a:t>
            </a:r>
          </a:p>
          <a:p>
            <a:pPr marL="742950" lvl="1" indent="-285750" algn="l">
              <a:buFont typeface="Arial" panose="020B0604020202020204" pitchFamily="34" charset="0"/>
              <a:buChar char="•"/>
            </a:pPr>
            <a:r>
              <a:rPr lang="en-US" sz="1800" b="0" dirty="0" smtClean="0">
                <a:latin typeface="Times New Roman" panose="02020603050405020304" pitchFamily="18" charset="0"/>
                <a:cs typeface="Times New Roman" panose="02020603050405020304" pitchFamily="18" charset="0"/>
              </a:rPr>
              <a:t>Three new linac modulators (AT-HVCMs) will power groups of 9,9, and 10 klystrons. </a:t>
            </a:r>
          </a:p>
        </p:txBody>
      </p:sp>
      <p:sp>
        <p:nvSpPr>
          <p:cNvPr id="6" name="Rectangle 4"/>
          <p:cNvSpPr>
            <a:spLocks noGrp="1" noChangeArrowheads="1"/>
          </p:cNvSpPr>
          <p:nvPr>
            <p:ph type="title"/>
          </p:nvPr>
        </p:nvSpPr>
        <p:spPr>
          <a:xfrm>
            <a:off x="2525713" y="112478"/>
            <a:ext cx="4616450" cy="835374"/>
          </a:xfrm>
        </p:spPr>
        <p:txBody>
          <a:bodyPr/>
          <a:lstStyle/>
          <a:p>
            <a:pPr eaLnBrk="1" hangingPunct="1">
              <a:defRPr/>
            </a:pPr>
            <a:r>
              <a:rPr lang="en-US" sz="2000" b="1" dirty="0" smtClean="0">
                <a:effectLst/>
                <a:latin typeface="Times New Roman" pitchFamily="18" charset="0"/>
                <a:cs typeface="Times New Roman" pitchFamily="18" charset="0"/>
              </a:rPr>
              <a:t>2.3  RF</a:t>
            </a:r>
            <a:r>
              <a:rPr lang="en-US" sz="1600" b="1" dirty="0" smtClean="0">
                <a:effectLst/>
                <a:latin typeface="Times New Roman" pitchFamily="18" charset="0"/>
                <a:cs typeface="Times New Roman" pitchFamily="18" charset="0"/>
              </a:rPr>
              <a:t>	</a:t>
            </a:r>
            <a:br>
              <a:rPr lang="en-US" sz="1600" b="1" dirty="0" smtClean="0">
                <a:effectLst/>
                <a:latin typeface="Times New Roman" pitchFamily="18" charset="0"/>
                <a:cs typeface="Times New Roman" pitchFamily="18" charset="0"/>
              </a:rPr>
            </a:br>
            <a:r>
              <a:rPr lang="en-US" sz="1800" dirty="0" smtClean="0">
                <a:effectLst/>
                <a:latin typeface="Times New Roman" pitchFamily="18" charset="0"/>
                <a:cs typeface="Times New Roman" pitchFamily="18" charset="0"/>
              </a:rPr>
              <a:t>A. Nassiri, ANL and M. Fazio, SLAC Subcommittee 3</a:t>
            </a:r>
          </a:p>
        </p:txBody>
      </p:sp>
    </p:spTree>
    <p:extLst>
      <p:ext uri="{BB962C8B-B14F-4D97-AF65-F5344CB8AC3E}">
        <p14:creationId xmlns:p14="http://schemas.microsoft.com/office/powerpoint/2010/main" val="30578337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29</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167640" y="1056258"/>
            <a:ext cx="8717280" cy="5632311"/>
          </a:xfrm>
          <a:prstGeom prst="rect">
            <a:avLst/>
          </a:prstGeom>
          <a:noFill/>
          <a:ln w="6350">
            <a:noFill/>
            <a:miter lim="800000"/>
            <a:headEnd/>
            <a:tailEnd/>
          </a:ln>
        </p:spPr>
        <p:txBody>
          <a:bodyPr wrap="square">
            <a:spAutoFit/>
          </a:bodyPr>
          <a:lstStyle/>
          <a:p>
            <a:pPr algn="l"/>
            <a:r>
              <a:rPr lang="en-US" sz="1800" u="sng" dirty="0" smtClean="0">
                <a:latin typeface="Times New Roman"/>
                <a:ea typeface="Calibri"/>
              </a:rPr>
              <a:t>2.3 Findings</a:t>
            </a:r>
          </a:p>
          <a:p>
            <a:pPr marL="742950" lvl="1" indent="-285750" algn="l">
              <a:buFont typeface="Arial" panose="020B0604020202020204" pitchFamily="34" charset="0"/>
              <a:buChar char="•"/>
            </a:pPr>
            <a:r>
              <a:rPr lang="en-US" sz="1800" b="0" dirty="0" smtClean="0">
                <a:latin typeface="Times New Roman" panose="02020603050405020304" pitchFamily="18" charset="0"/>
                <a:cs typeface="Times New Roman" panose="02020603050405020304" pitchFamily="18" charset="0"/>
              </a:rPr>
              <a:t>Utilities will provide electrical and mechanical support to all PPU technical equipment including new SCL and DTL upgrades.</a:t>
            </a:r>
          </a:p>
          <a:p>
            <a:pPr marL="742950" lvl="1" indent="-285750" algn="l">
              <a:buFont typeface="Arial" panose="020B0604020202020204" pitchFamily="34" charset="0"/>
              <a:buChar char="•"/>
            </a:pPr>
            <a:r>
              <a:rPr lang="en-US" sz="1800" b="0" dirty="0" smtClean="0">
                <a:latin typeface="Times New Roman" panose="02020603050405020304" pitchFamily="18" charset="0"/>
                <a:cs typeface="Times New Roman" panose="02020603050405020304" pitchFamily="18" charset="0"/>
              </a:rPr>
              <a:t>Controls will integrate new technical equipment into the site wide controls infrastructure. </a:t>
            </a:r>
          </a:p>
          <a:p>
            <a:pPr marL="742950" lvl="1" indent="-285750" algn="l">
              <a:buFont typeface="Arial" panose="020B0604020202020204" pitchFamily="34" charset="0"/>
              <a:buChar char="•"/>
            </a:pPr>
            <a:r>
              <a:rPr lang="en-US" sz="1800" b="0" dirty="0" smtClean="0">
                <a:latin typeface="Times New Roman" panose="02020603050405020304" pitchFamily="18" charset="0"/>
                <a:cs typeface="Times New Roman" panose="02020603050405020304" pitchFamily="18" charset="0"/>
              </a:rPr>
              <a:t>The RF Systems team issued a number of purchase orders since the CD-3B including AT-HVCM transformer, SCR and built-to-print tanks, cable and tray for the first two transmitters, SCL DI water pumps and heat exchanger and controls hardware</a:t>
            </a:r>
            <a:r>
              <a:rPr lang="en-US" sz="1800" b="0" dirty="0">
                <a:latin typeface="Times New Roman" panose="02020603050405020304" pitchFamily="18" charset="0"/>
                <a:cs typeface="Times New Roman" panose="02020603050405020304" pitchFamily="18" charset="0"/>
              </a:rPr>
              <a:t> </a:t>
            </a:r>
            <a:r>
              <a:rPr lang="en-US" sz="1800" b="0" dirty="0" smtClean="0">
                <a:latin typeface="Times New Roman" panose="02020603050405020304" pitchFamily="18" charset="0"/>
                <a:cs typeface="Times New Roman" panose="02020603050405020304" pitchFamily="18" charset="0"/>
              </a:rPr>
              <a:t>and HPRF transmitters and SCL klystrons.</a:t>
            </a:r>
          </a:p>
          <a:p>
            <a:pPr marL="742950" lvl="1" indent="-285750" algn="l">
              <a:buFont typeface="Arial" panose="020B0604020202020204" pitchFamily="34" charset="0"/>
              <a:buChar char="•"/>
            </a:pPr>
            <a:r>
              <a:rPr lang="en-US" sz="1800" b="0" dirty="0" smtClean="0">
                <a:latin typeface="Times New Roman" panose="02020603050405020304" pitchFamily="18" charset="0"/>
                <a:cs typeface="Times New Roman" panose="02020603050405020304" pitchFamily="18" charset="0"/>
              </a:rPr>
              <a:t>The RF Systems team completed NCL circulator and load review and continued the design of 3W klystron with vendor. </a:t>
            </a:r>
          </a:p>
          <a:p>
            <a:pPr marL="742950" lvl="1" indent="-285750" algn="l">
              <a:buFont typeface="Arial" panose="020B0604020202020204" pitchFamily="34" charset="0"/>
              <a:buChar char="•"/>
            </a:pPr>
            <a:r>
              <a:rPr lang="en-US" sz="1800" b="0" dirty="0" smtClean="0">
                <a:latin typeface="Times New Roman" panose="02020603050405020304" pitchFamily="18" charset="0"/>
                <a:cs typeface="Times New Roman" panose="02020603050405020304" pitchFamily="18" charset="0"/>
              </a:rPr>
              <a:t>For the RF Systems, currently COVID-19 has no impact to the project milestones. The team review vendor updates regularly to assess potential future schedule impact. </a:t>
            </a:r>
          </a:p>
          <a:p>
            <a:pPr marL="742950" lvl="1" indent="-285750" algn="l">
              <a:buFont typeface="Arial" panose="020B0604020202020204" pitchFamily="34" charset="0"/>
              <a:buChar char="•"/>
            </a:pPr>
            <a:r>
              <a:rPr lang="en-US" sz="1800" b="0" dirty="0" smtClean="0">
                <a:latin typeface="Times New Roman" panose="02020603050405020304" pitchFamily="18" charset="0"/>
                <a:cs typeface="Times New Roman" panose="02020603050405020304" pitchFamily="18" charset="0"/>
              </a:rPr>
              <a:t>The RF Systems do not have any high risk items in the Risk Register. Risks are all medium or low.</a:t>
            </a:r>
          </a:p>
          <a:p>
            <a:pPr marL="742950" lvl="1" indent="-285750" algn="l">
              <a:buFont typeface="Arial" panose="020B0604020202020204" pitchFamily="34" charset="0"/>
              <a:buChar char="•"/>
            </a:pPr>
            <a:r>
              <a:rPr lang="en-US" sz="1800" b="0" dirty="0" smtClean="0">
                <a:latin typeface="Times New Roman" panose="02020603050405020304" pitchFamily="18" charset="0"/>
                <a:cs typeface="Times New Roman" panose="02020603050405020304" pitchFamily="18" charset="0"/>
              </a:rPr>
              <a:t>Final design reviews of HPRF transmitter ( with vendor), RFQ/DTL HVCM, and LLRF are planned for Summer/Fall 2020.</a:t>
            </a:r>
          </a:p>
          <a:p>
            <a:pPr marL="742950" lvl="1" indent="-285750" algn="l">
              <a:buFont typeface="Arial" panose="020B0604020202020204" pitchFamily="34" charset="0"/>
              <a:buChar char="•"/>
            </a:pPr>
            <a:r>
              <a:rPr lang="en-US" sz="1800" b="0" dirty="0" smtClean="0">
                <a:latin typeface="Times New Roman" panose="02020603050405020304" pitchFamily="18" charset="0"/>
                <a:cs typeface="Times New Roman" panose="02020603050405020304" pitchFamily="18" charset="0"/>
              </a:rPr>
              <a:t>Receipt of major rf components ( transmitters 30 and 31, 1</a:t>
            </a:r>
            <a:r>
              <a:rPr lang="en-US" sz="1800" b="0" baseline="30000" dirty="0" smtClean="0">
                <a:latin typeface="Times New Roman" panose="02020603050405020304" pitchFamily="18" charset="0"/>
                <a:cs typeface="Times New Roman" panose="02020603050405020304" pitchFamily="18" charset="0"/>
              </a:rPr>
              <a:t>st</a:t>
            </a:r>
            <a:r>
              <a:rPr lang="en-US" sz="1800" b="0" dirty="0" smtClean="0">
                <a:latin typeface="Times New Roman" panose="02020603050405020304" pitchFamily="18" charset="0"/>
                <a:cs typeface="Times New Roman" panose="02020603050405020304" pitchFamily="18" charset="0"/>
              </a:rPr>
              <a:t> 12 SCL klystrons, and SCL-MOD-30) are expected in Summer 2021.</a:t>
            </a:r>
          </a:p>
          <a:p>
            <a:pPr marL="742950" lvl="1" indent="-285750" algn="l">
              <a:buFont typeface="Arial" panose="020B0604020202020204" pitchFamily="34" charset="0"/>
              <a:buChar char="•"/>
            </a:pPr>
            <a:r>
              <a:rPr lang="en-US" sz="1800" b="0" dirty="0" smtClean="0">
                <a:latin typeface="Times New Roman" panose="02020603050405020304" pitchFamily="18" charset="0"/>
                <a:cs typeface="Times New Roman" panose="02020603050405020304" pitchFamily="18" charset="0"/>
              </a:rPr>
              <a:t>Installation of transmitters 30 and 31 equipment will start in Summer 2021.</a:t>
            </a:r>
          </a:p>
        </p:txBody>
      </p:sp>
      <p:sp>
        <p:nvSpPr>
          <p:cNvPr id="6" name="Rectangle 4"/>
          <p:cNvSpPr>
            <a:spLocks noGrp="1" noChangeArrowheads="1"/>
          </p:cNvSpPr>
          <p:nvPr>
            <p:ph type="title"/>
          </p:nvPr>
        </p:nvSpPr>
        <p:spPr>
          <a:xfrm>
            <a:off x="2525713" y="112478"/>
            <a:ext cx="4616450" cy="835374"/>
          </a:xfrm>
        </p:spPr>
        <p:txBody>
          <a:bodyPr/>
          <a:lstStyle/>
          <a:p>
            <a:pPr eaLnBrk="1" hangingPunct="1">
              <a:defRPr/>
            </a:pPr>
            <a:r>
              <a:rPr lang="en-US" sz="2000" b="1" dirty="0" smtClean="0">
                <a:effectLst/>
                <a:latin typeface="Times New Roman" pitchFamily="18" charset="0"/>
                <a:cs typeface="Times New Roman" pitchFamily="18" charset="0"/>
              </a:rPr>
              <a:t>2.3  RF</a:t>
            </a:r>
            <a:r>
              <a:rPr lang="en-US" sz="1600" b="1" dirty="0" smtClean="0">
                <a:effectLst/>
                <a:latin typeface="Times New Roman" pitchFamily="18" charset="0"/>
                <a:cs typeface="Times New Roman" pitchFamily="18" charset="0"/>
              </a:rPr>
              <a:t>	</a:t>
            </a:r>
            <a:br>
              <a:rPr lang="en-US" sz="1600" b="1" dirty="0" smtClean="0">
                <a:effectLst/>
                <a:latin typeface="Times New Roman" pitchFamily="18" charset="0"/>
                <a:cs typeface="Times New Roman" pitchFamily="18" charset="0"/>
              </a:rPr>
            </a:br>
            <a:r>
              <a:rPr lang="en-US" sz="1800" dirty="0" smtClean="0">
                <a:effectLst/>
                <a:latin typeface="Times New Roman" pitchFamily="18" charset="0"/>
                <a:cs typeface="Times New Roman" pitchFamily="18" charset="0"/>
              </a:rPr>
              <a:t>A. Nassiri, ANL and M. Fazio, SLAC Subcommittee 3</a:t>
            </a:r>
          </a:p>
        </p:txBody>
      </p:sp>
    </p:spTree>
    <p:extLst>
      <p:ext uri="{BB962C8B-B14F-4D97-AF65-F5344CB8AC3E}">
        <p14:creationId xmlns:p14="http://schemas.microsoft.com/office/powerpoint/2010/main" val="15619695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1"/>
          <p:cNvSpPr>
            <a:spLocks noGrp="1"/>
          </p:cNvSpPr>
          <p:nvPr>
            <p:ph type="sldNum" sz="quarter" idx="10"/>
          </p:nvPr>
        </p:nvSpPr>
        <p:spPr>
          <a:noFill/>
        </p:spPr>
        <p:txBody>
          <a:bodyPr/>
          <a:lstStyle/>
          <a:p>
            <a:fld id="{A88FF600-07EE-41E7-8FE1-E513068475ED}" type="slidenum">
              <a:rPr lang="en-US">
                <a:latin typeface="Times New Roman" panose="02020603050405020304" pitchFamily="18" charset="0"/>
                <a:cs typeface="Times New Roman" panose="02020603050405020304" pitchFamily="18" charset="0"/>
              </a:rPr>
              <a:pPr/>
              <a:t>3</a:t>
            </a:fld>
            <a:endParaRPr lang="en-US" dirty="0">
              <a:latin typeface="Times New Roman" panose="02020603050405020304" pitchFamily="18" charset="0"/>
              <a:cs typeface="Times New Roman" panose="02020603050405020304" pitchFamily="18" charset="0"/>
            </a:endParaRPr>
          </a:p>
        </p:txBody>
      </p:sp>
      <p:sp>
        <p:nvSpPr>
          <p:cNvPr id="152578" name="Rectangle 2"/>
          <p:cNvSpPr>
            <a:spLocks noGrp="1" noChangeArrowheads="1"/>
          </p:cNvSpPr>
          <p:nvPr>
            <p:ph type="title" idx="4294967295"/>
          </p:nvPr>
        </p:nvSpPr>
        <p:spPr>
          <a:xfrm>
            <a:off x="2703513" y="161925"/>
            <a:ext cx="4297362" cy="723900"/>
          </a:xfrm>
        </p:spPr>
        <p:txBody>
          <a:bodyPr/>
          <a:lstStyle/>
          <a:p>
            <a:pPr eaLnBrk="1" hangingPunct="1">
              <a:defRPr/>
            </a:pPr>
            <a:r>
              <a:rPr lang="en-US" b="1" dirty="0" smtClean="0">
                <a:effectLst/>
                <a:latin typeface="Times New Roman" pitchFamily="18" charset="0"/>
                <a:cs typeface="Times New Roman" pitchFamily="18" charset="0"/>
              </a:rPr>
              <a:t>Charge Questions</a:t>
            </a:r>
          </a:p>
        </p:txBody>
      </p:sp>
      <p:sp>
        <p:nvSpPr>
          <p:cNvPr id="7172" name="Rectangle 14"/>
          <p:cNvSpPr>
            <a:spLocks noChangeArrowheads="1"/>
          </p:cNvSpPr>
          <p:nvPr/>
        </p:nvSpPr>
        <p:spPr bwMode="auto">
          <a:xfrm>
            <a:off x="78167" y="1183727"/>
            <a:ext cx="8970964" cy="5355312"/>
          </a:xfrm>
          <a:prstGeom prst="rect">
            <a:avLst/>
          </a:prstGeom>
          <a:noFill/>
          <a:ln w="6350">
            <a:noFill/>
            <a:miter lim="800000"/>
            <a:headEnd/>
            <a:tailEnd/>
          </a:ln>
        </p:spPr>
        <p:txBody>
          <a:bodyPr wrap="square" tIns="0" bIns="0" anchor="ctr">
            <a:spAutoFit/>
          </a:bodyPr>
          <a:lstStyle/>
          <a:p>
            <a:pPr marL="457200" indent="-457200" algn="l">
              <a:buFontTx/>
              <a:buAutoNum type="arabicPeriod"/>
            </a:pPr>
            <a:r>
              <a:rPr lang="en-US" sz="1400" b="0" u="sng" dirty="0" smtClean="0">
                <a:latin typeface="Times New Roman"/>
                <a:ea typeface="Calibri"/>
              </a:rPr>
              <a:t>Design Maturity</a:t>
            </a:r>
            <a:r>
              <a:rPr lang="en-US" sz="1400" b="0" dirty="0" smtClean="0">
                <a:latin typeface="Times New Roman"/>
                <a:ea typeface="Calibri"/>
              </a:rPr>
              <a:t>:  Is the final design sufficiently well-defined and technically sound to achieve the specified technical performance requirements and to establish a performance baseline and start construction?</a:t>
            </a:r>
          </a:p>
          <a:p>
            <a:pPr algn="l"/>
            <a:endParaRPr lang="en-US" sz="1400" b="0" dirty="0">
              <a:latin typeface="Times New Roman" pitchFamily="18" charset="0"/>
              <a:cs typeface="Times New Roman" pitchFamily="18" charset="0"/>
            </a:endParaRPr>
          </a:p>
          <a:p>
            <a:pPr marL="457200" indent="-457200" algn="l">
              <a:buAutoNum type="arabicPeriod" startAt="2"/>
            </a:pPr>
            <a:r>
              <a:rPr lang="en-US" sz="1400" b="0" u="sng" dirty="0" smtClean="0">
                <a:latin typeface="Times New Roman" pitchFamily="18" charset="0"/>
                <a:cs typeface="Times New Roman" pitchFamily="18" charset="0"/>
              </a:rPr>
              <a:t>Project Scope</a:t>
            </a:r>
            <a:r>
              <a:rPr lang="en-US" sz="1400" b="0" dirty="0" smtClean="0">
                <a:latin typeface="Times New Roman" pitchFamily="18" charset="0"/>
                <a:cs typeface="Times New Roman" pitchFamily="18" charset="0"/>
              </a:rPr>
              <a:t>:  Will the project scope, as currently defined, achieve the objectives in the Mission Need Statement?  Is the Work Breakdown Structure dictionary and are the key performance parameters (KPPs) appropriately defined to establish a credible performance baseline and start construction? </a:t>
            </a:r>
          </a:p>
          <a:p>
            <a:pPr marL="457200" indent="-457200" algn="l">
              <a:buAutoNum type="arabicPeriod" startAt="2"/>
            </a:pPr>
            <a:endParaRPr lang="en-US" sz="1400" b="0" dirty="0">
              <a:latin typeface="Times New Roman" pitchFamily="18" charset="0"/>
              <a:cs typeface="Times New Roman" pitchFamily="18" charset="0"/>
            </a:endParaRPr>
          </a:p>
          <a:p>
            <a:pPr marL="457200" indent="-457200" algn="l">
              <a:buFontTx/>
              <a:buAutoNum type="arabicPeriod" startAt="2"/>
            </a:pPr>
            <a:r>
              <a:rPr lang="en-US" sz="1400" b="0" u="sng" dirty="0">
                <a:latin typeface="Times New Roman"/>
                <a:ea typeface="Calibri"/>
              </a:rPr>
              <a:t>Cost and Schedule</a:t>
            </a:r>
            <a:r>
              <a:rPr lang="en-US" sz="1400" b="0" dirty="0">
                <a:latin typeface="Times New Roman"/>
                <a:ea typeface="Calibri"/>
              </a:rPr>
              <a:t>:  Are the cost and schedule </a:t>
            </a:r>
            <a:r>
              <a:rPr lang="en-US" sz="1400" b="0" dirty="0" smtClean="0">
                <a:latin typeface="Times New Roman"/>
                <a:ea typeface="Calibri"/>
              </a:rPr>
              <a:t>estimates, including contingencies, mature and of sufficient quality to establish a credible cost and schedule performance baseline and to start construction?  Are the cost, schedule, and performance metrics being properly collected and updated?  Are major cost and schedule assumptions, resource constraints, and project risks, including COVID-19, being adequately addressed?</a:t>
            </a:r>
            <a:endParaRPr lang="en-US" sz="1400" b="0" dirty="0" smtClean="0">
              <a:latin typeface="Times New Roman" pitchFamily="18" charset="0"/>
              <a:cs typeface="Times New Roman" pitchFamily="18" charset="0"/>
            </a:endParaRPr>
          </a:p>
          <a:p>
            <a:pPr marL="457200" indent="-457200" algn="l">
              <a:buAutoNum type="arabicPeriod" startAt="3"/>
            </a:pPr>
            <a:endParaRPr lang="en-US" sz="1400" b="0" dirty="0">
              <a:latin typeface="Times New Roman" pitchFamily="18" charset="0"/>
              <a:cs typeface="Times New Roman" pitchFamily="18" charset="0"/>
            </a:endParaRPr>
          </a:p>
          <a:p>
            <a:pPr marL="457200" indent="-457200" algn="l">
              <a:buFont typeface="+mj-lt"/>
              <a:buAutoNum type="arabicPeriod" startAt="4"/>
            </a:pPr>
            <a:r>
              <a:rPr lang="en-US" sz="1400" b="0" u="sng" dirty="0" smtClean="0">
                <a:latin typeface="Times New Roman" pitchFamily="18" charset="0"/>
                <a:cs typeface="Times New Roman" pitchFamily="18" charset="0"/>
              </a:rPr>
              <a:t>Technical</a:t>
            </a:r>
            <a:r>
              <a:rPr lang="en-US" sz="1400" b="0" dirty="0" smtClean="0">
                <a:latin typeface="Times New Roman" pitchFamily="18" charset="0"/>
                <a:cs typeface="Times New Roman" pitchFamily="18" charset="0"/>
              </a:rPr>
              <a:t>:  Is the technical progress to date sufficient to meet the performance specifications and support the procurements and installation as planned?  Is the trajectory appropriate for meeting the threshold KPPs by CD-4?   </a:t>
            </a:r>
          </a:p>
          <a:p>
            <a:pPr marL="342900" indent="-342900" algn="l">
              <a:buAutoNum type="arabicPeriod" startAt="4"/>
            </a:pPr>
            <a:endParaRPr lang="en-US" sz="1400" b="0" dirty="0">
              <a:latin typeface="Times New Roman" pitchFamily="18" charset="0"/>
              <a:cs typeface="Times New Roman" pitchFamily="18" charset="0"/>
            </a:endParaRPr>
          </a:p>
          <a:p>
            <a:pPr marL="457200" indent="-457200" algn="l">
              <a:buAutoNum type="arabicPeriod" startAt="4"/>
            </a:pPr>
            <a:r>
              <a:rPr lang="en-US" sz="1400" b="0" u="sng" dirty="0" smtClean="0">
                <a:latin typeface="Times New Roman" pitchFamily="18" charset="0"/>
                <a:cs typeface="Times New Roman" pitchFamily="18" charset="0"/>
              </a:rPr>
              <a:t>Management</a:t>
            </a:r>
            <a:r>
              <a:rPr lang="en-US" sz="1400" b="0" dirty="0" smtClean="0">
                <a:latin typeface="Times New Roman" pitchFamily="18" charset="0"/>
                <a:cs typeface="Times New Roman" pitchFamily="18" charset="0"/>
              </a:rPr>
              <a:t>:  Is the project being properly planned, managed, and staffed to successfully deliver the scope within the proposed cost and schedule?  Does the project have the necessary resources?  Are project risks being appropriately identified and managed?  Have the requirements for CD-2 and CD-3 been met?  Is the project ready for CD-2 and CD-3? </a:t>
            </a:r>
          </a:p>
          <a:p>
            <a:pPr marL="457200" indent="-457200" algn="l">
              <a:buAutoNum type="arabicPeriod" startAt="4"/>
            </a:pPr>
            <a:endParaRPr lang="en-US" sz="1400" b="0" dirty="0">
              <a:latin typeface="Times New Roman" pitchFamily="18" charset="0"/>
              <a:cs typeface="Times New Roman" pitchFamily="18" charset="0"/>
            </a:endParaRPr>
          </a:p>
          <a:p>
            <a:pPr marL="457200" indent="-457200" algn="l">
              <a:buAutoNum type="arabicPeriod" startAt="4"/>
            </a:pPr>
            <a:r>
              <a:rPr lang="en-US" sz="1400" b="0" u="sng" dirty="0" smtClean="0">
                <a:latin typeface="Times New Roman" pitchFamily="18" charset="0"/>
                <a:cs typeface="Times New Roman" pitchFamily="18" charset="0"/>
              </a:rPr>
              <a:t>ES&amp;H/QA</a:t>
            </a:r>
            <a:r>
              <a:rPr lang="en-US" sz="1400" b="0" dirty="0" smtClean="0">
                <a:latin typeface="Times New Roman" pitchFamily="18" charset="0"/>
                <a:cs typeface="Times New Roman" pitchFamily="18" charset="0"/>
              </a:rPr>
              <a:t>:  Are Environment, Safety, and Health and Quality Assurance (ES&amp;H/QA) requirements and plans, including COVID-19 protections and safety measures, being properly addressed?</a:t>
            </a:r>
          </a:p>
          <a:p>
            <a:pPr marL="457200" indent="-457200" algn="l">
              <a:buAutoNum type="arabicPeriod" startAt="4"/>
            </a:pPr>
            <a:r>
              <a:rPr lang="en-US" sz="1400" b="0" u="sng" dirty="0" smtClean="0">
                <a:latin typeface="Times New Roman" pitchFamily="18" charset="0"/>
                <a:cs typeface="Times New Roman" pitchFamily="18" charset="0"/>
              </a:rPr>
              <a:t>Recommendations</a:t>
            </a:r>
            <a:r>
              <a:rPr lang="en-US" sz="1400" b="0" dirty="0" smtClean="0">
                <a:latin typeface="Times New Roman" pitchFamily="18" charset="0"/>
                <a:cs typeface="Times New Roman" pitchFamily="18" charset="0"/>
              </a:rPr>
              <a:t>:  Have past review recommendations been appropriately addressed?</a:t>
            </a:r>
            <a:r>
              <a:rPr lang="en-US" sz="2400" b="0" dirty="0" smtClean="0">
                <a:latin typeface="Times New Roman" pitchFamily="18" charset="0"/>
                <a:cs typeface="Times New Roman" pitchFamily="18" charset="0"/>
              </a:rPr>
              <a:t> </a:t>
            </a:r>
          </a:p>
          <a:p>
            <a:pPr marL="457200" indent="-457200" algn="l">
              <a:buAutoNum type="arabicPeriod" startAt="6"/>
            </a:pPr>
            <a:endParaRPr lang="en-US" sz="1600"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30</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117474" y="1027867"/>
            <a:ext cx="8950326" cy="6740307"/>
          </a:xfrm>
          <a:prstGeom prst="rect">
            <a:avLst/>
          </a:prstGeom>
          <a:noFill/>
          <a:ln w="6350">
            <a:noFill/>
            <a:miter lim="800000"/>
            <a:headEnd/>
            <a:tailEnd/>
          </a:ln>
        </p:spPr>
        <p:txBody>
          <a:bodyPr wrap="square">
            <a:spAutoFit/>
          </a:bodyPr>
          <a:lstStyle/>
          <a:p>
            <a:pPr algn="l"/>
            <a:r>
              <a:rPr lang="en-US" sz="1800" u="sng" dirty="0" smtClean="0">
                <a:latin typeface="Times New Roman"/>
                <a:ea typeface="Calibri"/>
              </a:rPr>
              <a:t>2.3 Findings</a:t>
            </a:r>
          </a:p>
          <a:p>
            <a:pPr marL="742950" lvl="1" indent="-285750" algn="l">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The circuit topology of the RFQ HVCM mimics the Alternate Topology HVCM (AT-HVCM) used in for the new SCL RF </a:t>
            </a:r>
            <a:r>
              <a:rPr lang="en-US" sz="1800" b="0" dirty="0" smtClean="0">
                <a:latin typeface="Times New Roman" panose="02020603050405020304" pitchFamily="18" charset="0"/>
                <a:cs typeface="Times New Roman" panose="02020603050405020304" pitchFamily="18" charset="0"/>
              </a:rPr>
              <a:t>stations.</a:t>
            </a:r>
          </a:p>
          <a:p>
            <a:pPr marL="742950" lvl="1" indent="-285750" algn="l">
              <a:buFont typeface="Arial" panose="020B0604020202020204" pitchFamily="34" charset="0"/>
              <a:buChar char="•"/>
            </a:pPr>
            <a:r>
              <a:rPr lang="en-US" sz="1800" b="0" dirty="0" smtClean="0">
                <a:latin typeface="Times New Roman" panose="02020603050405020304" pitchFamily="18" charset="0"/>
                <a:cs typeface="Times New Roman" panose="02020603050405020304" pitchFamily="18" charset="0"/>
              </a:rPr>
              <a:t>The exiting linac modulators have updated design to support 3MW klystron operation. It provides a common design for both RFQ and DTLs.</a:t>
            </a:r>
          </a:p>
          <a:p>
            <a:pPr marL="742950" lvl="1" indent="-285750" algn="l">
              <a:buFont typeface="Arial" panose="020B0604020202020204" pitchFamily="34" charset="0"/>
              <a:buChar char="•"/>
            </a:pPr>
            <a:r>
              <a:rPr lang="en-US" sz="1800" b="0" dirty="0" smtClean="0">
                <a:latin typeface="Times New Roman" panose="02020603050405020304" pitchFamily="18" charset="0"/>
                <a:cs typeface="Times New Roman" panose="02020603050405020304" pitchFamily="18" charset="0"/>
              </a:rPr>
              <a:t>New </a:t>
            </a:r>
            <a:r>
              <a:rPr lang="en-US" sz="1800" b="0" dirty="0">
                <a:latin typeface="Times New Roman" panose="02020603050405020304" pitchFamily="18" charset="0"/>
                <a:cs typeface="Times New Roman" panose="02020603050405020304" pitchFamily="18" charset="0"/>
              </a:rPr>
              <a:t>LLRF system successfully “witnessed” 23D operation – cavity control test is scheduled for this </a:t>
            </a:r>
            <a:r>
              <a:rPr lang="en-US" sz="1800" b="0" dirty="0" smtClean="0">
                <a:latin typeface="Times New Roman" panose="02020603050405020304" pitchFamily="18" charset="0"/>
                <a:cs typeface="Times New Roman" panose="02020603050405020304" pitchFamily="18" charset="0"/>
              </a:rPr>
              <a:t>summer.</a:t>
            </a:r>
          </a:p>
          <a:p>
            <a:pPr marL="742950" lvl="1" indent="-285750" algn="l">
              <a:buFont typeface="Arial" panose="020B0604020202020204" pitchFamily="34" charset="0"/>
              <a:buChar char="•"/>
            </a:pPr>
            <a:r>
              <a:rPr lang="en-US" sz="1800" b="0" dirty="0" smtClean="0">
                <a:latin typeface="Times New Roman" panose="02020603050405020304" pitchFamily="18" charset="0"/>
                <a:cs typeface="Times New Roman" panose="02020603050405020304" pitchFamily="18" charset="0"/>
              </a:rPr>
              <a:t>RF Systems awarded CD-3B procurements totaling ~$23M.</a:t>
            </a:r>
          </a:p>
          <a:p>
            <a:pPr marL="742950" lvl="1" indent="-285750" algn="l">
              <a:buFont typeface="Arial" panose="020B0604020202020204" pitchFamily="34" charset="0"/>
              <a:buChar char="•"/>
            </a:pPr>
            <a:r>
              <a:rPr lang="en-US" sz="1800" b="0" dirty="0" smtClean="0">
                <a:latin typeface="Times New Roman" panose="02020603050405020304" pitchFamily="18" charset="0"/>
                <a:cs typeface="Times New Roman" panose="02020603050405020304" pitchFamily="18" charset="0"/>
              </a:rPr>
              <a:t>The entire RF Systems will be at final design after the completion of HVCM and LLRF FDRS. Installation of equipment starts in summer 2021.</a:t>
            </a:r>
          </a:p>
          <a:p>
            <a:pPr marL="742950" lvl="1" indent="-285750" algn="l">
              <a:buFont typeface="Arial" panose="020B0604020202020204" pitchFamily="34" charset="0"/>
              <a:buChar char="•"/>
            </a:pPr>
            <a:r>
              <a:rPr lang="en-US" sz="1800" b="0" dirty="0" smtClean="0">
                <a:latin typeface="Times New Roman" panose="02020603050405020304" pitchFamily="18" charset="0"/>
                <a:cs typeface="Times New Roman" panose="02020603050405020304" pitchFamily="18" charset="0"/>
              </a:rPr>
              <a:t>The existing LLRF systems for the Linac have components that are obsolete.</a:t>
            </a:r>
          </a:p>
          <a:p>
            <a:pPr marL="742950" lvl="1" indent="-285750" algn="l">
              <a:buFont typeface="Arial" panose="020B0604020202020204" pitchFamily="34" charset="0"/>
              <a:buChar char="•"/>
            </a:pPr>
            <a:r>
              <a:rPr lang="en-US" sz="1800" b="0" dirty="0" smtClean="0">
                <a:latin typeface="Times New Roman" panose="02020603050405020304" pitchFamily="18" charset="0"/>
                <a:cs typeface="Times New Roman" panose="02020603050405020304" pitchFamily="18" charset="0"/>
              </a:rPr>
              <a:t>The existing system is PPU capable but cannot meet Second Target Station (STS) requirements ( cannot support more than one beam flavor and cannot do pulse-to-pulse AFF correction).</a:t>
            </a:r>
          </a:p>
          <a:p>
            <a:pPr marL="742950" lvl="1" indent="-285750" algn="l">
              <a:buFont typeface="Arial" panose="020B0604020202020204" pitchFamily="34" charset="0"/>
              <a:buChar char="•"/>
            </a:pPr>
            <a:r>
              <a:rPr lang="en-US" sz="1800" b="0" dirty="0" smtClean="0">
                <a:latin typeface="Times New Roman" panose="02020603050405020304" pitchFamily="18" charset="0"/>
                <a:cs typeface="Times New Roman" panose="02020603050405020304" pitchFamily="18" charset="0"/>
              </a:rPr>
              <a:t>The LLRF system is responsible for high-power protection of cavities by providing fast shutdown of the RF drive signal as part of the High-power protection and interlocks. </a:t>
            </a:r>
            <a:endParaRPr lang="en-US" sz="1800" b="0" dirty="0">
              <a:latin typeface="Times New Roman" panose="02020603050405020304" pitchFamily="18" charset="0"/>
              <a:cs typeface="Times New Roman" panose="02020603050405020304" pitchFamily="18" charset="0"/>
            </a:endParaRPr>
          </a:p>
          <a:p>
            <a:pPr marL="742950" lvl="1" indent="-285750" algn="l">
              <a:buFont typeface="Arial" panose="020B0604020202020204" pitchFamily="34" charset="0"/>
              <a:buChar char="•"/>
            </a:pPr>
            <a:r>
              <a:rPr lang="en-US" sz="1800" b="0" dirty="0" smtClean="0">
                <a:latin typeface="Times New Roman" panose="02020603050405020304" pitchFamily="18" charset="0"/>
                <a:cs typeface="Times New Roman" panose="02020603050405020304" pitchFamily="18" charset="0"/>
              </a:rPr>
              <a:t>Cavity field control module-II hardware development. The team has partnered with a company on board fabrication.</a:t>
            </a:r>
          </a:p>
          <a:p>
            <a:pPr marL="742950" lvl="1" indent="-285750" algn="l">
              <a:buFont typeface="Arial" panose="020B0604020202020204" pitchFamily="34" charset="0"/>
              <a:buChar char="•"/>
            </a:pPr>
            <a:r>
              <a:rPr lang="en-US" sz="1800" b="0" dirty="0" smtClean="0">
                <a:latin typeface="Times New Roman" panose="02020603050405020304" pitchFamily="18" charset="0"/>
                <a:cs typeface="Times New Roman" panose="02020603050405020304" pitchFamily="18" charset="0"/>
              </a:rPr>
              <a:t>The team has partnered with LBNL for firmware collaboration. LBNL team is assisting with upgrading system model and providing DSP firmware and knowledge transfer. </a:t>
            </a:r>
          </a:p>
          <a:p>
            <a:pPr lvl="1" algn="l"/>
            <a:endParaRPr lang="en-US" sz="1800" b="0" dirty="0" smtClean="0">
              <a:latin typeface="Times New Roman" panose="02020603050405020304" pitchFamily="18" charset="0"/>
              <a:cs typeface="Times New Roman" panose="02020603050405020304" pitchFamily="18" charset="0"/>
            </a:endParaRPr>
          </a:p>
          <a:p>
            <a:pPr marL="742950" lvl="1" indent="-285750" algn="l">
              <a:buFont typeface="Arial" panose="020B0604020202020204" pitchFamily="34" charset="0"/>
              <a:buChar char="•"/>
            </a:pPr>
            <a:endParaRPr lang="en-US" sz="1800" b="0" dirty="0">
              <a:latin typeface="Times New Roman" panose="02020603050405020304" pitchFamily="18" charset="0"/>
              <a:cs typeface="Times New Roman" panose="02020603050405020304" pitchFamily="18" charset="0"/>
            </a:endParaRPr>
          </a:p>
          <a:p>
            <a:pPr marL="285750" indent="-285750" algn="l">
              <a:buFont typeface="Arial" panose="020B0604020202020204" pitchFamily="34" charset="0"/>
              <a:buChar char="•"/>
            </a:pPr>
            <a:endParaRPr lang="en-US" sz="1800" b="0" dirty="0">
              <a:latin typeface="+mn-lt"/>
              <a:ea typeface="Calibri"/>
            </a:endParaRPr>
          </a:p>
          <a:p>
            <a:pPr marL="285750" indent="-285750" algn="l">
              <a:buFont typeface="Arial" panose="020B0604020202020204" pitchFamily="34" charset="0"/>
              <a:buChar char="•"/>
            </a:pPr>
            <a:endParaRPr lang="en-US" sz="1800" b="0" dirty="0">
              <a:latin typeface="Times New Roman" pitchFamily="18" charset="0"/>
              <a:cs typeface="Times New Roman" pitchFamily="18" charset="0"/>
            </a:endParaRPr>
          </a:p>
        </p:txBody>
      </p:sp>
      <p:sp>
        <p:nvSpPr>
          <p:cNvPr id="6" name="Rectangle 4"/>
          <p:cNvSpPr>
            <a:spLocks noGrp="1" noChangeArrowheads="1"/>
          </p:cNvSpPr>
          <p:nvPr>
            <p:ph type="title"/>
          </p:nvPr>
        </p:nvSpPr>
        <p:spPr>
          <a:xfrm>
            <a:off x="2525713" y="112478"/>
            <a:ext cx="4616450" cy="835374"/>
          </a:xfrm>
        </p:spPr>
        <p:txBody>
          <a:bodyPr/>
          <a:lstStyle/>
          <a:p>
            <a:pPr eaLnBrk="1" hangingPunct="1">
              <a:defRPr/>
            </a:pPr>
            <a:r>
              <a:rPr lang="en-US" sz="2000" b="1" dirty="0" smtClean="0">
                <a:effectLst/>
                <a:latin typeface="Times New Roman" pitchFamily="18" charset="0"/>
                <a:cs typeface="Times New Roman" pitchFamily="18" charset="0"/>
              </a:rPr>
              <a:t>2.3  RF</a:t>
            </a:r>
            <a:r>
              <a:rPr lang="en-US" sz="1600" b="1" dirty="0" smtClean="0">
                <a:effectLst/>
                <a:latin typeface="Times New Roman" pitchFamily="18" charset="0"/>
                <a:cs typeface="Times New Roman" pitchFamily="18" charset="0"/>
              </a:rPr>
              <a:t>	</a:t>
            </a:r>
            <a:br>
              <a:rPr lang="en-US" sz="1600" b="1" dirty="0" smtClean="0">
                <a:effectLst/>
                <a:latin typeface="Times New Roman" pitchFamily="18" charset="0"/>
                <a:cs typeface="Times New Roman" pitchFamily="18" charset="0"/>
              </a:rPr>
            </a:br>
            <a:r>
              <a:rPr lang="en-US" sz="1800" dirty="0" smtClean="0">
                <a:effectLst/>
                <a:latin typeface="Times New Roman" pitchFamily="18" charset="0"/>
                <a:cs typeface="Times New Roman" pitchFamily="18" charset="0"/>
              </a:rPr>
              <a:t>A. Nassiri, ANL and M. Fazio, SLAC Subcommittee 3</a:t>
            </a:r>
          </a:p>
        </p:txBody>
      </p:sp>
    </p:spTree>
    <p:extLst>
      <p:ext uri="{BB962C8B-B14F-4D97-AF65-F5344CB8AC3E}">
        <p14:creationId xmlns:p14="http://schemas.microsoft.com/office/powerpoint/2010/main" val="40258346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31</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187656" y="1020798"/>
            <a:ext cx="8834778" cy="5632311"/>
          </a:xfrm>
          <a:prstGeom prst="rect">
            <a:avLst/>
          </a:prstGeom>
          <a:noFill/>
          <a:ln w="6350">
            <a:noFill/>
            <a:miter lim="800000"/>
            <a:headEnd/>
            <a:tailEnd/>
          </a:ln>
        </p:spPr>
        <p:txBody>
          <a:bodyPr wrap="square">
            <a:spAutoFit/>
          </a:bodyPr>
          <a:lstStyle/>
          <a:p>
            <a:pPr algn="l"/>
            <a:r>
              <a:rPr lang="en-US" sz="1800" u="sng" dirty="0" smtClean="0">
                <a:latin typeface="Times New Roman"/>
                <a:ea typeface="Calibri"/>
              </a:rPr>
              <a:t>2.3 Comments</a:t>
            </a:r>
          </a:p>
          <a:p>
            <a:pPr marL="285750" indent="-285750" algn="l">
              <a:buFont typeface="Arial" panose="020B0604020202020204" pitchFamily="34" charset="0"/>
              <a:buChar char="•"/>
            </a:pPr>
            <a:r>
              <a:rPr lang="en-US" sz="1800" b="0" dirty="0">
                <a:latin typeface="Times New Roman"/>
                <a:ea typeface="Calibri"/>
              </a:rPr>
              <a:t>The RF Systems team is experienced, skilled, and qualified with many years of design and operation experience. The team has made great strides since CD-3a/CD-3b</a:t>
            </a:r>
            <a:r>
              <a:rPr lang="en-US" sz="1800" b="0" dirty="0" smtClean="0">
                <a:latin typeface="Times New Roman"/>
                <a:ea typeface="Calibri"/>
              </a:rPr>
              <a:t>.</a:t>
            </a:r>
          </a:p>
          <a:p>
            <a:pPr marL="285750" indent="-285750" algn="l">
              <a:buFont typeface="Arial" panose="020B0604020202020204" pitchFamily="34" charset="0"/>
              <a:buChar char="•"/>
            </a:pPr>
            <a:r>
              <a:rPr lang="en-US" sz="1800" b="0" dirty="0">
                <a:latin typeface="Times New Roman"/>
                <a:ea typeface="Calibri"/>
              </a:rPr>
              <a:t>The technical presentations were detailed and very informative. We appreciate the team’s availability to answer our questions and provide us with additional information before and during this review</a:t>
            </a:r>
            <a:r>
              <a:rPr lang="en-US" sz="1800" b="0" dirty="0" smtClean="0">
                <a:latin typeface="Times New Roman"/>
                <a:ea typeface="Calibri"/>
              </a:rPr>
              <a:t>.</a:t>
            </a:r>
          </a:p>
          <a:p>
            <a:pPr marL="285750" indent="-285750" algn="l">
              <a:buFont typeface="Arial" panose="020B0604020202020204" pitchFamily="34" charset="0"/>
              <a:buChar char="•"/>
            </a:pPr>
            <a:r>
              <a:rPr lang="en-US" sz="1800" b="0" dirty="0" smtClean="0">
                <a:latin typeface="Times New Roman"/>
                <a:ea typeface="Calibri"/>
              </a:rPr>
              <a:t>RF Systems technical design is mature and likely to meet the project baseline performance.</a:t>
            </a:r>
          </a:p>
          <a:p>
            <a:pPr marL="285750" indent="-285750" algn="l">
              <a:buFont typeface="Arial" panose="020B0604020202020204" pitchFamily="34" charset="0"/>
              <a:buChar char="•"/>
            </a:pPr>
            <a:r>
              <a:rPr lang="en-US" sz="1800" b="0" dirty="0">
                <a:latin typeface="Times New Roman"/>
                <a:ea typeface="Calibri"/>
              </a:rPr>
              <a:t>RF Systems design is about 90% complete. Final design reviews of RFQ-DTL HVCM and LLRF  are planned for Summer/Fall 2020</a:t>
            </a:r>
            <a:r>
              <a:rPr lang="en-US" sz="1800" b="0" dirty="0" smtClean="0">
                <a:latin typeface="Times New Roman"/>
                <a:ea typeface="Calibri"/>
              </a:rPr>
              <a:t>.</a:t>
            </a:r>
          </a:p>
          <a:p>
            <a:pPr marL="285750" indent="-285750" algn="l">
              <a:buFont typeface="Arial" panose="020B0604020202020204" pitchFamily="34" charset="0"/>
              <a:buChar char="•"/>
            </a:pPr>
            <a:r>
              <a:rPr lang="en-US" sz="1800" b="0" dirty="0" smtClean="0">
                <a:latin typeface="Times New Roman" panose="02020603050405020304" pitchFamily="18" charset="0"/>
                <a:cs typeface="Times New Roman" panose="02020603050405020304" pitchFamily="18" charset="0"/>
              </a:rPr>
              <a:t>Overall, the level of  RF Systems documentation is sufficient to support baseline design.</a:t>
            </a:r>
          </a:p>
          <a:p>
            <a:pPr marL="285750" indent="-285750" algn="l">
              <a:buFont typeface="Arial" panose="020B0604020202020204" pitchFamily="34" charset="0"/>
              <a:buChar char="•"/>
            </a:pPr>
            <a:r>
              <a:rPr lang="en-US" sz="1800" b="0" dirty="0" smtClean="0">
                <a:latin typeface="Times New Roman" panose="02020603050405020304" pitchFamily="18" charset="0"/>
                <a:cs typeface="Times New Roman" panose="02020603050405020304" pitchFamily="18" charset="0"/>
              </a:rPr>
              <a:t>The team is encouraged to do timely onsite acceptance tests of the rf components as they arrive from vendors. </a:t>
            </a:r>
          </a:p>
          <a:p>
            <a:pPr marL="285750" indent="-285750" algn="l">
              <a:buFont typeface="Arial" panose="020B0604020202020204" pitchFamily="34" charset="0"/>
              <a:buChar char="•"/>
            </a:pPr>
            <a:r>
              <a:rPr lang="en-US" sz="1800" b="0" dirty="0">
                <a:latin typeface="Times New Roman"/>
                <a:ea typeface="Calibri"/>
              </a:rPr>
              <a:t>Procurement  of new 3 MW klystrons needs continuing vendor follow-up to prevent further delivery </a:t>
            </a:r>
            <a:r>
              <a:rPr lang="en-US" sz="1800" b="0" dirty="0" smtClean="0">
                <a:latin typeface="Times New Roman"/>
                <a:ea typeface="Calibri"/>
              </a:rPr>
              <a:t>delays. </a:t>
            </a:r>
            <a:endParaRPr lang="en-US" sz="1800" b="0" dirty="0" smtClean="0">
              <a:latin typeface="Times New Roman" panose="02020603050405020304" pitchFamily="18" charset="0"/>
              <a:cs typeface="Times New Roman" panose="02020603050405020304" pitchFamily="18" charset="0"/>
            </a:endParaRPr>
          </a:p>
          <a:p>
            <a:pPr marL="285750" indent="-285750" algn="l">
              <a:buFont typeface="Arial" panose="020B0604020202020204" pitchFamily="34" charset="0"/>
              <a:buChar char="•"/>
            </a:pPr>
            <a:r>
              <a:rPr lang="en-US" sz="1800" b="0" dirty="0">
                <a:latin typeface="Times New Roman"/>
                <a:ea typeface="Calibri"/>
              </a:rPr>
              <a:t>The team successfully tested the new LLRF system on SCL cavity 23D. Full control test of LLRF system on SCL-23D is planned for Summer 2020. </a:t>
            </a:r>
          </a:p>
          <a:p>
            <a:pPr marL="285750" indent="-285750" algn="l">
              <a:buFont typeface="Arial" panose="020B0604020202020204" pitchFamily="34" charset="0"/>
              <a:buChar char="•"/>
            </a:pPr>
            <a:r>
              <a:rPr lang="en-US" sz="1800" b="0" dirty="0">
                <a:latin typeface="Times New Roman"/>
                <a:ea typeface="Calibri"/>
              </a:rPr>
              <a:t>We support completing the LLRF system “full control” test  (field control) on SCL cavity 23D before holding the Final Design Review of the LLRF</a:t>
            </a:r>
            <a:r>
              <a:rPr lang="en-US" sz="1800" b="0" dirty="0" smtClean="0">
                <a:latin typeface="Times New Roman"/>
                <a:ea typeface="Calibri"/>
              </a:rPr>
              <a:t>.</a:t>
            </a:r>
          </a:p>
          <a:p>
            <a:pPr marL="285750" indent="-285750" algn="l">
              <a:buFont typeface="Arial" panose="020B0604020202020204" pitchFamily="34" charset="0"/>
              <a:buChar char="•"/>
            </a:pPr>
            <a:r>
              <a:rPr lang="en-US" sz="1800" b="0" dirty="0" smtClean="0">
                <a:latin typeface="Times New Roman"/>
                <a:ea typeface="Calibri"/>
              </a:rPr>
              <a:t>Managing LLRF collaboration with LBNL and vendor could be very challenging. The team needs to do their due diligence to stay the course.</a:t>
            </a:r>
            <a:endParaRPr lang="en-US" sz="1800" b="0" dirty="0">
              <a:latin typeface="Times New Roman"/>
              <a:ea typeface="Calibri"/>
            </a:endParaRPr>
          </a:p>
        </p:txBody>
      </p:sp>
      <p:sp>
        <p:nvSpPr>
          <p:cNvPr id="6" name="Rectangle 4"/>
          <p:cNvSpPr>
            <a:spLocks noGrp="1" noChangeArrowheads="1"/>
          </p:cNvSpPr>
          <p:nvPr>
            <p:ph type="title"/>
          </p:nvPr>
        </p:nvSpPr>
        <p:spPr>
          <a:xfrm>
            <a:off x="2525713" y="112478"/>
            <a:ext cx="4616450" cy="835374"/>
          </a:xfrm>
        </p:spPr>
        <p:txBody>
          <a:bodyPr/>
          <a:lstStyle/>
          <a:p>
            <a:pPr eaLnBrk="1" hangingPunct="1">
              <a:defRPr/>
            </a:pPr>
            <a:r>
              <a:rPr lang="en-US" sz="2000" b="1" dirty="0" smtClean="0">
                <a:effectLst/>
                <a:latin typeface="Times New Roman" pitchFamily="18" charset="0"/>
                <a:cs typeface="Times New Roman" pitchFamily="18" charset="0"/>
              </a:rPr>
              <a:t>2.3  RF</a:t>
            </a:r>
            <a:r>
              <a:rPr lang="en-US" sz="1600" b="1" dirty="0" smtClean="0">
                <a:effectLst/>
                <a:latin typeface="Times New Roman" pitchFamily="18" charset="0"/>
                <a:cs typeface="Times New Roman" pitchFamily="18" charset="0"/>
              </a:rPr>
              <a:t>	</a:t>
            </a:r>
            <a:br>
              <a:rPr lang="en-US" sz="1600" b="1" dirty="0" smtClean="0">
                <a:effectLst/>
                <a:latin typeface="Times New Roman" pitchFamily="18" charset="0"/>
                <a:cs typeface="Times New Roman" pitchFamily="18" charset="0"/>
              </a:rPr>
            </a:br>
            <a:r>
              <a:rPr lang="en-US" sz="1800" dirty="0" smtClean="0">
                <a:effectLst/>
                <a:latin typeface="Times New Roman" pitchFamily="18" charset="0"/>
                <a:cs typeface="Times New Roman" pitchFamily="18" charset="0"/>
              </a:rPr>
              <a:t>A. Nassiri, ANL and M. Fazio, SLAC Subcommittee 3</a:t>
            </a:r>
          </a:p>
        </p:txBody>
      </p:sp>
    </p:spTree>
    <p:extLst>
      <p:ext uri="{BB962C8B-B14F-4D97-AF65-F5344CB8AC3E}">
        <p14:creationId xmlns:p14="http://schemas.microsoft.com/office/powerpoint/2010/main" val="224457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32</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185928" y="1158164"/>
            <a:ext cx="8689975" cy="4801314"/>
          </a:xfrm>
          <a:prstGeom prst="rect">
            <a:avLst/>
          </a:prstGeom>
          <a:noFill/>
          <a:ln w="6350">
            <a:noFill/>
            <a:miter lim="800000"/>
            <a:headEnd/>
            <a:tailEnd/>
          </a:ln>
        </p:spPr>
        <p:txBody>
          <a:bodyPr wrap="square">
            <a:spAutoFit/>
          </a:bodyPr>
          <a:lstStyle/>
          <a:p>
            <a:pPr algn="l"/>
            <a:r>
              <a:rPr lang="en-US" sz="1800" u="sng" dirty="0" smtClean="0">
                <a:latin typeface="Times New Roman"/>
                <a:ea typeface="Calibri"/>
              </a:rPr>
              <a:t>2.3 Comments</a:t>
            </a:r>
            <a:endParaRPr lang="en-US" sz="1800" u="sng" dirty="0">
              <a:latin typeface="Times New Roman"/>
              <a:ea typeface="Calibri"/>
            </a:endParaRPr>
          </a:p>
          <a:p>
            <a:pPr marL="285750" indent="-285750" algn="l">
              <a:buFont typeface="Arial" panose="020B0604020202020204" pitchFamily="34" charset="0"/>
              <a:buChar char="•"/>
            </a:pPr>
            <a:r>
              <a:rPr lang="en-US" sz="1800" b="0" dirty="0">
                <a:latin typeface="Times New Roman"/>
                <a:ea typeface="Calibri"/>
              </a:rPr>
              <a:t>The Committee supported the project team’s choice of a µTCA.4 platform for the LLRF system; leveraging </a:t>
            </a:r>
            <a:r>
              <a:rPr lang="en-US" sz="1800" b="0" dirty="0">
                <a:latin typeface="Times New Roman"/>
                <a:ea typeface="Calibri"/>
                <a:sym typeface="Symbol" panose="05050102010706020507" pitchFamily="18" charset="2"/>
              </a:rPr>
              <a:t></a:t>
            </a:r>
            <a:r>
              <a:rPr lang="en-US" sz="1800" b="0" dirty="0">
                <a:latin typeface="Times New Roman"/>
                <a:ea typeface="Calibri"/>
              </a:rPr>
              <a:t>TCA commercial hardware is sound. </a:t>
            </a:r>
            <a:endParaRPr lang="en-US" sz="1800" b="0" dirty="0" smtClean="0">
              <a:latin typeface="Times New Roman"/>
              <a:ea typeface="Calibri"/>
            </a:endParaRPr>
          </a:p>
          <a:p>
            <a:pPr marL="285750" indent="-285750" algn="l">
              <a:buFont typeface="Arial" panose="020B0604020202020204" pitchFamily="34" charset="0"/>
              <a:buChar char="•"/>
            </a:pPr>
            <a:r>
              <a:rPr lang="en-US" sz="1800" b="0" dirty="0" smtClean="0">
                <a:latin typeface="Times New Roman"/>
                <a:ea typeface="Calibri"/>
              </a:rPr>
              <a:t>Controls </a:t>
            </a:r>
            <a:r>
              <a:rPr lang="en-US" sz="1800" b="0" dirty="0">
                <a:latin typeface="Times New Roman"/>
                <a:ea typeface="Calibri"/>
              </a:rPr>
              <a:t>are based on existing designs that have been demonstrated and present minimal risks.</a:t>
            </a:r>
          </a:p>
          <a:p>
            <a:pPr marL="285750" indent="-285750" algn="l">
              <a:buFont typeface="Arial" panose="020B0604020202020204" pitchFamily="34" charset="0"/>
              <a:buChar char="•"/>
            </a:pPr>
            <a:r>
              <a:rPr lang="en-US" sz="1800" b="0" dirty="0">
                <a:latin typeface="Times New Roman"/>
                <a:ea typeface="Calibri"/>
              </a:rPr>
              <a:t>Based on the simulated operation of NCL circulator and load at normal and off-normal reflected power conditions, there is no need to upgrade circulator or load for PPU. We </a:t>
            </a:r>
            <a:r>
              <a:rPr lang="en-US" sz="1800" b="0" dirty="0" smtClean="0">
                <a:latin typeface="Times New Roman"/>
                <a:ea typeface="Calibri"/>
              </a:rPr>
              <a:t>concur with </a:t>
            </a:r>
            <a:r>
              <a:rPr lang="en-US" sz="1800" b="0" dirty="0">
                <a:latin typeface="Times New Roman"/>
                <a:ea typeface="Calibri"/>
              </a:rPr>
              <a:t>this conclusion. </a:t>
            </a:r>
            <a:endParaRPr lang="en-US" sz="1800" b="0" dirty="0" smtClean="0">
              <a:latin typeface="Times New Roman"/>
              <a:ea typeface="Calibri"/>
            </a:endParaRPr>
          </a:p>
          <a:p>
            <a:pPr marL="285750" indent="-285750" algn="l">
              <a:buFont typeface="Arial" panose="020B0604020202020204" pitchFamily="34" charset="0"/>
              <a:buChar char="•"/>
            </a:pPr>
            <a:r>
              <a:rPr lang="en-US" sz="1800" b="0" dirty="0">
                <a:latin typeface="Times New Roman"/>
                <a:ea typeface="Calibri"/>
              </a:rPr>
              <a:t>The RF Systems team should complete the final design reviews of LLRF, HPRF </a:t>
            </a:r>
            <a:r>
              <a:rPr lang="en-US" sz="1800" b="0" dirty="0" smtClean="0">
                <a:latin typeface="Times New Roman"/>
                <a:ea typeface="Calibri"/>
              </a:rPr>
              <a:t>transmitter (with the vendor) and </a:t>
            </a:r>
            <a:r>
              <a:rPr lang="en-US" sz="1800" b="0" dirty="0">
                <a:latin typeface="Times New Roman"/>
                <a:ea typeface="Calibri"/>
              </a:rPr>
              <a:t>RFQ/DTL HVCM  by end of  Q1 FY21</a:t>
            </a:r>
            <a:r>
              <a:rPr lang="en-US" sz="1800" b="0" dirty="0" smtClean="0">
                <a:latin typeface="Times New Roman"/>
                <a:ea typeface="Calibri"/>
              </a:rPr>
              <a:t>.</a:t>
            </a:r>
          </a:p>
          <a:p>
            <a:pPr marL="285750" indent="-285750" algn="l">
              <a:buFont typeface="Arial" panose="020B0604020202020204" pitchFamily="34" charset="0"/>
              <a:buChar char="•"/>
            </a:pPr>
            <a:r>
              <a:rPr lang="en-US" sz="1800" b="0" dirty="0" smtClean="0">
                <a:latin typeface="Times New Roman"/>
                <a:ea typeface="Calibri"/>
              </a:rPr>
              <a:t>The RF team should continue to stay vigilant and proactive on QA of rf components delivered by the vendors to identify noncompliance issues early on for timely corrective actions.</a:t>
            </a:r>
          </a:p>
          <a:p>
            <a:pPr marL="285750" indent="-285750" algn="l">
              <a:buFont typeface="Arial" panose="020B0604020202020204" pitchFamily="34" charset="0"/>
              <a:buChar char="•"/>
            </a:pPr>
            <a:r>
              <a:rPr lang="en-US" sz="1800" b="0" dirty="0" smtClean="0">
                <a:latin typeface="Times New Roman"/>
                <a:cs typeface="Times New Roman" pitchFamily="18" charset="0"/>
              </a:rPr>
              <a:t>Continue to review documentations as the project progresses and update as needed specially the ICDs, installation, test and commissioning plans. </a:t>
            </a:r>
            <a:endParaRPr lang="en-US" sz="1800" b="0" dirty="0">
              <a:latin typeface="Times New Roman" pitchFamily="18" charset="0"/>
              <a:cs typeface="Times New Roman" pitchFamily="18" charset="0"/>
            </a:endParaRPr>
          </a:p>
          <a:p>
            <a:pPr marL="285750" indent="-285750" algn="l">
              <a:buFont typeface="Arial" panose="020B0604020202020204" pitchFamily="34" charset="0"/>
              <a:buChar char="•"/>
            </a:pPr>
            <a:r>
              <a:rPr lang="en-US" sz="1800" b="0" dirty="0" smtClean="0">
                <a:latin typeface="Times New Roman" pitchFamily="18" charset="0"/>
                <a:cs typeface="Times New Roman" pitchFamily="18" charset="0"/>
              </a:rPr>
              <a:t>All </a:t>
            </a:r>
            <a:r>
              <a:rPr lang="en-US" sz="1800" b="0" dirty="0">
                <a:latin typeface="Times New Roman" pitchFamily="18" charset="0"/>
                <a:cs typeface="Times New Roman" pitchFamily="18" charset="0"/>
              </a:rPr>
              <a:t>recommendations from past reviews have been addressed and closed.</a:t>
            </a:r>
          </a:p>
          <a:p>
            <a:pPr marL="285750" indent="-285750" algn="l">
              <a:buFont typeface="Arial" panose="020B0604020202020204" pitchFamily="34" charset="0"/>
              <a:buChar char="•"/>
            </a:pPr>
            <a:endParaRPr lang="en-US" sz="1800" b="0" dirty="0" smtClean="0">
              <a:latin typeface="Times New Roman"/>
              <a:ea typeface="Calibri"/>
            </a:endParaRPr>
          </a:p>
        </p:txBody>
      </p:sp>
      <p:sp>
        <p:nvSpPr>
          <p:cNvPr id="6" name="Rectangle 4"/>
          <p:cNvSpPr>
            <a:spLocks noGrp="1" noChangeArrowheads="1"/>
          </p:cNvSpPr>
          <p:nvPr>
            <p:ph type="title"/>
          </p:nvPr>
        </p:nvSpPr>
        <p:spPr>
          <a:xfrm>
            <a:off x="2525713" y="112478"/>
            <a:ext cx="4616450" cy="835374"/>
          </a:xfrm>
        </p:spPr>
        <p:txBody>
          <a:bodyPr/>
          <a:lstStyle/>
          <a:p>
            <a:pPr eaLnBrk="1" hangingPunct="1">
              <a:defRPr/>
            </a:pPr>
            <a:r>
              <a:rPr lang="en-US" sz="2000" b="1" dirty="0" smtClean="0">
                <a:effectLst/>
                <a:latin typeface="Times New Roman" pitchFamily="18" charset="0"/>
                <a:cs typeface="Times New Roman" pitchFamily="18" charset="0"/>
              </a:rPr>
              <a:t>2.3  RF</a:t>
            </a:r>
            <a:r>
              <a:rPr lang="en-US" sz="1600" b="1" dirty="0" smtClean="0">
                <a:effectLst/>
                <a:latin typeface="Times New Roman" pitchFamily="18" charset="0"/>
                <a:cs typeface="Times New Roman" pitchFamily="18" charset="0"/>
              </a:rPr>
              <a:t>	</a:t>
            </a:r>
            <a:br>
              <a:rPr lang="en-US" sz="1600" b="1" dirty="0" smtClean="0">
                <a:effectLst/>
                <a:latin typeface="Times New Roman" pitchFamily="18" charset="0"/>
                <a:cs typeface="Times New Roman" pitchFamily="18" charset="0"/>
              </a:rPr>
            </a:br>
            <a:r>
              <a:rPr lang="en-US" sz="1800" dirty="0" smtClean="0">
                <a:effectLst/>
                <a:latin typeface="Times New Roman" pitchFamily="18" charset="0"/>
                <a:cs typeface="Times New Roman" pitchFamily="18" charset="0"/>
              </a:rPr>
              <a:t>A. Nassiri, ANL and M. Fazio, SLAC Subcommittee 3</a:t>
            </a:r>
          </a:p>
        </p:txBody>
      </p:sp>
    </p:spTree>
    <p:extLst>
      <p:ext uri="{BB962C8B-B14F-4D97-AF65-F5344CB8AC3E}">
        <p14:creationId xmlns:p14="http://schemas.microsoft.com/office/powerpoint/2010/main" val="28951418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33</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00024" y="1138352"/>
            <a:ext cx="8658225" cy="5632311"/>
          </a:xfrm>
          <a:prstGeom prst="rect">
            <a:avLst/>
          </a:prstGeom>
          <a:noFill/>
          <a:ln w="6350">
            <a:noFill/>
            <a:miter lim="800000"/>
            <a:headEnd/>
            <a:tailEnd/>
          </a:ln>
        </p:spPr>
        <p:txBody>
          <a:bodyPr wrap="square">
            <a:spAutoFit/>
          </a:bodyPr>
          <a:lstStyle/>
          <a:p>
            <a:pPr algn="l"/>
            <a:r>
              <a:rPr lang="en-US" sz="1800" u="sng" dirty="0" smtClean="0">
                <a:latin typeface="Times New Roman"/>
                <a:ea typeface="Calibri"/>
              </a:rPr>
              <a:t>2.3 Comments</a:t>
            </a:r>
            <a:endParaRPr lang="en-US" sz="1800" u="sng" dirty="0">
              <a:latin typeface="Times New Roman"/>
              <a:ea typeface="Calibri"/>
            </a:endParaRPr>
          </a:p>
          <a:p>
            <a:pPr marL="285750" indent="-285750" algn="l">
              <a:buFont typeface="Arial" panose="020B0604020202020204" pitchFamily="34" charset="0"/>
              <a:buChar char="•"/>
            </a:pPr>
            <a:r>
              <a:rPr lang="en-US" sz="1800" b="0" dirty="0">
                <a:latin typeface="Times New Roman" pitchFamily="18" charset="0"/>
                <a:cs typeface="Times New Roman" pitchFamily="18" charset="0"/>
              </a:rPr>
              <a:t>L2 and L3 managers have a general understanding of the impacts of COVID-19 on RF Systems. COVID-19 mitigations are addressed at the Project-level. </a:t>
            </a:r>
            <a:endParaRPr lang="en-US" sz="1800" b="0" dirty="0" smtClean="0">
              <a:latin typeface="Times New Roman" pitchFamily="18" charset="0"/>
              <a:cs typeface="Times New Roman" pitchFamily="18" charset="0"/>
            </a:endParaRPr>
          </a:p>
          <a:p>
            <a:pPr marL="285750" indent="-285750" algn="l">
              <a:buFont typeface="Arial" panose="020B0604020202020204" pitchFamily="34" charset="0"/>
              <a:buChar char="•"/>
            </a:pPr>
            <a:r>
              <a:rPr lang="en-US" sz="1800" b="0" dirty="0">
                <a:latin typeface="Times New Roman"/>
                <a:ea typeface="Calibri"/>
              </a:rPr>
              <a:t>COVID-19 has not yet had a significant impact on RF Systems that would require changes to the project milestones. The team is doing regular follow-ups with the vendors to measure the impact on hardware delivery schedule. </a:t>
            </a:r>
            <a:endParaRPr lang="en-US" sz="1800" b="0" dirty="0" smtClean="0">
              <a:latin typeface="Times New Roman"/>
              <a:ea typeface="Calibri"/>
            </a:endParaRPr>
          </a:p>
          <a:p>
            <a:pPr marL="285750" indent="-285750" algn="l">
              <a:buFont typeface="Arial" panose="020B0604020202020204" pitchFamily="34" charset="0"/>
              <a:buChar char="•"/>
            </a:pPr>
            <a:r>
              <a:rPr lang="en-US" sz="1800" b="0" dirty="0">
                <a:latin typeface="Times New Roman"/>
                <a:ea typeface="Calibri"/>
              </a:rPr>
              <a:t>A notable impact from COVID-19 on RF Systems is the delay in 3MW klystron delivery which moves it to “near” critical path. RF Systems has some schedule float available if needed. </a:t>
            </a:r>
            <a:endParaRPr lang="en-US" sz="1800" b="0" dirty="0" smtClean="0">
              <a:latin typeface="Times New Roman" panose="02020603050405020304" pitchFamily="18" charset="0"/>
              <a:cs typeface="Times New Roman" panose="02020603050405020304" pitchFamily="18" charset="0"/>
            </a:endParaRPr>
          </a:p>
          <a:p>
            <a:pPr marL="285750" indent="-285750" algn="l">
              <a:buFont typeface="Arial" panose="020B0604020202020204" pitchFamily="34" charset="0"/>
              <a:buChar char="•"/>
            </a:pPr>
            <a:r>
              <a:rPr lang="en-US" sz="1800" b="0" dirty="0" smtClean="0">
                <a:latin typeface="Times New Roman" panose="02020603050405020304" pitchFamily="18" charset="0"/>
                <a:cs typeface="Times New Roman" panose="02020603050405020304" pitchFamily="18" charset="0"/>
              </a:rPr>
              <a:t>The </a:t>
            </a:r>
            <a:r>
              <a:rPr lang="en-US" sz="1800" b="0" dirty="0">
                <a:latin typeface="Times New Roman" panose="02020603050405020304" pitchFamily="18" charset="0"/>
                <a:cs typeface="Times New Roman" panose="02020603050405020304" pitchFamily="18" charset="0"/>
              </a:rPr>
              <a:t>procurements of all RF components should be closely monitored with regular follow-up and communication with vendors, particularly given the COVID-19 pandemic uncertainty.</a:t>
            </a:r>
            <a:endParaRPr lang="en-US" sz="1800" b="0" dirty="0">
              <a:latin typeface="Times New Roman"/>
              <a:ea typeface="Calibri"/>
            </a:endParaRPr>
          </a:p>
          <a:p>
            <a:pPr marL="285750" indent="-285750" algn="l">
              <a:buFont typeface="Arial" panose="020B0604020202020204" pitchFamily="34" charset="0"/>
              <a:buChar char="•"/>
            </a:pPr>
            <a:r>
              <a:rPr lang="en-US" sz="1800" b="0" dirty="0" smtClean="0">
                <a:latin typeface="Times New Roman"/>
                <a:ea typeface="Calibri"/>
              </a:rPr>
              <a:t>RF </a:t>
            </a:r>
            <a:r>
              <a:rPr lang="en-US" sz="1800" b="0" dirty="0">
                <a:latin typeface="Times New Roman"/>
                <a:ea typeface="Calibri"/>
              </a:rPr>
              <a:t>Systems staffing has not changed since the last review. The Project believes that it has the required engineering and technician staff to adequately support PPU. COVID-19 mitigation plans for onsite work will impose new restrictions that may require staffing adjustment. The team should reevaluate RF Systems staffing level as the situation evolves.</a:t>
            </a:r>
          </a:p>
          <a:p>
            <a:pPr marL="285750" indent="-285750" algn="l">
              <a:buFont typeface="Arial" panose="020B0604020202020204" pitchFamily="34" charset="0"/>
              <a:buChar char="•"/>
            </a:pPr>
            <a:endParaRPr lang="en-US" sz="1800" b="0" dirty="0" smtClean="0">
              <a:latin typeface="Times New Roman"/>
              <a:ea typeface="Calibri"/>
            </a:endParaRPr>
          </a:p>
          <a:p>
            <a:pPr algn="l"/>
            <a:endParaRPr lang="en-US" sz="1800" b="0" dirty="0">
              <a:latin typeface="Times New Roman"/>
              <a:ea typeface="Calibri"/>
            </a:endParaRPr>
          </a:p>
          <a:p>
            <a:pPr algn="l"/>
            <a:endParaRPr lang="en-US" sz="1800" b="0" dirty="0">
              <a:latin typeface="Times New Roman" pitchFamily="18" charset="0"/>
              <a:cs typeface="Times New Roman" pitchFamily="18" charset="0"/>
            </a:endParaRPr>
          </a:p>
        </p:txBody>
      </p:sp>
      <p:sp>
        <p:nvSpPr>
          <p:cNvPr id="6" name="Rectangle 4"/>
          <p:cNvSpPr>
            <a:spLocks noGrp="1" noChangeArrowheads="1"/>
          </p:cNvSpPr>
          <p:nvPr>
            <p:ph type="title"/>
          </p:nvPr>
        </p:nvSpPr>
        <p:spPr>
          <a:xfrm>
            <a:off x="2525713" y="112478"/>
            <a:ext cx="4616450" cy="835374"/>
          </a:xfrm>
        </p:spPr>
        <p:txBody>
          <a:bodyPr/>
          <a:lstStyle/>
          <a:p>
            <a:pPr eaLnBrk="1" hangingPunct="1">
              <a:defRPr/>
            </a:pPr>
            <a:r>
              <a:rPr lang="en-US" sz="2000" b="1" dirty="0" smtClean="0">
                <a:effectLst/>
                <a:latin typeface="Times New Roman" pitchFamily="18" charset="0"/>
                <a:cs typeface="Times New Roman" pitchFamily="18" charset="0"/>
              </a:rPr>
              <a:t>2.3  RF</a:t>
            </a:r>
            <a:r>
              <a:rPr lang="en-US" sz="1600" b="1" dirty="0" smtClean="0">
                <a:effectLst/>
                <a:latin typeface="Times New Roman" pitchFamily="18" charset="0"/>
                <a:cs typeface="Times New Roman" pitchFamily="18" charset="0"/>
              </a:rPr>
              <a:t>	</a:t>
            </a:r>
            <a:br>
              <a:rPr lang="en-US" sz="1600" b="1" dirty="0" smtClean="0">
                <a:effectLst/>
                <a:latin typeface="Times New Roman" pitchFamily="18" charset="0"/>
                <a:cs typeface="Times New Roman" pitchFamily="18" charset="0"/>
              </a:rPr>
            </a:br>
            <a:r>
              <a:rPr lang="en-US" sz="1800" dirty="0" smtClean="0">
                <a:effectLst/>
                <a:latin typeface="Times New Roman" pitchFamily="18" charset="0"/>
                <a:cs typeface="Times New Roman" pitchFamily="18" charset="0"/>
              </a:rPr>
              <a:t>A. Nassiri, ANL and M. Fazio, SLAC Subcommittee 3</a:t>
            </a:r>
          </a:p>
        </p:txBody>
      </p:sp>
    </p:spTree>
    <p:extLst>
      <p:ext uri="{BB962C8B-B14F-4D97-AF65-F5344CB8AC3E}">
        <p14:creationId xmlns:p14="http://schemas.microsoft.com/office/powerpoint/2010/main" val="3594115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34</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45426" y="1065967"/>
            <a:ext cx="8648701" cy="3970318"/>
          </a:xfrm>
          <a:prstGeom prst="rect">
            <a:avLst/>
          </a:prstGeom>
          <a:noFill/>
          <a:ln w="6350">
            <a:noFill/>
            <a:miter lim="800000"/>
            <a:headEnd/>
            <a:tailEnd/>
          </a:ln>
        </p:spPr>
        <p:txBody>
          <a:bodyPr wrap="square">
            <a:spAutoFit/>
          </a:bodyPr>
          <a:lstStyle/>
          <a:p>
            <a:pPr algn="l"/>
            <a:r>
              <a:rPr lang="en-US" sz="1800" u="sng" dirty="0" smtClean="0">
                <a:latin typeface="Times New Roman"/>
                <a:ea typeface="Calibri"/>
              </a:rPr>
              <a:t>2.3 Recommendations</a:t>
            </a:r>
          </a:p>
          <a:p>
            <a:pPr marL="342900" indent="-342900" algn="l">
              <a:buFont typeface="+mj-lt"/>
              <a:buAutoNum type="arabicPeriod"/>
            </a:pPr>
            <a:r>
              <a:rPr lang="en-US" sz="1800" b="0" dirty="0">
                <a:latin typeface="Times New Roman"/>
                <a:ea typeface="Calibri"/>
              </a:rPr>
              <a:t>T</a:t>
            </a:r>
            <a:r>
              <a:rPr lang="en-US" sz="1800" b="0" dirty="0" smtClean="0">
                <a:latin typeface="Times New Roman"/>
                <a:ea typeface="Calibri"/>
              </a:rPr>
              <a:t>abulate PPU SCL RF power requirements by the next DOE IPR. The table should include the following operating parameters supporting 1.3 GeV beam energy and 38 mA macro-pulse average beam current: </a:t>
            </a:r>
          </a:p>
          <a:p>
            <a:pPr marL="857250" lvl="1" indent="-400050" algn="l">
              <a:buFont typeface="+mj-lt"/>
              <a:buAutoNum type="romanLcPeriod"/>
            </a:pPr>
            <a:r>
              <a:rPr lang="en-US" sz="1800" b="0" dirty="0">
                <a:latin typeface="Times New Roman"/>
                <a:ea typeface="Calibri"/>
              </a:rPr>
              <a:t>K</a:t>
            </a:r>
            <a:r>
              <a:rPr lang="en-US" sz="1800" b="0" dirty="0" smtClean="0">
                <a:latin typeface="Times New Roman"/>
                <a:ea typeface="Calibri"/>
              </a:rPr>
              <a:t>lystrons operating voltage and beam current</a:t>
            </a:r>
          </a:p>
          <a:p>
            <a:pPr marL="857250" lvl="1" indent="-400050" algn="l">
              <a:buFont typeface="+mj-lt"/>
              <a:buAutoNum type="romanLcPeriod"/>
            </a:pPr>
            <a:r>
              <a:rPr lang="en-US" sz="1800" b="0" dirty="0">
                <a:latin typeface="Times New Roman"/>
                <a:ea typeface="Calibri"/>
              </a:rPr>
              <a:t>N</a:t>
            </a:r>
            <a:r>
              <a:rPr lang="en-US" sz="1800" b="0" dirty="0" smtClean="0">
                <a:latin typeface="Times New Roman"/>
                <a:ea typeface="Calibri"/>
              </a:rPr>
              <a:t>ominal and maximum klystron output power</a:t>
            </a:r>
          </a:p>
          <a:p>
            <a:pPr marL="857250" lvl="1" indent="-400050" algn="l">
              <a:buFont typeface="+mj-lt"/>
              <a:buAutoNum type="romanLcPeriod"/>
            </a:pPr>
            <a:r>
              <a:rPr lang="en-US" sz="1800" b="0" dirty="0" smtClean="0">
                <a:latin typeface="Times New Roman"/>
                <a:ea typeface="Calibri"/>
              </a:rPr>
              <a:t> RF power transmission losses</a:t>
            </a:r>
          </a:p>
          <a:p>
            <a:pPr marL="857250" lvl="1" indent="-400050" algn="l">
              <a:buFont typeface="+mj-lt"/>
              <a:buAutoNum type="romanLcPeriod"/>
            </a:pPr>
            <a:r>
              <a:rPr lang="en-US" sz="1800" b="0" dirty="0" smtClean="0">
                <a:latin typeface="Times New Roman"/>
                <a:ea typeface="Calibri"/>
              </a:rPr>
              <a:t> </a:t>
            </a:r>
            <a:r>
              <a:rPr lang="en-US" sz="1800" b="0" dirty="0">
                <a:latin typeface="Times New Roman"/>
                <a:ea typeface="Calibri"/>
              </a:rPr>
              <a:t>accelerating </a:t>
            </a:r>
            <a:r>
              <a:rPr lang="en-US" sz="1800" b="0" dirty="0" smtClean="0">
                <a:latin typeface="Times New Roman"/>
                <a:ea typeface="Calibri"/>
              </a:rPr>
              <a:t>gradient</a:t>
            </a:r>
          </a:p>
          <a:p>
            <a:pPr marL="857250" lvl="1" indent="-400050" algn="l">
              <a:buFont typeface="+mj-lt"/>
              <a:buAutoNum type="romanLcPeriod"/>
            </a:pPr>
            <a:r>
              <a:rPr lang="en-US" sz="1800" b="0" dirty="0" smtClean="0">
                <a:latin typeface="Times New Roman"/>
                <a:ea typeface="Calibri"/>
              </a:rPr>
              <a:t>Cavities loaded-Q</a:t>
            </a:r>
            <a:endParaRPr lang="en-US" sz="1800" b="0" dirty="0">
              <a:latin typeface="Times New Roman"/>
              <a:ea typeface="Calibri"/>
            </a:endParaRPr>
          </a:p>
          <a:p>
            <a:pPr marL="857250" lvl="1" indent="-400050" algn="l">
              <a:buFont typeface="+mj-lt"/>
              <a:buAutoNum type="romanLcPeriod"/>
            </a:pPr>
            <a:r>
              <a:rPr lang="en-US" sz="1800" b="0" dirty="0" smtClean="0">
                <a:latin typeface="Times New Roman"/>
                <a:ea typeface="Calibri"/>
              </a:rPr>
              <a:t> Lorentz detuning</a:t>
            </a:r>
          </a:p>
          <a:p>
            <a:pPr marL="857250" lvl="1" indent="-400050" algn="l">
              <a:buFont typeface="+mj-lt"/>
              <a:buAutoNum type="romanLcPeriod"/>
            </a:pPr>
            <a:r>
              <a:rPr lang="en-US" sz="1800" b="0" dirty="0" smtClean="0">
                <a:latin typeface="Times New Roman"/>
                <a:ea typeface="Calibri"/>
              </a:rPr>
              <a:t> </a:t>
            </a:r>
            <a:r>
              <a:rPr lang="en-US" sz="1800" b="0" dirty="0">
                <a:latin typeface="Times New Roman"/>
                <a:ea typeface="Calibri"/>
              </a:rPr>
              <a:t>M</a:t>
            </a:r>
            <a:r>
              <a:rPr lang="en-US" sz="1800" b="0" dirty="0" smtClean="0">
                <a:latin typeface="Times New Roman"/>
                <a:ea typeface="Calibri"/>
              </a:rPr>
              <a:t>icrophonics detuning </a:t>
            </a:r>
          </a:p>
          <a:p>
            <a:pPr marL="857250" lvl="1" indent="-400050" algn="l">
              <a:buFont typeface="+mj-lt"/>
              <a:buAutoNum type="romanLcPeriod"/>
            </a:pPr>
            <a:r>
              <a:rPr lang="en-US" sz="1800" b="0" dirty="0" smtClean="0">
                <a:latin typeface="Times New Roman"/>
                <a:ea typeface="Calibri"/>
              </a:rPr>
              <a:t> RF source power overhead </a:t>
            </a:r>
          </a:p>
          <a:p>
            <a:pPr marL="857250" lvl="1" indent="-400050" algn="l">
              <a:buFont typeface="+mj-lt"/>
              <a:buAutoNum type="romanLcPeriod"/>
            </a:pPr>
            <a:r>
              <a:rPr lang="en-US" sz="1800" b="0" dirty="0" smtClean="0">
                <a:latin typeface="Times New Roman"/>
                <a:ea typeface="Calibri"/>
              </a:rPr>
              <a:t>Cavities control power margin</a:t>
            </a:r>
          </a:p>
          <a:p>
            <a:pPr marL="400050" indent="-400050" algn="l">
              <a:buFont typeface="+mj-lt"/>
              <a:buAutoNum type="arabicPeriod"/>
            </a:pPr>
            <a:r>
              <a:rPr lang="en-US" sz="1800" b="0" dirty="0" smtClean="0">
                <a:latin typeface="Times New Roman"/>
                <a:ea typeface="Calibri"/>
              </a:rPr>
              <a:t>Proceed to CD-2/3</a:t>
            </a:r>
          </a:p>
        </p:txBody>
      </p:sp>
      <p:sp>
        <p:nvSpPr>
          <p:cNvPr id="6" name="Rectangle 4"/>
          <p:cNvSpPr>
            <a:spLocks noGrp="1" noChangeArrowheads="1"/>
          </p:cNvSpPr>
          <p:nvPr>
            <p:ph type="title"/>
          </p:nvPr>
        </p:nvSpPr>
        <p:spPr>
          <a:xfrm>
            <a:off x="2525713" y="112478"/>
            <a:ext cx="4616450" cy="835374"/>
          </a:xfrm>
        </p:spPr>
        <p:txBody>
          <a:bodyPr/>
          <a:lstStyle/>
          <a:p>
            <a:pPr eaLnBrk="1" hangingPunct="1">
              <a:defRPr/>
            </a:pPr>
            <a:r>
              <a:rPr lang="en-US" sz="2000" b="1" dirty="0" smtClean="0">
                <a:effectLst/>
                <a:latin typeface="Times New Roman" pitchFamily="18" charset="0"/>
                <a:cs typeface="Times New Roman" pitchFamily="18" charset="0"/>
              </a:rPr>
              <a:t>2.3  RF</a:t>
            </a:r>
            <a:r>
              <a:rPr lang="en-US" sz="1600" b="1" dirty="0" smtClean="0">
                <a:effectLst/>
                <a:latin typeface="Times New Roman" pitchFamily="18" charset="0"/>
                <a:cs typeface="Times New Roman" pitchFamily="18" charset="0"/>
              </a:rPr>
              <a:t>	</a:t>
            </a:r>
            <a:br>
              <a:rPr lang="en-US" sz="1600" b="1" dirty="0" smtClean="0">
                <a:effectLst/>
                <a:latin typeface="Times New Roman" pitchFamily="18" charset="0"/>
                <a:cs typeface="Times New Roman" pitchFamily="18" charset="0"/>
              </a:rPr>
            </a:br>
            <a:r>
              <a:rPr lang="en-US" sz="1800" dirty="0" smtClean="0">
                <a:effectLst/>
                <a:latin typeface="Times New Roman" pitchFamily="18" charset="0"/>
                <a:cs typeface="Times New Roman" pitchFamily="18" charset="0"/>
              </a:rPr>
              <a:t>A. Nassiri, ANL and M. Fazio, SLAC Subcommittee 3</a:t>
            </a:r>
          </a:p>
        </p:txBody>
      </p:sp>
    </p:spTree>
    <p:extLst>
      <p:ext uri="{BB962C8B-B14F-4D97-AF65-F5344CB8AC3E}">
        <p14:creationId xmlns:p14="http://schemas.microsoft.com/office/powerpoint/2010/main" val="37810997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35</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dirty="0">
                <a:effectLst/>
                <a:latin typeface="Times New Roman" pitchFamily="18" charset="0"/>
                <a:cs typeface="Times New Roman" pitchFamily="18" charset="0"/>
              </a:rPr>
              <a:t>2.4  Ring-Accelerator</a:t>
            </a:r>
            <a:r>
              <a:rPr lang="en-US" sz="1600" dirty="0">
                <a:effectLst/>
                <a:latin typeface="Times New Roman" pitchFamily="18" charset="0"/>
                <a:cs typeface="Times New Roman" pitchFamily="18" charset="0"/>
              </a:rPr>
              <a:t>	</a:t>
            </a:r>
            <a:br>
              <a:rPr lang="en-US" sz="1600" dirty="0">
                <a:effectLst/>
                <a:latin typeface="Times New Roman" pitchFamily="18" charset="0"/>
                <a:cs typeface="Times New Roman" pitchFamily="18" charset="0"/>
              </a:rPr>
            </a:br>
            <a:r>
              <a:rPr lang="en-US" sz="1600" dirty="0">
                <a:effectLst/>
                <a:latin typeface="Times New Roman" pitchFamily="18" charset="0"/>
                <a:cs typeface="Times New Roman" pitchFamily="18" charset="0"/>
              </a:rPr>
              <a:t>Sergei Nagaitsev (FNAL), Wolfram Fischer (BNL), Uli Wienands (ANL)</a:t>
            </a:r>
            <a:endParaRPr lang="en-US" sz="1800" dirty="0">
              <a:effectLst/>
              <a:latin typeface="Times New Roman" pitchFamily="18" charset="0"/>
              <a:cs typeface="Times New Roman" pitchFamily="18" charset="0"/>
            </a:endParaRPr>
          </a:p>
        </p:txBody>
      </p:sp>
      <p:sp>
        <p:nvSpPr>
          <p:cNvPr id="23557" name="Rectangle 7"/>
          <p:cNvSpPr>
            <a:spLocks noChangeArrowheads="1"/>
          </p:cNvSpPr>
          <p:nvPr/>
        </p:nvSpPr>
        <p:spPr bwMode="auto">
          <a:xfrm>
            <a:off x="276224" y="1020247"/>
            <a:ext cx="8648701" cy="5078313"/>
          </a:xfrm>
          <a:prstGeom prst="rect">
            <a:avLst/>
          </a:prstGeom>
          <a:noFill/>
          <a:ln w="6350">
            <a:noFill/>
            <a:miter lim="800000"/>
            <a:headEnd/>
            <a:tailEnd/>
          </a:ln>
        </p:spPr>
        <p:txBody>
          <a:bodyPr wrap="square">
            <a:spAutoFit/>
          </a:bodyPr>
          <a:lstStyle/>
          <a:p>
            <a:pPr marL="457200" indent="-457200" algn="l">
              <a:buFontTx/>
              <a:buAutoNum type="arabicPeriod"/>
            </a:pPr>
            <a:r>
              <a:rPr lang="en-US" sz="1800" b="0" u="sng" dirty="0">
                <a:latin typeface="Times New Roman"/>
                <a:ea typeface="Calibri"/>
              </a:rPr>
              <a:t>Design Maturity</a:t>
            </a:r>
            <a:r>
              <a:rPr lang="en-US" sz="1800" b="0" dirty="0">
                <a:latin typeface="Times New Roman"/>
                <a:ea typeface="Calibri"/>
              </a:rPr>
              <a:t>:  Is the final design sufficiently well-defined and technically sound to achieve the specified technical performance requirements and to establish a performance baseline and start construction?</a:t>
            </a:r>
          </a:p>
          <a:p>
            <a:pPr marL="457200" indent="-457200" algn="l">
              <a:buFontTx/>
              <a:buAutoNum type="arabicPeriod"/>
            </a:pPr>
            <a:endParaRPr lang="en-US" sz="1800" b="0" dirty="0">
              <a:latin typeface="Times New Roman"/>
              <a:ea typeface="Calibri"/>
            </a:endParaRPr>
          </a:p>
          <a:p>
            <a:pPr lvl="1" algn="l"/>
            <a:r>
              <a:rPr lang="en-US" sz="1800" b="0" dirty="0">
                <a:solidFill>
                  <a:srgbClr val="FF0000"/>
                </a:solidFill>
                <a:latin typeface="Times New Roman"/>
                <a:ea typeface="Calibri"/>
              </a:rPr>
              <a:t>Yes. The final design is well-defined and technically sound (CD-2/3 ready), some outstanding scope FDR left for Sep 2020. One outstanding system (BPLS) will have its PDR in Feb 2021 and its FDR in Aug 2021.  The BPLS system is on a near-critical path but it’s well-defined in scope and there are mitigation plans in place in case there is a schedule delay.</a:t>
            </a:r>
          </a:p>
          <a:p>
            <a:pPr algn="l"/>
            <a:endParaRPr lang="en-US" sz="1800" b="0" dirty="0">
              <a:latin typeface="Times New Roman" pitchFamily="18" charset="0"/>
              <a:cs typeface="Times New Roman" pitchFamily="18" charset="0"/>
            </a:endParaRPr>
          </a:p>
          <a:p>
            <a:pPr marL="457200" indent="-457200" algn="l">
              <a:buAutoNum type="arabicPeriod" startAt="2"/>
            </a:pPr>
            <a:r>
              <a:rPr lang="en-US" sz="1800" b="0" u="sng" dirty="0">
                <a:latin typeface="Times New Roman" pitchFamily="18" charset="0"/>
                <a:cs typeface="Times New Roman" pitchFamily="18" charset="0"/>
              </a:rPr>
              <a:t>Project Scope</a:t>
            </a:r>
            <a:r>
              <a:rPr lang="en-US" sz="1800" b="0" dirty="0">
                <a:latin typeface="Times New Roman" pitchFamily="18" charset="0"/>
                <a:cs typeface="Times New Roman" pitchFamily="18" charset="0"/>
              </a:rPr>
              <a:t>:  Will the project scope, as currently defined, achieve the objectives in the Mission Need Statement?  Is the Work Breakdown Structure dictionary and are the key performance parameters (KPPs) appropriately defined to establish a credible performance baseline and start construction? </a:t>
            </a:r>
          </a:p>
          <a:p>
            <a:pPr lvl="1" algn="l"/>
            <a:endParaRPr lang="en-US" sz="1800" b="0" dirty="0">
              <a:latin typeface="Times New Roman" pitchFamily="18" charset="0"/>
              <a:cs typeface="Times New Roman" pitchFamily="18" charset="0"/>
            </a:endParaRPr>
          </a:p>
          <a:p>
            <a:pPr lvl="1" algn="l"/>
            <a:r>
              <a:rPr lang="en-US" sz="1800" b="0" dirty="0">
                <a:solidFill>
                  <a:srgbClr val="FF0000"/>
                </a:solidFill>
                <a:latin typeface="Times New Roman" pitchFamily="18" charset="0"/>
                <a:cs typeface="Times New Roman" pitchFamily="18" charset="0"/>
              </a:rPr>
              <a:t>Yes</a:t>
            </a:r>
          </a:p>
          <a:p>
            <a:pPr lvl="1" algn="l"/>
            <a:endParaRPr lang="en-US" sz="1800" b="0" dirty="0">
              <a:solidFill>
                <a:srgbClr val="FF0000"/>
              </a:solidFill>
              <a:latin typeface="Times New Roman" pitchFamily="18" charset="0"/>
              <a:cs typeface="Times New Roman" pitchFamily="18" charset="0"/>
            </a:endParaRPr>
          </a:p>
          <a:p>
            <a:pPr marL="457200" lvl="0" indent="-457200" algn="l">
              <a:buFont typeface="+mj-lt"/>
              <a:buAutoNum type="arabicPeriod" startAt="4"/>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4049940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AD7218-5C33-41E9-BDE5-1BB297DC41D6}"/>
              </a:ext>
            </a:extLst>
          </p:cNvPr>
          <p:cNvSpPr>
            <a:spLocks noGrp="1"/>
          </p:cNvSpPr>
          <p:nvPr>
            <p:ph type="title"/>
          </p:nvPr>
        </p:nvSpPr>
        <p:spPr>
          <a:xfrm>
            <a:off x="3041650" y="161925"/>
            <a:ext cx="3787775" cy="723900"/>
          </a:xfrm>
        </p:spPr>
        <p:txBody>
          <a:bodyPr/>
          <a:lstStyle/>
          <a:p>
            <a:r>
              <a:rPr lang="en-US" sz="2000" dirty="0">
                <a:solidFill>
                  <a:srgbClr val="000000"/>
                </a:solidFill>
                <a:effectLst/>
                <a:latin typeface="Times New Roman" pitchFamily="18" charset="0"/>
                <a:cs typeface="Times New Roman" pitchFamily="18" charset="0"/>
              </a:rPr>
              <a:t>2.4  Ring-Accelerator</a:t>
            </a:r>
            <a:r>
              <a:rPr lang="en-US" sz="1600" dirty="0">
                <a:solidFill>
                  <a:srgbClr val="000000"/>
                </a:solidFill>
                <a:effectLst/>
                <a:latin typeface="Times New Roman" pitchFamily="18" charset="0"/>
                <a:cs typeface="Times New Roman" pitchFamily="18" charset="0"/>
              </a:rPr>
              <a:t>	</a:t>
            </a:r>
            <a:br>
              <a:rPr lang="en-US" sz="1600" dirty="0">
                <a:solidFill>
                  <a:srgbClr val="000000"/>
                </a:solidFill>
                <a:effectLst/>
                <a:latin typeface="Times New Roman" pitchFamily="18" charset="0"/>
                <a:cs typeface="Times New Roman" pitchFamily="18" charset="0"/>
              </a:rPr>
            </a:br>
            <a:r>
              <a:rPr lang="en-US" sz="1600" dirty="0">
                <a:solidFill>
                  <a:srgbClr val="000000"/>
                </a:solidFill>
                <a:effectLst/>
                <a:latin typeface="Times New Roman" pitchFamily="18" charset="0"/>
                <a:cs typeface="Times New Roman" pitchFamily="18" charset="0"/>
              </a:rPr>
              <a:t>Sergei </a:t>
            </a:r>
            <a:r>
              <a:rPr lang="en-US" sz="1600" dirty="0" err="1">
                <a:solidFill>
                  <a:srgbClr val="000000"/>
                </a:solidFill>
                <a:effectLst/>
                <a:latin typeface="Times New Roman" pitchFamily="18" charset="0"/>
                <a:cs typeface="Times New Roman" pitchFamily="18" charset="0"/>
              </a:rPr>
              <a:t>Nagaitsev</a:t>
            </a:r>
            <a:r>
              <a:rPr lang="en-US" sz="1600" dirty="0">
                <a:solidFill>
                  <a:srgbClr val="000000"/>
                </a:solidFill>
                <a:effectLst/>
                <a:latin typeface="Times New Roman" pitchFamily="18" charset="0"/>
                <a:cs typeface="Times New Roman" pitchFamily="18" charset="0"/>
              </a:rPr>
              <a:t> (FNAL), Wolfram Fischer (BNL), </a:t>
            </a:r>
            <a:r>
              <a:rPr lang="en-US" sz="1600" dirty="0" err="1">
                <a:solidFill>
                  <a:srgbClr val="000000"/>
                </a:solidFill>
                <a:effectLst/>
                <a:latin typeface="Times New Roman" pitchFamily="18" charset="0"/>
                <a:cs typeface="Times New Roman" pitchFamily="18" charset="0"/>
              </a:rPr>
              <a:t>Uli</a:t>
            </a:r>
            <a:r>
              <a:rPr lang="en-US" sz="1600" dirty="0">
                <a:solidFill>
                  <a:srgbClr val="000000"/>
                </a:solidFill>
                <a:effectLst/>
                <a:latin typeface="Times New Roman" pitchFamily="18" charset="0"/>
                <a:cs typeface="Times New Roman" pitchFamily="18" charset="0"/>
              </a:rPr>
              <a:t> </a:t>
            </a:r>
            <a:r>
              <a:rPr lang="en-US" sz="1600" dirty="0" err="1">
                <a:solidFill>
                  <a:srgbClr val="000000"/>
                </a:solidFill>
                <a:effectLst/>
                <a:latin typeface="Times New Roman" pitchFamily="18" charset="0"/>
                <a:cs typeface="Times New Roman" pitchFamily="18" charset="0"/>
              </a:rPr>
              <a:t>Wienands</a:t>
            </a:r>
            <a:r>
              <a:rPr lang="en-US" sz="1600" dirty="0">
                <a:solidFill>
                  <a:srgbClr val="000000"/>
                </a:solidFill>
                <a:effectLst/>
                <a:latin typeface="Times New Roman" pitchFamily="18" charset="0"/>
                <a:cs typeface="Times New Roman" pitchFamily="18" charset="0"/>
              </a:rPr>
              <a:t> (ANL)</a:t>
            </a:r>
            <a:endParaRPr lang="en-US" dirty="0"/>
          </a:p>
        </p:txBody>
      </p:sp>
      <p:sp>
        <p:nvSpPr>
          <p:cNvPr id="3" name="Content Placeholder 2">
            <a:extLst>
              <a:ext uri="{FF2B5EF4-FFF2-40B4-BE49-F238E27FC236}">
                <a16:creationId xmlns:a16="http://schemas.microsoft.com/office/drawing/2014/main" xmlns="" id="{BD70F3DA-66D6-4F59-9FCE-EB6EA0C091AB}"/>
              </a:ext>
            </a:extLst>
          </p:cNvPr>
          <p:cNvSpPr>
            <a:spLocks noGrp="1"/>
          </p:cNvSpPr>
          <p:nvPr>
            <p:ph idx="1"/>
          </p:nvPr>
        </p:nvSpPr>
        <p:spPr/>
        <p:txBody>
          <a:bodyPr/>
          <a:lstStyle/>
          <a:p>
            <a:pPr marL="457200" lvl="0" indent="-457200">
              <a:buFont typeface="+mj-lt"/>
              <a:buAutoNum type="arabicPeriod" startAt="4"/>
            </a:pPr>
            <a:r>
              <a:rPr lang="en-US" b="0" dirty="0">
                <a:solidFill>
                  <a:srgbClr val="000000"/>
                </a:solidFill>
                <a:latin typeface="Times New Roman" pitchFamily="18" charset="0"/>
                <a:cs typeface="Times New Roman" pitchFamily="18" charset="0"/>
              </a:rPr>
              <a:t>Technical:  Is the technical progress to date sufficient to meet the performance specifications and support the procurements and installation as planned?  Is the trajectory appropriate for meeting the threshold KPPs by CD-4?</a:t>
            </a:r>
          </a:p>
          <a:p>
            <a:pPr marL="457200" lvl="0" indent="-457200">
              <a:buFont typeface="+mj-lt"/>
              <a:buAutoNum type="arabicPeriod" startAt="4"/>
            </a:pPr>
            <a:endParaRPr lang="en-US" b="0" dirty="0">
              <a:solidFill>
                <a:srgbClr val="000000"/>
              </a:solidFill>
              <a:latin typeface="Times New Roman" pitchFamily="18" charset="0"/>
              <a:cs typeface="Times New Roman" pitchFamily="18" charset="0"/>
            </a:endParaRPr>
          </a:p>
          <a:p>
            <a:pPr marL="457200" lvl="1" indent="0">
              <a:buNone/>
            </a:pPr>
            <a:r>
              <a:rPr lang="en-US" b="0" dirty="0">
                <a:solidFill>
                  <a:srgbClr val="FF0000"/>
                </a:solidFill>
                <a:latin typeface="Times New Roman" pitchFamily="18" charset="0"/>
                <a:cs typeface="Times New Roman" pitchFamily="18" charset="0"/>
              </a:rPr>
              <a:t>Yes.  Also, </a:t>
            </a:r>
            <a:r>
              <a:rPr lang="en-US" dirty="0">
                <a:solidFill>
                  <a:srgbClr val="FF0000"/>
                </a:solidFill>
                <a:latin typeface="Times New Roman" pitchFamily="18" charset="0"/>
                <a:cs typeface="Times New Roman" pitchFamily="18" charset="0"/>
              </a:rPr>
              <a:t>the committee noticed </a:t>
            </a:r>
            <a:r>
              <a:rPr lang="en-US" b="0" dirty="0">
                <a:solidFill>
                  <a:srgbClr val="FF0000"/>
                </a:solidFill>
                <a:latin typeface="Times New Roman" pitchFamily="18" charset="0"/>
                <a:cs typeface="Times New Roman" pitchFamily="18" charset="0"/>
              </a:rPr>
              <a:t>big improvements in defining the performance specifications for several systems (e.g. BPLS and the beam dump).  Also noted is the successful 1.7-MW equivalent demonstration of beam, stored in the ring (1.83e14 protons at extraction, higher than the threshold KPP).</a:t>
            </a:r>
          </a:p>
          <a:p>
            <a:pPr marL="457200" lvl="0" indent="-457200">
              <a:buFont typeface="+mj-lt"/>
              <a:buAutoNum type="arabicPeriod" startAt="4"/>
            </a:pPr>
            <a:endParaRPr lang="en-US" b="0" dirty="0">
              <a:solidFill>
                <a:srgbClr val="000000"/>
              </a:solidFill>
              <a:latin typeface="Times New Roman" pitchFamily="18" charset="0"/>
              <a:cs typeface="Times New Roman" pitchFamily="18" charset="0"/>
            </a:endParaRPr>
          </a:p>
          <a:p>
            <a:pPr marL="457200" lvl="0" indent="-457200">
              <a:buFont typeface="+mj-lt"/>
              <a:buAutoNum type="arabicPeriod" startAt="7"/>
            </a:pPr>
            <a:r>
              <a:rPr lang="en-US" b="0" u="sng" dirty="0">
                <a:solidFill>
                  <a:srgbClr val="000000"/>
                </a:solidFill>
                <a:latin typeface="Times New Roman" pitchFamily="18" charset="0"/>
                <a:cs typeface="Times New Roman" pitchFamily="18" charset="0"/>
              </a:rPr>
              <a:t>Recommendations</a:t>
            </a:r>
            <a:r>
              <a:rPr lang="en-US" b="0" dirty="0">
                <a:solidFill>
                  <a:srgbClr val="000000"/>
                </a:solidFill>
                <a:latin typeface="Times New Roman" pitchFamily="18" charset="0"/>
                <a:cs typeface="Times New Roman" pitchFamily="18" charset="0"/>
              </a:rPr>
              <a:t>:  Have past review recommendations been appropriately addressed? </a:t>
            </a:r>
          </a:p>
          <a:p>
            <a:pPr marL="457200" lvl="1" indent="0">
              <a:buNone/>
            </a:pPr>
            <a:endParaRPr lang="en-US" b="0" dirty="0">
              <a:solidFill>
                <a:srgbClr val="000000"/>
              </a:solidFill>
              <a:latin typeface="Times New Roman"/>
              <a:ea typeface="Calibri"/>
            </a:endParaRPr>
          </a:p>
          <a:p>
            <a:pPr marL="457200" lvl="1" indent="0">
              <a:buNone/>
            </a:pPr>
            <a:r>
              <a:rPr lang="en-US" dirty="0">
                <a:solidFill>
                  <a:srgbClr val="FF0000"/>
                </a:solidFill>
                <a:latin typeface="Times New Roman"/>
                <a:ea typeface="Calibri"/>
              </a:rPr>
              <a:t>N/A (there were no past review recommendations).  The project team considered the comments from the June 2019 review and changed some technical specifications and designs.</a:t>
            </a:r>
          </a:p>
          <a:p>
            <a:pPr marL="457200" lvl="1" indent="0">
              <a:buNone/>
            </a:pPr>
            <a:endParaRPr lang="en-US" b="0" dirty="0">
              <a:solidFill>
                <a:srgbClr val="000000"/>
              </a:solidFill>
              <a:latin typeface="Times New Roman"/>
              <a:ea typeface="Calibri"/>
            </a:endParaRPr>
          </a:p>
          <a:p>
            <a:pPr marL="0" indent="0">
              <a:buNone/>
            </a:pPr>
            <a:endParaRPr lang="en-US" dirty="0">
              <a:solidFill>
                <a:srgbClr val="000000"/>
              </a:solidFill>
              <a:latin typeface="Times New Roman" pitchFamily="18" charset="0"/>
              <a:cs typeface="Times New Roman" pitchFamily="18" charset="0"/>
            </a:endParaRPr>
          </a:p>
        </p:txBody>
      </p:sp>
      <p:sp>
        <p:nvSpPr>
          <p:cNvPr id="4" name="Slide Number Placeholder 3">
            <a:extLst>
              <a:ext uri="{FF2B5EF4-FFF2-40B4-BE49-F238E27FC236}">
                <a16:creationId xmlns:a16="http://schemas.microsoft.com/office/drawing/2014/main" xmlns="" id="{586D8BC2-AFFF-41EB-9F1E-603CE34C9E94}"/>
              </a:ext>
            </a:extLst>
          </p:cNvPr>
          <p:cNvSpPr>
            <a:spLocks noGrp="1"/>
          </p:cNvSpPr>
          <p:nvPr>
            <p:ph type="sldNum" sz="quarter" idx="10"/>
          </p:nvPr>
        </p:nvSpPr>
        <p:spPr/>
        <p:txBody>
          <a:bodyPr/>
          <a:lstStyle/>
          <a:p>
            <a:pPr>
              <a:defRPr/>
            </a:pPr>
            <a:fld id="{137661AB-5696-4AAC-BEC1-4A1BE4153515}" type="slidenum">
              <a:rPr lang="en-US" smtClean="0"/>
              <a:pPr>
                <a:defRPr/>
              </a:pPr>
              <a:t>36</a:t>
            </a:fld>
            <a:endParaRPr lang="en-US" dirty="0"/>
          </a:p>
        </p:txBody>
      </p:sp>
    </p:spTree>
    <p:extLst>
      <p:ext uri="{BB962C8B-B14F-4D97-AF65-F5344CB8AC3E}">
        <p14:creationId xmlns:p14="http://schemas.microsoft.com/office/powerpoint/2010/main" val="23636362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87DBE4-0B09-48AD-B1A1-18A11B521C5F}"/>
              </a:ext>
            </a:extLst>
          </p:cNvPr>
          <p:cNvSpPr>
            <a:spLocks noGrp="1"/>
          </p:cNvSpPr>
          <p:nvPr>
            <p:ph type="title"/>
          </p:nvPr>
        </p:nvSpPr>
        <p:spPr>
          <a:xfrm>
            <a:off x="2604407" y="144236"/>
            <a:ext cx="4327072" cy="723900"/>
          </a:xfrm>
        </p:spPr>
        <p:txBody>
          <a:bodyPr/>
          <a:lstStyle/>
          <a:p>
            <a:r>
              <a:rPr lang="en-US" sz="2000" dirty="0">
                <a:solidFill>
                  <a:srgbClr val="000000"/>
                </a:solidFill>
                <a:effectLst/>
                <a:latin typeface="Times New Roman" pitchFamily="18" charset="0"/>
                <a:cs typeface="Times New Roman" pitchFamily="18" charset="0"/>
              </a:rPr>
              <a:t>2.4  Ring-Accelerator</a:t>
            </a:r>
            <a:r>
              <a:rPr lang="en-US" sz="1600" dirty="0">
                <a:solidFill>
                  <a:srgbClr val="000000"/>
                </a:solidFill>
                <a:effectLst/>
                <a:latin typeface="Times New Roman" pitchFamily="18" charset="0"/>
                <a:cs typeface="Times New Roman" pitchFamily="18" charset="0"/>
              </a:rPr>
              <a:t>	</a:t>
            </a:r>
            <a:br>
              <a:rPr lang="en-US" sz="1600" dirty="0">
                <a:solidFill>
                  <a:srgbClr val="000000"/>
                </a:solidFill>
                <a:effectLst/>
                <a:latin typeface="Times New Roman" pitchFamily="18" charset="0"/>
                <a:cs typeface="Times New Roman" pitchFamily="18" charset="0"/>
              </a:rPr>
            </a:br>
            <a:r>
              <a:rPr lang="en-US" sz="1600" dirty="0">
                <a:solidFill>
                  <a:srgbClr val="000000"/>
                </a:solidFill>
                <a:effectLst/>
                <a:latin typeface="Times New Roman" pitchFamily="18" charset="0"/>
                <a:cs typeface="Times New Roman" pitchFamily="18" charset="0"/>
              </a:rPr>
              <a:t>Sergei </a:t>
            </a:r>
            <a:r>
              <a:rPr lang="en-US" sz="1600" dirty="0" err="1">
                <a:solidFill>
                  <a:srgbClr val="000000"/>
                </a:solidFill>
                <a:effectLst/>
                <a:latin typeface="Times New Roman" pitchFamily="18" charset="0"/>
                <a:cs typeface="Times New Roman" pitchFamily="18" charset="0"/>
              </a:rPr>
              <a:t>Nagaitsev</a:t>
            </a:r>
            <a:r>
              <a:rPr lang="en-US" sz="1600" dirty="0">
                <a:solidFill>
                  <a:srgbClr val="000000"/>
                </a:solidFill>
                <a:effectLst/>
                <a:latin typeface="Times New Roman" pitchFamily="18" charset="0"/>
                <a:cs typeface="Times New Roman" pitchFamily="18" charset="0"/>
              </a:rPr>
              <a:t> (FNAL), Wolfram Fischer (BNL), </a:t>
            </a:r>
            <a:r>
              <a:rPr lang="en-US" sz="1600" dirty="0" err="1">
                <a:solidFill>
                  <a:srgbClr val="000000"/>
                </a:solidFill>
                <a:effectLst/>
                <a:latin typeface="Times New Roman" pitchFamily="18" charset="0"/>
                <a:cs typeface="Times New Roman" pitchFamily="18" charset="0"/>
              </a:rPr>
              <a:t>Uli</a:t>
            </a:r>
            <a:r>
              <a:rPr lang="en-US" sz="1600" dirty="0">
                <a:solidFill>
                  <a:srgbClr val="000000"/>
                </a:solidFill>
                <a:effectLst/>
                <a:latin typeface="Times New Roman" pitchFamily="18" charset="0"/>
                <a:cs typeface="Times New Roman" pitchFamily="18" charset="0"/>
              </a:rPr>
              <a:t> </a:t>
            </a:r>
            <a:r>
              <a:rPr lang="en-US" sz="1600" dirty="0" err="1">
                <a:solidFill>
                  <a:srgbClr val="000000"/>
                </a:solidFill>
                <a:effectLst/>
                <a:latin typeface="Times New Roman" pitchFamily="18" charset="0"/>
                <a:cs typeface="Times New Roman" pitchFamily="18" charset="0"/>
              </a:rPr>
              <a:t>Wienands</a:t>
            </a:r>
            <a:r>
              <a:rPr lang="en-US" sz="1600" dirty="0">
                <a:solidFill>
                  <a:srgbClr val="000000"/>
                </a:solidFill>
                <a:effectLst/>
                <a:latin typeface="Times New Roman" pitchFamily="18" charset="0"/>
                <a:cs typeface="Times New Roman" pitchFamily="18" charset="0"/>
              </a:rPr>
              <a:t> (ANL)</a:t>
            </a:r>
            <a:endParaRPr lang="en-US" dirty="0"/>
          </a:p>
        </p:txBody>
      </p:sp>
      <p:sp>
        <p:nvSpPr>
          <p:cNvPr id="3" name="Content Placeholder 2">
            <a:extLst>
              <a:ext uri="{FF2B5EF4-FFF2-40B4-BE49-F238E27FC236}">
                <a16:creationId xmlns:a16="http://schemas.microsoft.com/office/drawing/2014/main" xmlns="" id="{1F9CC175-11E9-48D8-B406-FCEFBC8596DD}"/>
              </a:ext>
            </a:extLst>
          </p:cNvPr>
          <p:cNvSpPr>
            <a:spLocks noGrp="1"/>
          </p:cNvSpPr>
          <p:nvPr>
            <p:ph idx="1"/>
          </p:nvPr>
        </p:nvSpPr>
        <p:spPr/>
        <p:txBody>
          <a:bodyPr/>
          <a:lstStyle/>
          <a:p>
            <a:pPr marL="457200" indent="-457200" eaLnBrk="1" hangingPunct="1">
              <a:buFont typeface="Arial" panose="020B0604020202020204" pitchFamily="34" charset="0"/>
              <a:buChar char="•"/>
            </a:pPr>
            <a:r>
              <a:rPr lang="en-US" dirty="0">
                <a:solidFill>
                  <a:srgbClr val="000000"/>
                </a:solidFill>
                <a:latin typeface="Times New Roman" pitchFamily="18" charset="0"/>
                <a:cs typeface="Times New Roman" pitchFamily="18" charset="0"/>
              </a:rPr>
              <a:t>Findings</a:t>
            </a:r>
          </a:p>
          <a:p>
            <a:pPr marL="800100" lvl="1" indent="-342900" eaLnBrk="1" hangingPunct="1">
              <a:buAutoNum type="arabicPeriod"/>
            </a:pPr>
            <a:r>
              <a:rPr lang="en-US" dirty="0">
                <a:solidFill>
                  <a:srgbClr val="000000"/>
                </a:solidFill>
                <a:latin typeface="Times New Roman" pitchFamily="18" charset="0"/>
                <a:cs typeface="Times New Roman" pitchFamily="18" charset="0"/>
              </a:rPr>
              <a:t>To achieve 2.8 MW, the beam energy is increasing by 30%, the remainder is achieved by beam current.  All existing ring magnets are determined to be “good” as is, except for injection and extraction sections.</a:t>
            </a:r>
          </a:p>
          <a:p>
            <a:pPr marL="800100" lvl="1" indent="-342900" eaLnBrk="1" hangingPunct="1">
              <a:buAutoNum type="arabicPeriod"/>
            </a:pPr>
            <a:r>
              <a:rPr lang="en-US" dirty="0">
                <a:solidFill>
                  <a:srgbClr val="000000"/>
                </a:solidFill>
                <a:latin typeface="Times New Roman" pitchFamily="18" charset="0"/>
                <a:cs typeface="Times New Roman" pitchFamily="18" charset="0"/>
              </a:rPr>
              <a:t>Chicane and Dump septum magnet drawings are being finalized </a:t>
            </a:r>
          </a:p>
          <a:p>
            <a:pPr marL="800100" lvl="1" indent="-342900" eaLnBrk="1" hangingPunct="1">
              <a:buAutoNum type="arabicPeriod"/>
            </a:pPr>
            <a:r>
              <a:rPr lang="en-US" dirty="0">
                <a:solidFill>
                  <a:srgbClr val="000000"/>
                </a:solidFill>
                <a:latin typeface="Times New Roman" pitchFamily="18" charset="0"/>
                <a:cs typeface="Times New Roman" pitchFamily="18" charset="0"/>
              </a:rPr>
              <a:t>New Injection dump line Quadrupole adds additional control of beam spot size</a:t>
            </a:r>
          </a:p>
          <a:p>
            <a:pPr marL="800100" lvl="1" indent="-342900" eaLnBrk="1" hangingPunct="1">
              <a:buAutoNum type="arabicPeriod"/>
            </a:pPr>
            <a:r>
              <a:rPr lang="en-US" dirty="0">
                <a:solidFill>
                  <a:srgbClr val="000000"/>
                </a:solidFill>
                <a:latin typeface="Times New Roman" pitchFamily="18" charset="0"/>
                <a:cs typeface="Times New Roman" pitchFamily="18" charset="0"/>
              </a:rPr>
              <a:t>Injection kicker power supply upgrade is simple and low risk.</a:t>
            </a:r>
          </a:p>
          <a:p>
            <a:pPr marL="800100" lvl="1" indent="-342900" eaLnBrk="1" hangingPunct="1">
              <a:buAutoNum type="arabicPeriod"/>
            </a:pPr>
            <a:r>
              <a:rPr lang="en-US" dirty="0">
                <a:solidFill>
                  <a:srgbClr val="000000"/>
                </a:solidFill>
                <a:latin typeface="Times New Roman" pitchFamily="18" charset="0"/>
                <a:cs typeface="Times New Roman" pitchFamily="18" charset="0"/>
              </a:rPr>
              <a:t>Extraction kicker power supply is running a 30-day test to verify reliability</a:t>
            </a:r>
          </a:p>
          <a:p>
            <a:pPr marL="800100" lvl="1" indent="-342900" eaLnBrk="1" hangingPunct="1">
              <a:buAutoNum type="arabicPeriod"/>
            </a:pPr>
            <a:r>
              <a:rPr lang="en-US" dirty="0">
                <a:solidFill>
                  <a:srgbClr val="000000"/>
                </a:solidFill>
                <a:latin typeface="Times New Roman" pitchFamily="18" charset="0"/>
                <a:cs typeface="Times New Roman" pitchFamily="18" charset="0"/>
              </a:rPr>
              <a:t>Extraction septum shims analysis in progress with initial data showing distortion roughly halfway between original design and current operation at 1.0 GeV.</a:t>
            </a:r>
          </a:p>
          <a:p>
            <a:pPr marL="800100" lvl="1" indent="-342900" eaLnBrk="1" hangingPunct="1">
              <a:buAutoNum type="arabicPeriod"/>
            </a:pPr>
            <a:r>
              <a:rPr lang="en-US" dirty="0">
                <a:solidFill>
                  <a:srgbClr val="000000"/>
                </a:solidFill>
                <a:latin typeface="Times New Roman" pitchFamily="18" charset="0"/>
                <a:cs typeface="Times New Roman" pitchFamily="18" charset="0"/>
              </a:rPr>
              <a:t>Handling the increased particle-throughput by the stripping foil was reported to result in increased temperature but it is within acceptable limits.</a:t>
            </a:r>
          </a:p>
          <a:p>
            <a:pPr marL="800100" lvl="1" indent="-342900" eaLnBrk="1" hangingPunct="1">
              <a:buAutoNum type="arabicPeriod"/>
            </a:pPr>
            <a:r>
              <a:rPr lang="en-US" dirty="0">
                <a:solidFill>
                  <a:srgbClr val="000000"/>
                </a:solidFill>
                <a:latin typeface="Times New Roman" pitchFamily="18" charset="0"/>
                <a:cs typeface="Times New Roman" pitchFamily="18" charset="0"/>
              </a:rPr>
              <a:t>Ring Injection Dump imaging system designs and engineering review are nearing completion.</a:t>
            </a:r>
          </a:p>
          <a:p>
            <a:pPr marL="800100" lvl="1" indent="-342900" eaLnBrk="1" hangingPunct="1">
              <a:buAutoNum type="arabicPeriod"/>
            </a:pPr>
            <a:r>
              <a:rPr lang="en-US" dirty="0">
                <a:solidFill>
                  <a:srgbClr val="000000"/>
                </a:solidFill>
                <a:latin typeface="Times New Roman" pitchFamily="18" charset="0"/>
                <a:cs typeface="Times New Roman" pitchFamily="18" charset="0"/>
              </a:rPr>
              <a:t>Bench testing for the Imaging System provided confidence in design.</a:t>
            </a:r>
          </a:p>
          <a:p>
            <a:endParaRPr lang="en-US" b="0" dirty="0"/>
          </a:p>
        </p:txBody>
      </p:sp>
      <p:sp>
        <p:nvSpPr>
          <p:cNvPr id="4" name="Slide Number Placeholder 3">
            <a:extLst>
              <a:ext uri="{FF2B5EF4-FFF2-40B4-BE49-F238E27FC236}">
                <a16:creationId xmlns:a16="http://schemas.microsoft.com/office/drawing/2014/main" xmlns="" id="{D9B79C16-5865-4426-A6A6-5E9BD202921E}"/>
              </a:ext>
            </a:extLst>
          </p:cNvPr>
          <p:cNvSpPr>
            <a:spLocks noGrp="1"/>
          </p:cNvSpPr>
          <p:nvPr>
            <p:ph type="sldNum" sz="quarter" idx="10"/>
          </p:nvPr>
        </p:nvSpPr>
        <p:spPr/>
        <p:txBody>
          <a:bodyPr/>
          <a:lstStyle/>
          <a:p>
            <a:pPr>
              <a:defRPr/>
            </a:pPr>
            <a:fld id="{137661AB-5696-4AAC-BEC1-4A1BE4153515}" type="slidenum">
              <a:rPr lang="en-US" smtClean="0"/>
              <a:pPr>
                <a:defRPr/>
              </a:pPr>
              <a:t>37</a:t>
            </a:fld>
            <a:endParaRPr lang="en-US" dirty="0"/>
          </a:p>
        </p:txBody>
      </p:sp>
    </p:spTree>
    <p:extLst>
      <p:ext uri="{BB962C8B-B14F-4D97-AF65-F5344CB8AC3E}">
        <p14:creationId xmlns:p14="http://schemas.microsoft.com/office/powerpoint/2010/main" val="356420095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534231-749E-4490-902C-D9EC12C7A5A3}"/>
              </a:ext>
            </a:extLst>
          </p:cNvPr>
          <p:cNvSpPr>
            <a:spLocks noGrp="1"/>
          </p:cNvSpPr>
          <p:nvPr>
            <p:ph type="title"/>
          </p:nvPr>
        </p:nvSpPr>
        <p:spPr>
          <a:xfrm>
            <a:off x="2530928" y="163286"/>
            <a:ext cx="4482193" cy="723900"/>
          </a:xfrm>
        </p:spPr>
        <p:txBody>
          <a:bodyPr/>
          <a:lstStyle/>
          <a:p>
            <a:r>
              <a:rPr lang="en-US" sz="2000" dirty="0">
                <a:solidFill>
                  <a:srgbClr val="000000"/>
                </a:solidFill>
                <a:effectLst/>
                <a:latin typeface="Times New Roman" pitchFamily="18" charset="0"/>
                <a:cs typeface="Times New Roman" pitchFamily="18" charset="0"/>
              </a:rPr>
              <a:t>2.4  Ring-Accelerator</a:t>
            </a:r>
            <a:r>
              <a:rPr lang="en-US" sz="1600" dirty="0">
                <a:solidFill>
                  <a:srgbClr val="000000"/>
                </a:solidFill>
                <a:effectLst/>
                <a:latin typeface="Times New Roman" pitchFamily="18" charset="0"/>
                <a:cs typeface="Times New Roman" pitchFamily="18" charset="0"/>
              </a:rPr>
              <a:t>	</a:t>
            </a:r>
            <a:br>
              <a:rPr lang="en-US" sz="1600" dirty="0">
                <a:solidFill>
                  <a:srgbClr val="000000"/>
                </a:solidFill>
                <a:effectLst/>
                <a:latin typeface="Times New Roman" pitchFamily="18" charset="0"/>
                <a:cs typeface="Times New Roman" pitchFamily="18" charset="0"/>
              </a:rPr>
            </a:br>
            <a:r>
              <a:rPr lang="en-US" sz="1600" dirty="0">
                <a:solidFill>
                  <a:srgbClr val="000000"/>
                </a:solidFill>
                <a:effectLst/>
                <a:latin typeface="Times New Roman" pitchFamily="18" charset="0"/>
                <a:cs typeface="Times New Roman" pitchFamily="18" charset="0"/>
              </a:rPr>
              <a:t>Sergei </a:t>
            </a:r>
            <a:r>
              <a:rPr lang="en-US" sz="1600" dirty="0" err="1">
                <a:solidFill>
                  <a:srgbClr val="000000"/>
                </a:solidFill>
                <a:effectLst/>
                <a:latin typeface="Times New Roman" pitchFamily="18" charset="0"/>
                <a:cs typeface="Times New Roman" pitchFamily="18" charset="0"/>
              </a:rPr>
              <a:t>Nagaitsev</a:t>
            </a:r>
            <a:r>
              <a:rPr lang="en-US" sz="1600" dirty="0">
                <a:solidFill>
                  <a:srgbClr val="000000"/>
                </a:solidFill>
                <a:effectLst/>
                <a:latin typeface="Times New Roman" pitchFamily="18" charset="0"/>
                <a:cs typeface="Times New Roman" pitchFamily="18" charset="0"/>
              </a:rPr>
              <a:t> (FNAL), Wolfram Fischer (BNL), </a:t>
            </a:r>
            <a:r>
              <a:rPr lang="en-US" sz="1600" dirty="0" err="1">
                <a:solidFill>
                  <a:srgbClr val="000000"/>
                </a:solidFill>
                <a:effectLst/>
                <a:latin typeface="Times New Roman" pitchFamily="18" charset="0"/>
                <a:cs typeface="Times New Roman" pitchFamily="18" charset="0"/>
              </a:rPr>
              <a:t>Uli</a:t>
            </a:r>
            <a:r>
              <a:rPr lang="en-US" sz="1600" dirty="0">
                <a:solidFill>
                  <a:srgbClr val="000000"/>
                </a:solidFill>
                <a:effectLst/>
                <a:latin typeface="Times New Roman" pitchFamily="18" charset="0"/>
                <a:cs typeface="Times New Roman" pitchFamily="18" charset="0"/>
              </a:rPr>
              <a:t> </a:t>
            </a:r>
            <a:r>
              <a:rPr lang="en-US" sz="1600" dirty="0" err="1">
                <a:solidFill>
                  <a:srgbClr val="000000"/>
                </a:solidFill>
                <a:effectLst/>
                <a:latin typeface="Times New Roman" pitchFamily="18" charset="0"/>
                <a:cs typeface="Times New Roman" pitchFamily="18" charset="0"/>
              </a:rPr>
              <a:t>Wienands</a:t>
            </a:r>
            <a:r>
              <a:rPr lang="en-US" sz="1600" dirty="0">
                <a:solidFill>
                  <a:srgbClr val="000000"/>
                </a:solidFill>
                <a:effectLst/>
                <a:latin typeface="Times New Roman" pitchFamily="18" charset="0"/>
                <a:cs typeface="Times New Roman" pitchFamily="18" charset="0"/>
              </a:rPr>
              <a:t> (ANL)</a:t>
            </a:r>
            <a:endParaRPr lang="en-US" dirty="0"/>
          </a:p>
        </p:txBody>
      </p:sp>
      <p:sp>
        <p:nvSpPr>
          <p:cNvPr id="3" name="Content Placeholder 2">
            <a:extLst>
              <a:ext uri="{FF2B5EF4-FFF2-40B4-BE49-F238E27FC236}">
                <a16:creationId xmlns:a16="http://schemas.microsoft.com/office/drawing/2014/main" xmlns="" id="{77DAE2AB-B66A-400D-92BD-423DEF68355A}"/>
              </a:ext>
            </a:extLst>
          </p:cNvPr>
          <p:cNvSpPr>
            <a:spLocks noGrp="1"/>
          </p:cNvSpPr>
          <p:nvPr>
            <p:ph idx="1"/>
          </p:nvPr>
        </p:nvSpPr>
        <p:spPr/>
        <p:txBody>
          <a:bodyPr/>
          <a:lstStyle/>
          <a:p>
            <a:pPr marL="800100" lvl="1" indent="-342900" eaLnBrk="1" hangingPunct="1">
              <a:buFont typeface="+mj-lt"/>
              <a:buAutoNum type="arabicPeriod" startAt="10"/>
            </a:pPr>
            <a:r>
              <a:rPr lang="en-US" dirty="0">
                <a:solidFill>
                  <a:srgbClr val="000000"/>
                </a:solidFill>
                <a:latin typeface="Times New Roman" pitchFamily="18" charset="0"/>
                <a:cs typeface="Times New Roman" pitchFamily="18" charset="0"/>
              </a:rPr>
              <a:t>Calibration of the analytical model of the RID shielding and structural elements correlates closely with measured data.</a:t>
            </a:r>
          </a:p>
          <a:p>
            <a:pPr marL="800100" lvl="1" indent="-342900" eaLnBrk="1" hangingPunct="1">
              <a:buFont typeface="+mj-lt"/>
              <a:buAutoNum type="arabicPeriod" startAt="10"/>
            </a:pPr>
            <a:r>
              <a:rPr lang="en-US" dirty="0">
                <a:solidFill>
                  <a:srgbClr val="000000"/>
                </a:solidFill>
                <a:latin typeface="Times New Roman" pitchFamily="18" charset="0"/>
                <a:cs typeface="Times New Roman" pitchFamily="18" charset="0"/>
              </a:rPr>
              <a:t>Work underway to appropriately document use of the code-allowable higher temperature bound</a:t>
            </a:r>
          </a:p>
          <a:p>
            <a:pPr marL="800100" lvl="1" indent="-342900" eaLnBrk="1" hangingPunct="1">
              <a:buFont typeface="+mj-lt"/>
              <a:buAutoNum type="arabicPeriod" startAt="10"/>
            </a:pPr>
            <a:r>
              <a:rPr lang="en-US" dirty="0">
                <a:solidFill>
                  <a:srgbClr val="000000"/>
                </a:solidFill>
                <a:latin typeface="Times New Roman" pitchFamily="18" charset="0"/>
                <a:cs typeface="Times New Roman" pitchFamily="18" charset="0"/>
              </a:rPr>
              <a:t>The Ring-Injection Dump is capable of handling up to 150 kW with the limit re-confirmed by calibrated modelling. 60 kW is current normal operation; Main concern is overheating the concrete by exceeding power over longer time scales (months). </a:t>
            </a:r>
          </a:p>
          <a:p>
            <a:pPr marL="800100" lvl="1" indent="-342900" eaLnBrk="1" hangingPunct="1">
              <a:buFont typeface="+mj-lt"/>
              <a:buAutoNum type="arabicPeriod" startAt="10"/>
            </a:pPr>
            <a:r>
              <a:rPr lang="en-US" dirty="0">
                <a:solidFill>
                  <a:srgbClr val="000000"/>
                </a:solidFill>
                <a:latin typeface="Times New Roman" pitchFamily="18" charset="0"/>
                <a:cs typeface="Times New Roman" pitchFamily="18" charset="0"/>
              </a:rPr>
              <a:t>Utilities: The transformer fan upgrade kits have been selected; The water cooling design is mature, system design emulates standard, proven SNS best practice, no technical risk.</a:t>
            </a:r>
          </a:p>
          <a:p>
            <a:pPr marL="800100" lvl="1" indent="-342900" eaLnBrk="1" hangingPunct="1">
              <a:buFont typeface="+mj-lt"/>
              <a:buAutoNum type="arabicPeriod" startAt="10"/>
            </a:pPr>
            <a:r>
              <a:rPr lang="en-US" dirty="0">
                <a:solidFill>
                  <a:srgbClr val="000000"/>
                </a:solidFill>
                <a:latin typeface="Times New Roman" pitchFamily="18" charset="0"/>
                <a:cs typeface="Times New Roman" pitchFamily="18" charset="0"/>
              </a:rPr>
              <a:t>PFN Room Cooling: the design recovery plan is advancing after two unresolved issues found, while preparing for the FDR.</a:t>
            </a:r>
          </a:p>
          <a:p>
            <a:pPr marL="457200" lvl="1" indent="0" eaLnBrk="1" hangingPunct="1">
              <a:buNone/>
            </a:pPr>
            <a:endParaRPr lang="en-US" dirty="0">
              <a:solidFill>
                <a:srgbClr val="000000"/>
              </a:solidFill>
              <a:latin typeface="Times New Roman" pitchFamily="18" charset="0"/>
              <a:cs typeface="Times New Roman" pitchFamily="18" charset="0"/>
            </a:endParaRPr>
          </a:p>
        </p:txBody>
      </p:sp>
      <p:sp>
        <p:nvSpPr>
          <p:cNvPr id="4" name="Slide Number Placeholder 3">
            <a:extLst>
              <a:ext uri="{FF2B5EF4-FFF2-40B4-BE49-F238E27FC236}">
                <a16:creationId xmlns:a16="http://schemas.microsoft.com/office/drawing/2014/main" xmlns="" id="{3AEAAF76-264C-402E-8CE7-ADDB55885B57}"/>
              </a:ext>
            </a:extLst>
          </p:cNvPr>
          <p:cNvSpPr>
            <a:spLocks noGrp="1"/>
          </p:cNvSpPr>
          <p:nvPr>
            <p:ph type="sldNum" sz="quarter" idx="10"/>
          </p:nvPr>
        </p:nvSpPr>
        <p:spPr/>
        <p:txBody>
          <a:bodyPr/>
          <a:lstStyle/>
          <a:p>
            <a:pPr>
              <a:defRPr/>
            </a:pPr>
            <a:fld id="{137661AB-5696-4AAC-BEC1-4A1BE4153515}" type="slidenum">
              <a:rPr lang="en-US" smtClean="0"/>
              <a:pPr>
                <a:defRPr/>
              </a:pPr>
              <a:t>38</a:t>
            </a:fld>
            <a:endParaRPr lang="en-US" dirty="0"/>
          </a:p>
        </p:txBody>
      </p:sp>
    </p:spTree>
    <p:extLst>
      <p:ext uri="{BB962C8B-B14F-4D97-AF65-F5344CB8AC3E}">
        <p14:creationId xmlns:p14="http://schemas.microsoft.com/office/powerpoint/2010/main" val="242068654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1602A4-7D6E-4FD7-AE53-99181656B33F}"/>
              </a:ext>
            </a:extLst>
          </p:cNvPr>
          <p:cNvSpPr>
            <a:spLocks noGrp="1"/>
          </p:cNvSpPr>
          <p:nvPr>
            <p:ph type="title"/>
          </p:nvPr>
        </p:nvSpPr>
        <p:spPr>
          <a:xfrm>
            <a:off x="2547257" y="171450"/>
            <a:ext cx="4678136" cy="723900"/>
          </a:xfrm>
        </p:spPr>
        <p:txBody>
          <a:bodyPr/>
          <a:lstStyle/>
          <a:p>
            <a:r>
              <a:rPr lang="en-US" sz="2000" dirty="0">
                <a:solidFill>
                  <a:srgbClr val="000000"/>
                </a:solidFill>
                <a:effectLst/>
                <a:latin typeface="Times New Roman" pitchFamily="18" charset="0"/>
                <a:cs typeface="Times New Roman" pitchFamily="18" charset="0"/>
              </a:rPr>
              <a:t>2.4  Ring-Accelerator</a:t>
            </a:r>
            <a:r>
              <a:rPr lang="en-US" sz="1600" dirty="0">
                <a:solidFill>
                  <a:srgbClr val="000000"/>
                </a:solidFill>
                <a:effectLst/>
                <a:latin typeface="Times New Roman" pitchFamily="18" charset="0"/>
                <a:cs typeface="Times New Roman" pitchFamily="18" charset="0"/>
              </a:rPr>
              <a:t>	</a:t>
            </a:r>
            <a:br>
              <a:rPr lang="en-US" sz="1600" dirty="0">
                <a:solidFill>
                  <a:srgbClr val="000000"/>
                </a:solidFill>
                <a:effectLst/>
                <a:latin typeface="Times New Roman" pitchFamily="18" charset="0"/>
                <a:cs typeface="Times New Roman" pitchFamily="18" charset="0"/>
              </a:rPr>
            </a:br>
            <a:r>
              <a:rPr lang="en-US" sz="1600" dirty="0">
                <a:solidFill>
                  <a:srgbClr val="000000"/>
                </a:solidFill>
                <a:effectLst/>
                <a:latin typeface="Times New Roman" pitchFamily="18" charset="0"/>
                <a:cs typeface="Times New Roman" pitchFamily="18" charset="0"/>
              </a:rPr>
              <a:t>Sergei </a:t>
            </a:r>
            <a:r>
              <a:rPr lang="en-US" sz="1600" dirty="0" err="1">
                <a:solidFill>
                  <a:srgbClr val="000000"/>
                </a:solidFill>
                <a:effectLst/>
                <a:latin typeface="Times New Roman" pitchFamily="18" charset="0"/>
                <a:cs typeface="Times New Roman" pitchFamily="18" charset="0"/>
              </a:rPr>
              <a:t>Nagaitsev</a:t>
            </a:r>
            <a:r>
              <a:rPr lang="en-US" sz="1600" dirty="0">
                <a:solidFill>
                  <a:srgbClr val="000000"/>
                </a:solidFill>
                <a:effectLst/>
                <a:latin typeface="Times New Roman" pitchFamily="18" charset="0"/>
                <a:cs typeface="Times New Roman" pitchFamily="18" charset="0"/>
              </a:rPr>
              <a:t> (FNAL), Wolfram Fischer (BNL), </a:t>
            </a:r>
            <a:r>
              <a:rPr lang="en-US" sz="1600" dirty="0" err="1">
                <a:solidFill>
                  <a:srgbClr val="000000"/>
                </a:solidFill>
                <a:effectLst/>
                <a:latin typeface="Times New Roman" pitchFamily="18" charset="0"/>
                <a:cs typeface="Times New Roman" pitchFamily="18" charset="0"/>
              </a:rPr>
              <a:t>Uli</a:t>
            </a:r>
            <a:r>
              <a:rPr lang="en-US" sz="1600" dirty="0">
                <a:solidFill>
                  <a:srgbClr val="000000"/>
                </a:solidFill>
                <a:effectLst/>
                <a:latin typeface="Times New Roman" pitchFamily="18" charset="0"/>
                <a:cs typeface="Times New Roman" pitchFamily="18" charset="0"/>
              </a:rPr>
              <a:t> </a:t>
            </a:r>
            <a:r>
              <a:rPr lang="en-US" sz="1600" dirty="0" err="1">
                <a:solidFill>
                  <a:srgbClr val="000000"/>
                </a:solidFill>
                <a:effectLst/>
                <a:latin typeface="Times New Roman" pitchFamily="18" charset="0"/>
                <a:cs typeface="Times New Roman" pitchFamily="18" charset="0"/>
              </a:rPr>
              <a:t>Wienands</a:t>
            </a:r>
            <a:r>
              <a:rPr lang="en-US" sz="1600" dirty="0">
                <a:solidFill>
                  <a:srgbClr val="000000"/>
                </a:solidFill>
                <a:effectLst/>
                <a:latin typeface="Times New Roman" pitchFamily="18" charset="0"/>
                <a:cs typeface="Times New Roman" pitchFamily="18" charset="0"/>
              </a:rPr>
              <a:t> (ANL)</a:t>
            </a:r>
            <a:endParaRPr lang="en-US" dirty="0"/>
          </a:p>
        </p:txBody>
      </p:sp>
      <p:sp>
        <p:nvSpPr>
          <p:cNvPr id="3" name="Content Placeholder 2">
            <a:extLst>
              <a:ext uri="{FF2B5EF4-FFF2-40B4-BE49-F238E27FC236}">
                <a16:creationId xmlns:a16="http://schemas.microsoft.com/office/drawing/2014/main" xmlns="" id="{6C4971C3-DB8F-40E7-B2C0-F2AB52929E4B}"/>
              </a:ext>
            </a:extLst>
          </p:cNvPr>
          <p:cNvSpPr>
            <a:spLocks noGrp="1"/>
          </p:cNvSpPr>
          <p:nvPr>
            <p:ph idx="1"/>
          </p:nvPr>
        </p:nvSpPr>
        <p:spPr/>
        <p:txBody>
          <a:bodyPr/>
          <a:lstStyle/>
          <a:p>
            <a:pPr marL="457200" indent="-457200">
              <a:buFont typeface="+mj-lt"/>
              <a:buAutoNum type="arabicPeriod" startAt="15"/>
            </a:pPr>
            <a:r>
              <a:rPr lang="en-US" sz="1800" b="0" dirty="0">
                <a:latin typeface="Times New Roman" panose="02020603050405020304" pitchFamily="18" charset="0"/>
                <a:cs typeface="Times New Roman" panose="02020603050405020304" pitchFamily="18" charset="0"/>
              </a:rPr>
              <a:t>With exception of BPLS, the Ring Controls are based on mature, proven designs. The BPLS is based on COTS/MOTS, where possible. Custom designs are based on industry standards for high reliability signal processing. Ring Controls scope is well understood and supports the PPU KPPs.</a:t>
            </a:r>
          </a:p>
          <a:p>
            <a:pPr marL="457200" indent="-457200">
              <a:buFont typeface="+mj-lt"/>
              <a:buAutoNum type="arabicPeriod" startAt="15"/>
            </a:pPr>
            <a:r>
              <a:rPr lang="en-US" sz="1800" b="0" dirty="0">
                <a:latin typeface="Times New Roman" panose="02020603050405020304" pitchFamily="18" charset="0"/>
                <a:cs typeface="Times New Roman" panose="02020603050405020304" pitchFamily="18" charset="0"/>
              </a:rPr>
              <a:t>The BPLS was added to the scope after CD-1. The scope is now well defined, and documented in the WBS dictionary. </a:t>
            </a:r>
          </a:p>
          <a:p>
            <a:pPr marL="457200" indent="-457200">
              <a:buFont typeface="+mj-lt"/>
              <a:buAutoNum type="arabicPeriod" startAt="15"/>
            </a:pPr>
            <a:r>
              <a:rPr lang="en-US" sz="1800" b="0" dirty="0">
                <a:solidFill>
                  <a:srgbClr val="000000"/>
                </a:solidFill>
                <a:latin typeface="Times New Roman" pitchFamily="18" charset="0"/>
                <a:cs typeface="Times New Roman" pitchFamily="18" charset="0"/>
              </a:rPr>
              <a:t>The Beam Power Limiting System cost has increased substantially since last review (June 2019) because of a better scope and schedule definition.  Some technical requirements were relaxed since the previous review (beam shut-off: 2 pulse limit then, 60 seconds limit now). </a:t>
            </a:r>
          </a:p>
          <a:p>
            <a:pPr marL="457200" indent="-457200">
              <a:buFont typeface="+mj-lt"/>
              <a:buAutoNum type="arabicPeriod" startAt="15"/>
            </a:pPr>
            <a:endParaRPr lang="en-US" sz="1800" b="0" dirty="0">
              <a:latin typeface="Times New Roman" panose="02020603050405020304" pitchFamily="18" charset="0"/>
              <a:cs typeface="Times New Roman" panose="02020603050405020304" pitchFamily="18" charset="0"/>
            </a:endParaRPr>
          </a:p>
          <a:p>
            <a:pPr marL="457200" indent="-457200">
              <a:buFont typeface="+mj-lt"/>
              <a:buAutoNum type="arabicPeriod" startAt="15"/>
            </a:pPr>
            <a:endParaRPr lang="en-US" b="0" dirty="0"/>
          </a:p>
        </p:txBody>
      </p:sp>
      <p:sp>
        <p:nvSpPr>
          <p:cNvPr id="4" name="Slide Number Placeholder 3">
            <a:extLst>
              <a:ext uri="{FF2B5EF4-FFF2-40B4-BE49-F238E27FC236}">
                <a16:creationId xmlns:a16="http://schemas.microsoft.com/office/drawing/2014/main" xmlns="" id="{EC4FD236-5F5E-494C-BE86-309A4A88ADE6}"/>
              </a:ext>
            </a:extLst>
          </p:cNvPr>
          <p:cNvSpPr>
            <a:spLocks noGrp="1"/>
          </p:cNvSpPr>
          <p:nvPr>
            <p:ph type="sldNum" sz="quarter" idx="10"/>
          </p:nvPr>
        </p:nvSpPr>
        <p:spPr/>
        <p:txBody>
          <a:bodyPr/>
          <a:lstStyle/>
          <a:p>
            <a:pPr>
              <a:defRPr/>
            </a:pPr>
            <a:fld id="{137661AB-5696-4AAC-BEC1-4A1BE4153515}" type="slidenum">
              <a:rPr lang="en-US" smtClean="0"/>
              <a:pPr>
                <a:defRPr/>
              </a:pPr>
              <a:t>39</a:t>
            </a:fld>
            <a:endParaRPr lang="en-US" dirty="0"/>
          </a:p>
        </p:txBody>
      </p:sp>
    </p:spTree>
    <p:extLst>
      <p:ext uri="{BB962C8B-B14F-4D97-AF65-F5344CB8AC3E}">
        <p14:creationId xmlns:p14="http://schemas.microsoft.com/office/powerpoint/2010/main" val="37041051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4</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2.1  Superconducting RF</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M. Kelly, ANL </a:t>
            </a:r>
            <a:r>
              <a:rPr lang="en-US" sz="1800" dirty="0" smtClean="0">
                <a:effectLst/>
                <a:latin typeface="Times New Roman" pitchFamily="18" charset="0"/>
                <a:cs typeface="Times New Roman" pitchFamily="18" charset="0"/>
              </a:rPr>
              <a:t>T. Nicol, FNAL</a:t>
            </a:r>
            <a:br>
              <a:rPr lang="en-US" sz="1800" dirty="0" smtClean="0">
                <a:effectLst/>
                <a:latin typeface="Times New Roman" pitchFamily="18" charset="0"/>
                <a:cs typeface="Times New Roman" pitchFamily="18" charset="0"/>
              </a:rPr>
            </a:br>
            <a:r>
              <a:rPr lang="en-US" sz="1800" dirty="0" smtClean="0">
                <a:effectLst/>
                <a:latin typeface="Times New Roman" pitchFamily="18" charset="0"/>
                <a:cs typeface="Times New Roman" pitchFamily="18" charset="0"/>
              </a:rPr>
              <a:t>Subcommittee </a:t>
            </a:r>
            <a:r>
              <a:rPr lang="en-US" sz="1800" dirty="0">
                <a:effectLst/>
                <a:latin typeface="Times New Roman" pitchFamily="18" charset="0"/>
                <a:cs typeface="Times New Roman" pitchFamily="18" charset="0"/>
              </a:rPr>
              <a:t>1</a:t>
            </a:r>
          </a:p>
        </p:txBody>
      </p:sp>
      <p:sp>
        <p:nvSpPr>
          <p:cNvPr id="23557" name="Rectangle 7"/>
          <p:cNvSpPr>
            <a:spLocks noChangeArrowheads="1"/>
          </p:cNvSpPr>
          <p:nvPr/>
        </p:nvSpPr>
        <p:spPr bwMode="auto">
          <a:xfrm>
            <a:off x="276224" y="1062582"/>
            <a:ext cx="8648701" cy="4801314"/>
          </a:xfrm>
          <a:prstGeom prst="rect">
            <a:avLst/>
          </a:prstGeom>
          <a:noFill/>
          <a:ln w="6350">
            <a:noFill/>
            <a:miter lim="800000"/>
            <a:headEnd/>
            <a:tailEnd/>
          </a:ln>
        </p:spPr>
        <p:txBody>
          <a:bodyPr wrap="square">
            <a:spAutoFit/>
          </a:bodyPr>
          <a:lstStyle/>
          <a:p>
            <a:pPr marL="457200" indent="-457200" algn="l">
              <a:buFontTx/>
              <a:buAutoNum type="arabicPeriod"/>
            </a:pPr>
            <a:r>
              <a:rPr lang="en-US" sz="1800" b="0" u="sng" dirty="0">
                <a:latin typeface="Times New Roman"/>
                <a:ea typeface="Calibri"/>
              </a:rPr>
              <a:t>Design Maturity</a:t>
            </a:r>
            <a:r>
              <a:rPr lang="en-US" sz="1800" b="0" dirty="0">
                <a:latin typeface="Times New Roman"/>
                <a:ea typeface="Calibri"/>
              </a:rPr>
              <a:t>:  Is the final design sufficiently well-defined and technically sound to achieve the specified technical performance requirements and to establish a performance baseline and start construction? </a:t>
            </a:r>
            <a:r>
              <a:rPr lang="en-US" sz="1800" dirty="0">
                <a:latin typeface="Times New Roman"/>
                <a:ea typeface="Calibri"/>
              </a:rPr>
              <a:t>Yes.</a:t>
            </a:r>
          </a:p>
          <a:p>
            <a:pPr algn="l"/>
            <a:endParaRPr lang="en-US" sz="1800" b="0" dirty="0">
              <a:latin typeface="Times New Roman" pitchFamily="18" charset="0"/>
              <a:cs typeface="Times New Roman" pitchFamily="18" charset="0"/>
            </a:endParaRPr>
          </a:p>
          <a:p>
            <a:pPr marL="457200" indent="-457200" algn="l">
              <a:buAutoNum type="arabicPeriod" startAt="2"/>
            </a:pPr>
            <a:r>
              <a:rPr lang="en-US" sz="1800" b="0" u="sng" dirty="0">
                <a:latin typeface="Times New Roman" pitchFamily="18" charset="0"/>
                <a:cs typeface="Times New Roman" pitchFamily="18" charset="0"/>
              </a:rPr>
              <a:t>Project Scope</a:t>
            </a:r>
            <a:r>
              <a:rPr lang="en-US" sz="1800" b="0" dirty="0">
                <a:latin typeface="Times New Roman" pitchFamily="18" charset="0"/>
                <a:cs typeface="Times New Roman" pitchFamily="18" charset="0"/>
              </a:rPr>
              <a:t>:  Will the project scope, as currently defined, achieve the objectives in the Mission Need Statement?  </a:t>
            </a:r>
            <a:r>
              <a:rPr lang="en-US" sz="1800" dirty="0">
                <a:latin typeface="Times New Roman" pitchFamily="18" charset="0"/>
                <a:cs typeface="Times New Roman" pitchFamily="18" charset="0"/>
              </a:rPr>
              <a:t>Yes. </a:t>
            </a:r>
            <a:r>
              <a:rPr lang="en-US" sz="1800" b="0" dirty="0">
                <a:latin typeface="Times New Roman" pitchFamily="18" charset="0"/>
                <a:cs typeface="Times New Roman" pitchFamily="18" charset="0"/>
              </a:rPr>
              <a:t>Is the Work Breakdown Structure dictionary and are the key performance parameters (KPPs) appropriately defined to establish a credible performance baseline and start construction? </a:t>
            </a:r>
            <a:r>
              <a:rPr lang="en-US" sz="1800" dirty="0">
                <a:latin typeface="Times New Roman" pitchFamily="18" charset="0"/>
                <a:cs typeface="Times New Roman" pitchFamily="18" charset="0"/>
              </a:rPr>
              <a:t>Yes.</a:t>
            </a:r>
          </a:p>
          <a:p>
            <a:pPr marL="457200" indent="-457200" algn="l">
              <a:buAutoNum type="arabicPeriod" startAt="2"/>
            </a:pPr>
            <a:endParaRPr lang="en-US" sz="1800" b="0" dirty="0">
              <a:latin typeface="Times New Roman" pitchFamily="18" charset="0"/>
              <a:cs typeface="Times New Roman" pitchFamily="18" charset="0"/>
            </a:endParaRPr>
          </a:p>
          <a:p>
            <a:pPr marL="457200" lvl="0" indent="-457200" algn="l">
              <a:buFont typeface="+mj-lt"/>
              <a:buAutoNum type="arabicPeriod" startAt="4"/>
            </a:pPr>
            <a:r>
              <a:rPr lang="en-US" sz="1800" b="0" u="sng" dirty="0">
                <a:solidFill>
                  <a:srgbClr val="000000"/>
                </a:solidFill>
                <a:latin typeface="Times New Roman" pitchFamily="18" charset="0"/>
                <a:cs typeface="Times New Roman" pitchFamily="18" charset="0"/>
              </a:rPr>
              <a:t>Technical</a:t>
            </a:r>
            <a:r>
              <a:rPr lang="en-US" sz="1800" b="0" dirty="0">
                <a:solidFill>
                  <a:srgbClr val="000000"/>
                </a:solidFill>
                <a:latin typeface="Times New Roman" pitchFamily="18" charset="0"/>
                <a:cs typeface="Times New Roman" pitchFamily="18" charset="0"/>
              </a:rPr>
              <a:t>:  Is the technical progress to date sufficient to meet the performance specifications and support the procurements and installation as planned?  Is the trajectory appropriate for meeting the threshold KPPs by CD-4? </a:t>
            </a:r>
            <a:r>
              <a:rPr lang="en-US" sz="1800" dirty="0">
                <a:latin typeface="Times New Roman" pitchFamily="18" charset="0"/>
                <a:cs typeface="Times New Roman" pitchFamily="18" charset="0"/>
              </a:rPr>
              <a:t>Yes. Many procurements are ongoing and will need to be monitored closely, especially so in this time of limited travel.</a:t>
            </a:r>
          </a:p>
          <a:p>
            <a:pPr marL="457200" lvl="0" indent="-457200" algn="l">
              <a:buFont typeface="+mj-lt"/>
              <a:buAutoNum type="arabicPeriod" startAt="4"/>
            </a:pPr>
            <a:endParaRPr lang="en-US" sz="1800" b="0" dirty="0">
              <a:solidFill>
                <a:srgbClr val="000000"/>
              </a:solidFill>
              <a:latin typeface="Times New Roman" pitchFamily="18" charset="0"/>
              <a:cs typeface="Times New Roman" pitchFamily="18" charset="0"/>
            </a:endParaRPr>
          </a:p>
          <a:p>
            <a:pPr marL="457200" lvl="0" indent="-457200" algn="l">
              <a:buFont typeface="+mj-lt"/>
              <a:buAutoNum type="arabicPeriod" startAt="7"/>
            </a:pPr>
            <a:r>
              <a:rPr lang="en-US" sz="1800" b="0" u="sng" dirty="0">
                <a:solidFill>
                  <a:srgbClr val="000000"/>
                </a:solidFill>
                <a:latin typeface="Times New Roman" pitchFamily="18" charset="0"/>
                <a:cs typeface="Times New Roman" pitchFamily="18" charset="0"/>
              </a:rPr>
              <a:t>Recommendations</a:t>
            </a:r>
            <a:r>
              <a:rPr lang="en-US" sz="1800" b="0" dirty="0">
                <a:solidFill>
                  <a:srgbClr val="000000"/>
                </a:solidFill>
                <a:latin typeface="Times New Roman" pitchFamily="18" charset="0"/>
                <a:cs typeface="Times New Roman" pitchFamily="18" charset="0"/>
              </a:rPr>
              <a:t>:  Have past review recommendations been appropriately addressed? </a:t>
            </a:r>
            <a:r>
              <a:rPr lang="en-US" sz="1800" dirty="0">
                <a:latin typeface="Times New Roman" pitchFamily="18" charset="0"/>
                <a:cs typeface="Times New Roman" pitchFamily="18" charset="0"/>
              </a:rPr>
              <a:t>Yes, all previous review recommendations have either been closed or addressed.</a:t>
            </a:r>
          </a:p>
        </p:txBody>
      </p:sp>
    </p:spTree>
    <p:extLst>
      <p:ext uri="{BB962C8B-B14F-4D97-AF65-F5344CB8AC3E}">
        <p14:creationId xmlns:p14="http://schemas.microsoft.com/office/powerpoint/2010/main" val="322486126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77662E-256B-4C70-B771-EEF30121E12A}"/>
              </a:ext>
            </a:extLst>
          </p:cNvPr>
          <p:cNvSpPr>
            <a:spLocks noGrp="1"/>
          </p:cNvSpPr>
          <p:nvPr>
            <p:ph type="title"/>
          </p:nvPr>
        </p:nvSpPr>
        <p:spPr>
          <a:xfrm>
            <a:off x="2604408" y="202747"/>
            <a:ext cx="4441372" cy="723900"/>
          </a:xfrm>
        </p:spPr>
        <p:txBody>
          <a:bodyPr/>
          <a:lstStyle/>
          <a:p>
            <a:r>
              <a:rPr lang="en-US" sz="2000" dirty="0">
                <a:solidFill>
                  <a:srgbClr val="000000"/>
                </a:solidFill>
                <a:effectLst/>
                <a:latin typeface="Times New Roman" pitchFamily="18" charset="0"/>
                <a:cs typeface="Times New Roman" pitchFamily="18" charset="0"/>
              </a:rPr>
              <a:t>2.4  Ring-Accelerator</a:t>
            </a:r>
            <a:r>
              <a:rPr lang="en-US" sz="1600" dirty="0">
                <a:solidFill>
                  <a:srgbClr val="000000"/>
                </a:solidFill>
                <a:effectLst/>
                <a:latin typeface="Times New Roman" pitchFamily="18" charset="0"/>
                <a:cs typeface="Times New Roman" pitchFamily="18" charset="0"/>
              </a:rPr>
              <a:t>	</a:t>
            </a:r>
            <a:br>
              <a:rPr lang="en-US" sz="1600" dirty="0">
                <a:solidFill>
                  <a:srgbClr val="000000"/>
                </a:solidFill>
                <a:effectLst/>
                <a:latin typeface="Times New Roman" pitchFamily="18" charset="0"/>
                <a:cs typeface="Times New Roman" pitchFamily="18" charset="0"/>
              </a:rPr>
            </a:br>
            <a:r>
              <a:rPr lang="en-US" sz="1600" dirty="0">
                <a:solidFill>
                  <a:srgbClr val="000000"/>
                </a:solidFill>
                <a:effectLst/>
                <a:latin typeface="Times New Roman" pitchFamily="18" charset="0"/>
                <a:cs typeface="Times New Roman" pitchFamily="18" charset="0"/>
              </a:rPr>
              <a:t>Sergei </a:t>
            </a:r>
            <a:r>
              <a:rPr lang="en-US" sz="1600" dirty="0" err="1">
                <a:solidFill>
                  <a:srgbClr val="000000"/>
                </a:solidFill>
                <a:effectLst/>
                <a:latin typeface="Times New Roman" pitchFamily="18" charset="0"/>
                <a:cs typeface="Times New Roman" pitchFamily="18" charset="0"/>
              </a:rPr>
              <a:t>Nagaitsev</a:t>
            </a:r>
            <a:r>
              <a:rPr lang="en-US" sz="1600" dirty="0">
                <a:solidFill>
                  <a:srgbClr val="000000"/>
                </a:solidFill>
                <a:effectLst/>
                <a:latin typeface="Times New Roman" pitchFamily="18" charset="0"/>
                <a:cs typeface="Times New Roman" pitchFamily="18" charset="0"/>
              </a:rPr>
              <a:t> (FNAL), Wolfram Fischer (BNL), </a:t>
            </a:r>
            <a:r>
              <a:rPr lang="en-US" sz="1600" dirty="0" err="1">
                <a:solidFill>
                  <a:srgbClr val="000000"/>
                </a:solidFill>
                <a:effectLst/>
                <a:latin typeface="Times New Roman" pitchFamily="18" charset="0"/>
                <a:cs typeface="Times New Roman" pitchFamily="18" charset="0"/>
              </a:rPr>
              <a:t>Uli</a:t>
            </a:r>
            <a:r>
              <a:rPr lang="en-US" sz="1600" dirty="0">
                <a:solidFill>
                  <a:srgbClr val="000000"/>
                </a:solidFill>
                <a:effectLst/>
                <a:latin typeface="Times New Roman" pitchFamily="18" charset="0"/>
                <a:cs typeface="Times New Roman" pitchFamily="18" charset="0"/>
              </a:rPr>
              <a:t> </a:t>
            </a:r>
            <a:r>
              <a:rPr lang="en-US" sz="1600" dirty="0" err="1">
                <a:solidFill>
                  <a:srgbClr val="000000"/>
                </a:solidFill>
                <a:effectLst/>
                <a:latin typeface="Times New Roman" pitchFamily="18" charset="0"/>
                <a:cs typeface="Times New Roman" pitchFamily="18" charset="0"/>
              </a:rPr>
              <a:t>Wienands</a:t>
            </a:r>
            <a:r>
              <a:rPr lang="en-US" sz="1600" dirty="0">
                <a:solidFill>
                  <a:srgbClr val="000000"/>
                </a:solidFill>
                <a:effectLst/>
                <a:latin typeface="Times New Roman" pitchFamily="18" charset="0"/>
                <a:cs typeface="Times New Roman" pitchFamily="18" charset="0"/>
              </a:rPr>
              <a:t> (ANL)</a:t>
            </a:r>
            <a:endParaRPr lang="en-US" dirty="0"/>
          </a:p>
        </p:txBody>
      </p:sp>
      <p:sp>
        <p:nvSpPr>
          <p:cNvPr id="3" name="Content Placeholder 2">
            <a:extLst>
              <a:ext uri="{FF2B5EF4-FFF2-40B4-BE49-F238E27FC236}">
                <a16:creationId xmlns:a16="http://schemas.microsoft.com/office/drawing/2014/main" xmlns="" id="{7490B883-BC2D-4E72-9474-8B8F296821EB}"/>
              </a:ext>
            </a:extLst>
          </p:cNvPr>
          <p:cNvSpPr>
            <a:spLocks noGrp="1"/>
          </p:cNvSpPr>
          <p:nvPr>
            <p:ph idx="1"/>
          </p:nvPr>
        </p:nvSpPr>
        <p:spPr/>
        <p:txBody>
          <a:bodyPr/>
          <a:lstStyle/>
          <a:p>
            <a:pPr marL="457200" indent="-457200" eaLnBrk="1" hangingPunct="1">
              <a:buFont typeface="Arial" panose="020B0604020202020204" pitchFamily="34" charset="0"/>
              <a:buChar char="•"/>
            </a:pPr>
            <a:r>
              <a:rPr lang="en-US" dirty="0">
                <a:solidFill>
                  <a:srgbClr val="000000"/>
                </a:solidFill>
                <a:latin typeface="Times New Roman" pitchFamily="18" charset="0"/>
                <a:cs typeface="Times New Roman" pitchFamily="18" charset="0"/>
              </a:rPr>
              <a:t>Comments</a:t>
            </a:r>
          </a:p>
          <a:p>
            <a:pPr marL="800100" lvl="1" indent="-342900" eaLnBrk="1" hangingPunct="1">
              <a:buFont typeface="+mj-lt"/>
              <a:buAutoNum type="arabicPeriod"/>
            </a:pPr>
            <a:r>
              <a:rPr lang="en-US" sz="1600" dirty="0">
                <a:solidFill>
                  <a:srgbClr val="000000"/>
                </a:solidFill>
                <a:latin typeface="Times New Roman" pitchFamily="18" charset="0"/>
                <a:cs typeface="Times New Roman" pitchFamily="18" charset="0"/>
              </a:rPr>
              <a:t>We congratulate the team on excellent progress since the previous review</a:t>
            </a:r>
          </a:p>
          <a:p>
            <a:pPr marL="800100" lvl="1" indent="-342900" eaLnBrk="1" hangingPunct="1">
              <a:buFont typeface="+mj-lt"/>
              <a:buAutoNum type="arabicPeriod"/>
            </a:pPr>
            <a:r>
              <a:rPr lang="en-US" sz="1600" dirty="0">
                <a:solidFill>
                  <a:srgbClr val="000000"/>
                </a:solidFill>
                <a:latin typeface="Times New Roman" pitchFamily="18" charset="0"/>
                <a:cs typeface="Times New Roman" pitchFamily="18" charset="0"/>
              </a:rPr>
              <a:t>The successful 1.7 MW equivalent beam power test is a significant step towards the PPU performance goal. </a:t>
            </a:r>
          </a:p>
          <a:p>
            <a:pPr marL="800100" lvl="1" indent="-342900" eaLnBrk="1" hangingPunct="1">
              <a:buFont typeface="+mj-lt"/>
              <a:buAutoNum type="arabicPeriod"/>
            </a:pPr>
            <a:r>
              <a:rPr lang="en-US" sz="1600" dirty="0">
                <a:solidFill>
                  <a:srgbClr val="000000"/>
                </a:solidFill>
                <a:latin typeface="Times New Roman" pitchFamily="18" charset="0"/>
                <a:cs typeface="Times New Roman" pitchFamily="18" charset="0"/>
              </a:rPr>
              <a:t>The beam dump has a power limit 150 kW.  The injection dump power rating has been established conservatively with the help of models and the experimentally verified temperature evolution of the concrete under load.  It appears that the thermal time constant of the beam dump concrete is 100-s of days, which should allow for some operational flexibility to exceed the rated power for short periods of time. We suggest the project team evaluate and document such a relaxed flexibility.</a:t>
            </a:r>
          </a:p>
          <a:p>
            <a:pPr marL="800100" lvl="1" indent="-342900" eaLnBrk="1" hangingPunct="1">
              <a:buFont typeface="+mj-lt"/>
              <a:buAutoNum type="arabicPeriod"/>
            </a:pPr>
            <a:r>
              <a:rPr lang="en-US" sz="1600" dirty="0">
                <a:solidFill>
                  <a:srgbClr val="000000"/>
                </a:solidFill>
                <a:latin typeface="Times New Roman" pitchFamily="18" charset="0"/>
                <a:cs typeface="Times New Roman" pitchFamily="18" charset="0"/>
              </a:rPr>
              <a:t>The BPL system, while well defined in its requirements, will be challenging to implement in the time scale foreseen. Issues that may take additional effort are noise on the FCT data, difficulty in maintaining calibration of the FCT under changing beam properties, programming effort for the FPGAs and the general overhead incurred when building credited safety systems.  Presently the BPLS is not rated as high risk despite being near the critical path. The committee supports an early installation (now) of a test FCT to start recording and processing signals. </a:t>
            </a:r>
          </a:p>
          <a:p>
            <a:endParaRPr lang="en-US" b="0" dirty="0"/>
          </a:p>
        </p:txBody>
      </p:sp>
      <p:sp>
        <p:nvSpPr>
          <p:cNvPr id="4" name="Slide Number Placeholder 3">
            <a:extLst>
              <a:ext uri="{FF2B5EF4-FFF2-40B4-BE49-F238E27FC236}">
                <a16:creationId xmlns:a16="http://schemas.microsoft.com/office/drawing/2014/main" xmlns="" id="{D504A78B-1476-46FC-BF32-18559D97A19E}"/>
              </a:ext>
            </a:extLst>
          </p:cNvPr>
          <p:cNvSpPr>
            <a:spLocks noGrp="1"/>
          </p:cNvSpPr>
          <p:nvPr>
            <p:ph type="sldNum" sz="quarter" idx="10"/>
          </p:nvPr>
        </p:nvSpPr>
        <p:spPr/>
        <p:txBody>
          <a:bodyPr/>
          <a:lstStyle/>
          <a:p>
            <a:pPr>
              <a:defRPr/>
            </a:pPr>
            <a:fld id="{137661AB-5696-4AAC-BEC1-4A1BE4153515}" type="slidenum">
              <a:rPr lang="en-US" smtClean="0"/>
              <a:pPr>
                <a:defRPr/>
              </a:pPr>
              <a:t>40</a:t>
            </a:fld>
            <a:endParaRPr lang="en-US" dirty="0"/>
          </a:p>
        </p:txBody>
      </p:sp>
    </p:spTree>
    <p:extLst>
      <p:ext uri="{BB962C8B-B14F-4D97-AF65-F5344CB8AC3E}">
        <p14:creationId xmlns:p14="http://schemas.microsoft.com/office/powerpoint/2010/main" val="280157662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8CCE07-91B2-4870-A5FE-545C367D4B33}"/>
              </a:ext>
            </a:extLst>
          </p:cNvPr>
          <p:cNvSpPr>
            <a:spLocks noGrp="1"/>
          </p:cNvSpPr>
          <p:nvPr>
            <p:ph type="title"/>
          </p:nvPr>
        </p:nvSpPr>
        <p:spPr>
          <a:xfrm>
            <a:off x="2571750" y="133350"/>
            <a:ext cx="4596493" cy="723900"/>
          </a:xfrm>
        </p:spPr>
        <p:txBody>
          <a:bodyPr/>
          <a:lstStyle/>
          <a:p>
            <a:r>
              <a:rPr lang="en-US" sz="2000" dirty="0">
                <a:solidFill>
                  <a:srgbClr val="000000"/>
                </a:solidFill>
                <a:effectLst/>
                <a:latin typeface="Times New Roman" pitchFamily="18" charset="0"/>
                <a:cs typeface="Times New Roman" pitchFamily="18" charset="0"/>
              </a:rPr>
              <a:t>2.4  Ring-Accelerator</a:t>
            </a:r>
            <a:r>
              <a:rPr lang="en-US" sz="1600" dirty="0">
                <a:solidFill>
                  <a:srgbClr val="000000"/>
                </a:solidFill>
                <a:effectLst/>
                <a:latin typeface="Times New Roman" pitchFamily="18" charset="0"/>
                <a:cs typeface="Times New Roman" pitchFamily="18" charset="0"/>
              </a:rPr>
              <a:t>	</a:t>
            </a:r>
            <a:br>
              <a:rPr lang="en-US" sz="1600" dirty="0">
                <a:solidFill>
                  <a:srgbClr val="000000"/>
                </a:solidFill>
                <a:effectLst/>
                <a:latin typeface="Times New Roman" pitchFamily="18" charset="0"/>
                <a:cs typeface="Times New Roman" pitchFamily="18" charset="0"/>
              </a:rPr>
            </a:br>
            <a:r>
              <a:rPr lang="en-US" sz="1600" dirty="0">
                <a:solidFill>
                  <a:srgbClr val="000000"/>
                </a:solidFill>
                <a:effectLst/>
                <a:latin typeface="Times New Roman" pitchFamily="18" charset="0"/>
                <a:cs typeface="Times New Roman" pitchFamily="18" charset="0"/>
              </a:rPr>
              <a:t>Sergei </a:t>
            </a:r>
            <a:r>
              <a:rPr lang="en-US" sz="1600" dirty="0" err="1">
                <a:solidFill>
                  <a:srgbClr val="000000"/>
                </a:solidFill>
                <a:effectLst/>
                <a:latin typeface="Times New Roman" pitchFamily="18" charset="0"/>
                <a:cs typeface="Times New Roman" pitchFamily="18" charset="0"/>
              </a:rPr>
              <a:t>Nagaitsev</a:t>
            </a:r>
            <a:r>
              <a:rPr lang="en-US" sz="1600" dirty="0">
                <a:solidFill>
                  <a:srgbClr val="000000"/>
                </a:solidFill>
                <a:effectLst/>
                <a:latin typeface="Times New Roman" pitchFamily="18" charset="0"/>
                <a:cs typeface="Times New Roman" pitchFamily="18" charset="0"/>
              </a:rPr>
              <a:t> (FNAL), Wolfram Fischer (BNL), </a:t>
            </a:r>
            <a:r>
              <a:rPr lang="en-US" sz="1600" dirty="0" err="1">
                <a:solidFill>
                  <a:srgbClr val="000000"/>
                </a:solidFill>
                <a:effectLst/>
                <a:latin typeface="Times New Roman" pitchFamily="18" charset="0"/>
                <a:cs typeface="Times New Roman" pitchFamily="18" charset="0"/>
              </a:rPr>
              <a:t>Uli</a:t>
            </a:r>
            <a:r>
              <a:rPr lang="en-US" sz="1600" dirty="0">
                <a:solidFill>
                  <a:srgbClr val="000000"/>
                </a:solidFill>
                <a:effectLst/>
                <a:latin typeface="Times New Roman" pitchFamily="18" charset="0"/>
                <a:cs typeface="Times New Roman" pitchFamily="18" charset="0"/>
              </a:rPr>
              <a:t> </a:t>
            </a:r>
            <a:r>
              <a:rPr lang="en-US" sz="1600" dirty="0" err="1">
                <a:solidFill>
                  <a:srgbClr val="000000"/>
                </a:solidFill>
                <a:effectLst/>
                <a:latin typeface="Times New Roman" pitchFamily="18" charset="0"/>
                <a:cs typeface="Times New Roman" pitchFamily="18" charset="0"/>
              </a:rPr>
              <a:t>Wienands</a:t>
            </a:r>
            <a:r>
              <a:rPr lang="en-US" sz="1600" dirty="0">
                <a:solidFill>
                  <a:srgbClr val="000000"/>
                </a:solidFill>
                <a:effectLst/>
                <a:latin typeface="Times New Roman" pitchFamily="18" charset="0"/>
                <a:cs typeface="Times New Roman" pitchFamily="18" charset="0"/>
              </a:rPr>
              <a:t> (ANL)</a:t>
            </a:r>
            <a:endParaRPr lang="en-US" dirty="0"/>
          </a:p>
        </p:txBody>
      </p:sp>
      <p:sp>
        <p:nvSpPr>
          <p:cNvPr id="3" name="Content Placeholder 2">
            <a:extLst>
              <a:ext uri="{FF2B5EF4-FFF2-40B4-BE49-F238E27FC236}">
                <a16:creationId xmlns:a16="http://schemas.microsoft.com/office/drawing/2014/main" xmlns="" id="{759C5736-D453-41A3-AD71-311227BBD29F}"/>
              </a:ext>
            </a:extLst>
          </p:cNvPr>
          <p:cNvSpPr>
            <a:spLocks noGrp="1"/>
          </p:cNvSpPr>
          <p:nvPr>
            <p:ph idx="1"/>
          </p:nvPr>
        </p:nvSpPr>
        <p:spPr/>
        <p:txBody>
          <a:bodyPr/>
          <a:lstStyle/>
          <a:p>
            <a:r>
              <a:rPr lang="en-US" sz="1800" dirty="0">
                <a:latin typeface="Times New Roman" panose="02020603050405020304" pitchFamily="18" charset="0"/>
                <a:cs typeface="Times New Roman" panose="02020603050405020304" pitchFamily="18" charset="0"/>
              </a:rPr>
              <a:t>Comments</a:t>
            </a:r>
          </a:p>
          <a:p>
            <a:pPr marL="342900" indent="-342900">
              <a:buFont typeface="+mj-lt"/>
              <a:buAutoNum type="arabicPeriod" startAt="5"/>
            </a:pPr>
            <a:r>
              <a:rPr lang="en-US" sz="1800" b="0" dirty="0">
                <a:latin typeface="Times New Roman" panose="02020603050405020304" pitchFamily="18" charset="0"/>
                <a:cs typeface="Times New Roman" panose="02020603050405020304" pitchFamily="18" charset="0"/>
              </a:rPr>
              <a:t>The upgrade of the kicker </a:t>
            </a:r>
            <a:r>
              <a:rPr lang="en-US" sz="1800" b="0" dirty="0" err="1">
                <a:latin typeface="Times New Roman" panose="02020603050405020304" pitchFamily="18" charset="0"/>
                <a:cs typeface="Times New Roman" panose="02020603050405020304" pitchFamily="18" charset="0"/>
              </a:rPr>
              <a:t>pulsers</a:t>
            </a:r>
            <a:r>
              <a:rPr lang="en-US" sz="1800" b="0" dirty="0">
                <a:latin typeface="Times New Roman" panose="02020603050405020304" pitchFamily="18" charset="0"/>
                <a:cs typeface="Times New Roman" panose="02020603050405020304" pitchFamily="18" charset="0"/>
              </a:rPr>
              <a:t> is an efficient scheme and avoids reconfiguration in the extraction area. The added stress on the kickers is quite marginal and should pose no issues for reliability.</a:t>
            </a:r>
          </a:p>
          <a:p>
            <a:pPr marL="342900" indent="-342900">
              <a:buFont typeface="+mj-lt"/>
              <a:buAutoNum type="arabicPeriod" startAt="5"/>
            </a:pPr>
            <a:r>
              <a:rPr lang="en-US" sz="1800" b="0" dirty="0">
                <a:latin typeface="Times New Roman" panose="02020603050405020304" pitchFamily="18" charset="0"/>
                <a:cs typeface="Times New Roman" panose="02020603050405020304" pitchFamily="18" charset="0"/>
              </a:rPr>
              <a:t>An impressive amount of high-quality data for the Ring Injection Dump power-handling capability was shown, and the imaging system to be installed appears well thought out and analyzed, and it will be a valuable diagnostic.</a:t>
            </a:r>
          </a:p>
          <a:p>
            <a:pPr marL="342900" indent="-342900">
              <a:buFont typeface="+mj-lt"/>
              <a:buAutoNum type="arabicPeriod" startAt="5"/>
            </a:pPr>
            <a:r>
              <a:rPr lang="en-US" sz="1800" b="0" dirty="0">
                <a:latin typeface="Times New Roman" panose="02020603050405020304" pitchFamily="18" charset="0"/>
                <a:cs typeface="Times New Roman" panose="02020603050405020304" pitchFamily="18" charset="0"/>
              </a:rPr>
              <a:t>The upgraded DI water system that lower the temperatures in the ring systems should not change the temperature of the rf cavities in the ring.</a:t>
            </a:r>
          </a:p>
          <a:p>
            <a:pPr marL="342900" indent="-342900">
              <a:buFont typeface="+mj-lt"/>
              <a:buAutoNum type="arabicPeriod" startAt="5"/>
            </a:pPr>
            <a:r>
              <a:rPr lang="en-US" sz="1800" b="0" dirty="0">
                <a:latin typeface="Times New Roman" panose="02020603050405020304" pitchFamily="18" charset="0"/>
                <a:cs typeface="Times New Roman" panose="02020603050405020304" pitchFamily="18" charset="0"/>
              </a:rPr>
              <a:t>It may be prudent to anticipate sporadic leaks when the water temperature is lowered (because of different thermal expansions).</a:t>
            </a:r>
          </a:p>
          <a:p>
            <a:pPr marL="342900" indent="-342900">
              <a:buFont typeface="+mj-lt"/>
              <a:buAutoNum type="arabicPeriod" startAt="5"/>
            </a:pPr>
            <a:endParaRPr lang="en-US" sz="1800" b="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Recommendations</a:t>
            </a:r>
          </a:p>
          <a:p>
            <a:pPr marL="0" indent="0">
              <a:buNone/>
            </a:pPr>
            <a:r>
              <a:rPr lang="en-US" sz="1800" b="0" dirty="0">
                <a:latin typeface="Times New Roman" panose="02020603050405020304" pitchFamily="18" charset="0"/>
                <a:cs typeface="Times New Roman" panose="02020603050405020304" pitchFamily="18" charset="0"/>
              </a:rPr>
              <a:t>-- </a:t>
            </a:r>
            <a:r>
              <a:rPr lang="en-US" sz="1800" b="0" dirty="0" smtClean="0">
                <a:latin typeface="Times New Roman" panose="02020603050405020304" pitchFamily="18" charset="0"/>
                <a:cs typeface="Times New Roman" panose="02020603050405020304" pitchFamily="18" charset="0"/>
              </a:rPr>
              <a:t> By the next DOE IPR, </a:t>
            </a:r>
            <a:r>
              <a:rPr lang="en-US" sz="1800" b="0" dirty="0">
                <a:latin typeface="Times New Roman" panose="02020603050405020304" pitchFamily="18" charset="0"/>
                <a:cs typeface="Times New Roman" panose="02020603050405020304" pitchFamily="18" charset="0"/>
              </a:rPr>
              <a:t>e</a:t>
            </a:r>
            <a:r>
              <a:rPr lang="en-US" sz="1800" b="0" dirty="0" smtClean="0">
                <a:latin typeface="Times New Roman" panose="02020603050405020304" pitchFamily="18" charset="0"/>
                <a:cs typeface="Times New Roman" panose="02020603050405020304" pitchFamily="18" charset="0"/>
              </a:rPr>
              <a:t>valuate adding </a:t>
            </a:r>
            <a:r>
              <a:rPr lang="en-US" sz="1800" b="0" dirty="0">
                <a:latin typeface="Times New Roman" panose="02020603050405020304" pitchFamily="18" charset="0"/>
                <a:cs typeface="Times New Roman" panose="02020603050405020304" pitchFamily="18" charset="0"/>
              </a:rPr>
              <a:t>a Risk Registry entry for the Beam-Power Limiting System.</a:t>
            </a:r>
          </a:p>
          <a:p>
            <a:pPr marL="0" indent="0">
              <a:buNone/>
            </a:pPr>
            <a:r>
              <a:rPr lang="en-US" sz="1800" b="0" dirty="0">
                <a:latin typeface="Times New Roman" panose="02020603050405020304" pitchFamily="18" charset="0"/>
                <a:cs typeface="Times New Roman" panose="02020603050405020304" pitchFamily="18" charset="0"/>
              </a:rPr>
              <a:t>-- Proceed to CD 2/3 approval</a:t>
            </a:r>
          </a:p>
          <a:p>
            <a:pPr marL="0" indent="0">
              <a:buNone/>
            </a:pPr>
            <a:endParaRPr lang="en-US" sz="1800" b="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BFB399BB-44AE-4C61-9076-28F13D4FD473}"/>
              </a:ext>
            </a:extLst>
          </p:cNvPr>
          <p:cNvSpPr>
            <a:spLocks noGrp="1"/>
          </p:cNvSpPr>
          <p:nvPr>
            <p:ph type="sldNum" sz="quarter" idx="10"/>
          </p:nvPr>
        </p:nvSpPr>
        <p:spPr/>
        <p:txBody>
          <a:bodyPr/>
          <a:lstStyle/>
          <a:p>
            <a:pPr>
              <a:defRPr/>
            </a:pPr>
            <a:fld id="{137661AB-5696-4AAC-BEC1-4A1BE4153515}" type="slidenum">
              <a:rPr lang="en-US" smtClean="0"/>
              <a:pPr>
                <a:defRPr/>
              </a:pPr>
              <a:t>41</a:t>
            </a:fld>
            <a:endParaRPr lang="en-US" dirty="0"/>
          </a:p>
        </p:txBody>
      </p:sp>
    </p:spTree>
    <p:extLst>
      <p:ext uri="{BB962C8B-B14F-4D97-AF65-F5344CB8AC3E}">
        <p14:creationId xmlns:p14="http://schemas.microsoft.com/office/powerpoint/2010/main" val="240173509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42</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3.  Conventional Facilities</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 Cisek, ANL / Subcommittee 5</a:t>
            </a:r>
          </a:p>
        </p:txBody>
      </p:sp>
      <p:sp>
        <p:nvSpPr>
          <p:cNvPr id="23557" name="Rectangle 7"/>
          <p:cNvSpPr>
            <a:spLocks noChangeArrowheads="1"/>
          </p:cNvSpPr>
          <p:nvPr/>
        </p:nvSpPr>
        <p:spPr bwMode="auto">
          <a:xfrm>
            <a:off x="276224" y="1056061"/>
            <a:ext cx="8648701" cy="4093428"/>
          </a:xfrm>
          <a:prstGeom prst="rect">
            <a:avLst/>
          </a:prstGeom>
          <a:noFill/>
          <a:ln w="6350">
            <a:noFill/>
            <a:miter lim="800000"/>
            <a:headEnd/>
            <a:tailEnd/>
          </a:ln>
        </p:spPr>
        <p:txBody>
          <a:bodyPr wrap="square">
            <a:spAutoFit/>
          </a:bodyPr>
          <a:lstStyle/>
          <a:p>
            <a:pPr marL="457200" indent="-457200" algn="l">
              <a:buFontTx/>
              <a:buAutoNum type="arabicPeriod"/>
            </a:pPr>
            <a:r>
              <a:rPr lang="en-US" sz="2000" b="0" u="sng" dirty="0">
                <a:latin typeface="Times New Roman"/>
                <a:ea typeface="Calibri"/>
              </a:rPr>
              <a:t>Design Maturity</a:t>
            </a:r>
            <a:r>
              <a:rPr lang="en-US" sz="2000" b="0" dirty="0">
                <a:latin typeface="Times New Roman"/>
                <a:ea typeface="Calibri"/>
              </a:rPr>
              <a:t>:  Is the final design sufficiently well-defined and technically sound to achieve the specified technical performance requirements and to establish a performance baseline and start construction? </a:t>
            </a:r>
            <a:r>
              <a:rPr lang="en-US" sz="2000" dirty="0">
                <a:solidFill>
                  <a:schemeClr val="accent2"/>
                </a:solidFill>
                <a:latin typeface="Times New Roman"/>
                <a:ea typeface="Calibri"/>
              </a:rPr>
              <a:t>YES</a:t>
            </a:r>
            <a:endParaRPr lang="en-US" sz="2000" b="0" dirty="0">
              <a:latin typeface="Times New Roman"/>
              <a:ea typeface="Calibri"/>
            </a:endParaRPr>
          </a:p>
          <a:p>
            <a:pPr algn="l"/>
            <a:endParaRPr lang="en-US" sz="2000" b="0" dirty="0">
              <a:latin typeface="Times New Roman" pitchFamily="18" charset="0"/>
              <a:cs typeface="Times New Roman" pitchFamily="18" charset="0"/>
            </a:endParaRPr>
          </a:p>
          <a:p>
            <a:pPr marL="457200" indent="-457200" algn="l">
              <a:buAutoNum type="arabicPeriod" startAt="2"/>
            </a:pPr>
            <a:r>
              <a:rPr lang="en-US" sz="2000" b="0" u="sng" dirty="0">
                <a:latin typeface="Times New Roman" pitchFamily="18" charset="0"/>
                <a:cs typeface="Times New Roman" pitchFamily="18" charset="0"/>
              </a:rPr>
              <a:t>Project Scope</a:t>
            </a:r>
            <a:r>
              <a:rPr lang="en-US" sz="2000" b="0" dirty="0">
                <a:latin typeface="Times New Roman" pitchFamily="18" charset="0"/>
                <a:cs typeface="Times New Roman" pitchFamily="18" charset="0"/>
              </a:rPr>
              <a:t>:  Will the project scope, as currently defined, achieve the objectives in the Mission Need Statement? </a:t>
            </a:r>
            <a:r>
              <a:rPr lang="en-US" sz="2000" dirty="0">
                <a:solidFill>
                  <a:schemeClr val="accent2"/>
                </a:solidFill>
                <a:latin typeface="Times New Roman"/>
                <a:ea typeface="Calibri"/>
              </a:rPr>
              <a:t>YES </a:t>
            </a:r>
            <a:r>
              <a:rPr lang="en-US" sz="2000" b="0" dirty="0">
                <a:latin typeface="Times New Roman" pitchFamily="18" charset="0"/>
                <a:cs typeface="Times New Roman" pitchFamily="18" charset="0"/>
              </a:rPr>
              <a:t>Is the Work Breakdown Structure dictionary and are the key performance parameters (KPPs) appropriately defined to establish a credible performance baseline and start construction? </a:t>
            </a:r>
            <a:r>
              <a:rPr lang="en-US" sz="2000" dirty="0">
                <a:solidFill>
                  <a:schemeClr val="accent2"/>
                </a:solidFill>
                <a:latin typeface="Times New Roman"/>
                <a:ea typeface="Calibri"/>
              </a:rPr>
              <a:t>YES</a:t>
            </a:r>
            <a:endParaRPr lang="en-US" sz="2000" b="0" dirty="0">
              <a:latin typeface="Times New Roman" pitchFamily="18" charset="0"/>
              <a:cs typeface="Times New Roman" pitchFamily="18" charset="0"/>
            </a:endParaRPr>
          </a:p>
          <a:p>
            <a:pPr marL="457200" indent="-457200" algn="l">
              <a:buAutoNum type="arabicPeriod" startAt="2"/>
            </a:pPr>
            <a:endParaRPr lang="en-US" sz="2000" b="0" dirty="0">
              <a:latin typeface="Times New Roman" pitchFamily="18" charset="0"/>
              <a:cs typeface="Times New Roman" pitchFamily="18" charset="0"/>
            </a:endParaRPr>
          </a:p>
          <a:p>
            <a:pPr marL="457200" lvl="0" indent="-457200" algn="l">
              <a:buFont typeface="+mj-lt"/>
              <a:buAutoNum type="arabicPeriod" startAt="7"/>
            </a:pPr>
            <a:r>
              <a:rPr lang="en-US" sz="2000" b="0" u="sng" dirty="0">
                <a:solidFill>
                  <a:srgbClr val="000000"/>
                </a:solidFill>
                <a:latin typeface="Times New Roman" pitchFamily="18" charset="0"/>
                <a:cs typeface="Times New Roman" pitchFamily="18" charset="0"/>
              </a:rPr>
              <a:t>Recommendations</a:t>
            </a:r>
            <a:r>
              <a:rPr lang="en-US" sz="2000" b="0" dirty="0">
                <a:solidFill>
                  <a:srgbClr val="000000"/>
                </a:solidFill>
                <a:latin typeface="Times New Roman" pitchFamily="18" charset="0"/>
                <a:cs typeface="Times New Roman" pitchFamily="18" charset="0"/>
              </a:rPr>
              <a:t>:  Have past review recommendations been appropriately addressed? </a:t>
            </a:r>
            <a:r>
              <a:rPr lang="en-US" sz="2000" dirty="0">
                <a:solidFill>
                  <a:schemeClr val="accent2"/>
                </a:solidFill>
                <a:latin typeface="Times New Roman"/>
                <a:ea typeface="Calibri"/>
              </a:rPr>
              <a:t>YES</a:t>
            </a:r>
            <a:endParaRPr lang="en-US" sz="2000" b="0" dirty="0">
              <a:solidFill>
                <a:srgbClr val="000000"/>
              </a:solidFill>
              <a:latin typeface="Times New Roman" pitchFamily="18" charset="0"/>
              <a:cs typeface="Times New Roman" pitchFamily="18" charset="0"/>
            </a:endParaRPr>
          </a:p>
          <a:p>
            <a:pPr algn="l"/>
            <a:endParaRPr lang="en-US" sz="2000" b="0" dirty="0">
              <a:latin typeface="Times New Roman" pitchFamily="18" charset="0"/>
              <a:cs typeface="Times New Roman" pitchFamily="18" charset="0"/>
            </a:endParaRPr>
          </a:p>
        </p:txBody>
      </p:sp>
    </p:spTree>
    <p:extLst>
      <p:ext uri="{BB962C8B-B14F-4D97-AF65-F5344CB8AC3E}">
        <p14:creationId xmlns:p14="http://schemas.microsoft.com/office/powerpoint/2010/main" val="157951410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43</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3.  Conventional Facilities</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 Cisek, ANL / Subcommittee 5</a:t>
            </a:r>
          </a:p>
        </p:txBody>
      </p:sp>
      <p:sp>
        <p:nvSpPr>
          <p:cNvPr id="23557" name="Rectangle 7"/>
          <p:cNvSpPr>
            <a:spLocks noChangeArrowheads="1"/>
          </p:cNvSpPr>
          <p:nvPr/>
        </p:nvSpPr>
        <p:spPr bwMode="auto">
          <a:xfrm>
            <a:off x="276224" y="1056061"/>
            <a:ext cx="8648701" cy="5940088"/>
          </a:xfrm>
          <a:prstGeom prst="rect">
            <a:avLst/>
          </a:prstGeom>
          <a:noFill/>
          <a:ln w="6350">
            <a:noFill/>
            <a:miter lim="800000"/>
            <a:headEnd/>
            <a:tailEnd/>
          </a:ln>
        </p:spPr>
        <p:txBody>
          <a:bodyPr wrap="square">
            <a:spAutoFit/>
          </a:bodyPr>
          <a:lstStyle/>
          <a:p>
            <a:pPr algn="l"/>
            <a:r>
              <a:rPr lang="en-US" sz="2000" dirty="0">
                <a:solidFill>
                  <a:srgbClr val="000000"/>
                </a:solidFill>
                <a:latin typeface="Times New Roman"/>
                <a:cs typeface="Times New Roman" pitchFamily="18" charset="0"/>
              </a:rPr>
              <a:t>Findings</a:t>
            </a:r>
          </a:p>
          <a:p>
            <a:pPr marL="283464" indent="-283464" algn="l">
              <a:buFont typeface="Arial" panose="020B0604020202020204" pitchFamily="34" charset="0"/>
              <a:buChar char="•"/>
            </a:pPr>
            <a:r>
              <a:rPr lang="en-US" sz="2000" b="0" dirty="0">
                <a:solidFill>
                  <a:srgbClr val="000000"/>
                </a:solidFill>
                <a:latin typeface="Times New Roman"/>
                <a:cs typeface="Times New Roman" pitchFamily="18" charset="0"/>
              </a:rPr>
              <a:t>WBS P.6 Conventional Facilities (CF) includes the design, procurement and construction of </a:t>
            </a:r>
          </a:p>
          <a:p>
            <a:pPr marL="740664" lvl="1" indent="-283464" algn="l">
              <a:buFont typeface="Arial" panose="020B0604020202020204" pitchFamily="34" charset="0"/>
              <a:buChar char="•"/>
            </a:pPr>
            <a:r>
              <a:rPr lang="en-US" sz="2000" b="0" dirty="0">
                <a:solidFill>
                  <a:srgbClr val="000000"/>
                </a:solidFill>
                <a:latin typeface="Times New Roman"/>
                <a:cs typeface="Times New Roman" pitchFamily="18" charset="0"/>
              </a:rPr>
              <a:t>Klystron gallery bldg. modifications to support the installation, assembly and operation of the technical components.</a:t>
            </a:r>
          </a:p>
          <a:p>
            <a:pPr marL="740664" lvl="1" indent="-283464" algn="l">
              <a:buFont typeface="Arial" panose="020B0604020202020204" pitchFamily="34" charset="0"/>
              <a:buChar char="•"/>
            </a:pPr>
            <a:r>
              <a:rPr lang="en-US" sz="2000" b="0" dirty="0">
                <a:solidFill>
                  <a:srgbClr val="000000"/>
                </a:solidFill>
                <a:latin typeface="Times New Roman"/>
                <a:cs typeface="Times New Roman" pitchFamily="18" charset="0"/>
              </a:rPr>
              <a:t>A new Ring to Target Beam Transport (RTBT) stub to facilitate the beam tie-in for the Second Target Station Project without a major shutdown</a:t>
            </a:r>
          </a:p>
          <a:p>
            <a:pPr marL="740664" lvl="1" indent="-283464" algn="l">
              <a:buFont typeface="Arial" panose="020B0604020202020204" pitchFamily="34" charset="0"/>
              <a:buChar char="•"/>
            </a:pPr>
            <a:r>
              <a:rPr lang="en-US" sz="2000" b="0" dirty="0">
                <a:solidFill>
                  <a:srgbClr val="000000"/>
                </a:solidFill>
                <a:latin typeface="Times New Roman"/>
                <a:cs typeface="Times New Roman" pitchFamily="18" charset="0"/>
              </a:rPr>
              <a:t>Water &amp; HVAC controls for the klystron gallery buildout</a:t>
            </a:r>
          </a:p>
          <a:p>
            <a:pPr marL="283464" indent="-283464" algn="l">
              <a:buFont typeface="Arial" panose="020B0604020202020204" pitchFamily="34" charset="0"/>
              <a:buChar char="•"/>
            </a:pPr>
            <a:r>
              <a:rPr lang="en-US" sz="2000" b="0" dirty="0">
                <a:solidFill>
                  <a:srgbClr val="000000"/>
                </a:solidFill>
                <a:latin typeface="Times New Roman"/>
                <a:cs typeface="Times New Roman" pitchFamily="18" charset="0"/>
              </a:rPr>
              <a:t>CF technical requirements are listed in the Final Design Report</a:t>
            </a:r>
          </a:p>
          <a:p>
            <a:pPr marL="283464" indent="-283464" algn="l">
              <a:buFont typeface="Arial" panose="020B0604020202020204" pitchFamily="34" charset="0"/>
              <a:buChar char="•"/>
            </a:pPr>
            <a:r>
              <a:rPr lang="en-US" sz="2000" b="0" dirty="0">
                <a:solidFill>
                  <a:srgbClr val="000000"/>
                </a:solidFill>
                <a:latin typeface="Times New Roman"/>
                <a:cs typeface="Times New Roman" pitchFamily="18" charset="0"/>
              </a:rPr>
              <a:t>CF scope contains several interfaces with other parts of PPU that are recorded in Interface Control Documents</a:t>
            </a:r>
          </a:p>
          <a:p>
            <a:pPr marL="283464" indent="-283464" algn="l">
              <a:buFont typeface="Arial" panose="020B0604020202020204" pitchFamily="34" charset="0"/>
              <a:buChar char="•"/>
            </a:pPr>
            <a:r>
              <a:rPr lang="en-US" sz="2000" b="0" dirty="0">
                <a:solidFill>
                  <a:srgbClr val="000000"/>
                </a:solidFill>
                <a:latin typeface="Times New Roman"/>
                <a:cs typeface="Times New Roman" pitchFamily="18" charset="0"/>
              </a:rPr>
              <a:t>Technical requirement specifications/final designs for CF scope are complete, though the BIM model for the klystron gallery buildout is not finished</a:t>
            </a:r>
          </a:p>
          <a:p>
            <a:pPr marL="283464" indent="-283464" algn="l">
              <a:buFont typeface="Arial" panose="020B0604020202020204" pitchFamily="34" charset="0"/>
              <a:buChar char="•"/>
            </a:pPr>
            <a:r>
              <a:rPr lang="en-US" sz="2000" b="0" dirty="0">
                <a:solidFill>
                  <a:srgbClr val="000000"/>
                </a:solidFill>
                <a:latin typeface="Times New Roman"/>
                <a:cs typeface="Times New Roman" pitchFamily="18" charset="0"/>
              </a:rPr>
              <a:t>High Performance Sustainable Building guidelines are not applicable for this project since the building does not exceed 5,000 gsf</a:t>
            </a:r>
          </a:p>
          <a:p>
            <a:pPr marL="283464" indent="-283464" algn="l">
              <a:buFont typeface="Arial" panose="020B0604020202020204" pitchFamily="34" charset="0"/>
              <a:buChar char="•"/>
            </a:pPr>
            <a:r>
              <a:rPr lang="en-US" sz="2000" b="0" dirty="0">
                <a:solidFill>
                  <a:srgbClr val="000000"/>
                </a:solidFill>
                <a:latin typeface="Times New Roman"/>
                <a:cs typeface="Times New Roman" pitchFamily="18" charset="0"/>
              </a:rPr>
              <a:t>The klystron gallery bldg. modifications were part of the project CD-3B approval and the construction portion of this scope was moved to WBS P.10 Long Lead Procurements</a:t>
            </a:r>
          </a:p>
          <a:p>
            <a:pPr algn="l"/>
            <a:endParaRPr lang="en-US" sz="2000" b="0" dirty="0">
              <a:latin typeface="Times New Roman" pitchFamily="18" charset="0"/>
              <a:cs typeface="Times New Roman" pitchFamily="18" charset="0"/>
            </a:endParaRPr>
          </a:p>
        </p:txBody>
      </p:sp>
    </p:spTree>
    <p:extLst>
      <p:ext uri="{BB962C8B-B14F-4D97-AF65-F5344CB8AC3E}">
        <p14:creationId xmlns:p14="http://schemas.microsoft.com/office/powerpoint/2010/main" val="134957537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44</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3.  Conventional Facilities</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 Cisek, ANL / Subcommittee 5</a:t>
            </a:r>
          </a:p>
        </p:txBody>
      </p:sp>
      <p:sp>
        <p:nvSpPr>
          <p:cNvPr id="23557" name="Rectangle 7"/>
          <p:cNvSpPr>
            <a:spLocks noChangeArrowheads="1"/>
          </p:cNvSpPr>
          <p:nvPr/>
        </p:nvSpPr>
        <p:spPr bwMode="auto">
          <a:xfrm>
            <a:off x="276224" y="1056061"/>
            <a:ext cx="8648701" cy="5324535"/>
          </a:xfrm>
          <a:prstGeom prst="rect">
            <a:avLst/>
          </a:prstGeom>
          <a:noFill/>
          <a:ln w="6350">
            <a:noFill/>
            <a:miter lim="800000"/>
            <a:headEnd/>
            <a:tailEnd/>
          </a:ln>
        </p:spPr>
        <p:txBody>
          <a:bodyPr wrap="square">
            <a:spAutoFit/>
          </a:bodyPr>
          <a:lstStyle/>
          <a:p>
            <a:pPr algn="l"/>
            <a:r>
              <a:rPr lang="en-US" sz="2000" dirty="0">
                <a:solidFill>
                  <a:srgbClr val="000000"/>
                </a:solidFill>
                <a:latin typeface="Times New Roman"/>
                <a:cs typeface="Times New Roman" pitchFamily="18" charset="0"/>
              </a:rPr>
              <a:t>Findings</a:t>
            </a:r>
          </a:p>
          <a:p>
            <a:pPr marL="283464" indent="-283464" algn="l">
              <a:buFont typeface="Arial" panose="020B0604020202020204" pitchFamily="34" charset="0"/>
              <a:buChar char="•"/>
            </a:pPr>
            <a:r>
              <a:rPr lang="en-US" sz="2000" b="0" dirty="0">
                <a:solidFill>
                  <a:srgbClr val="000000"/>
                </a:solidFill>
                <a:latin typeface="Times New Roman"/>
                <a:cs typeface="Times New Roman" pitchFamily="18" charset="0"/>
              </a:rPr>
              <a:t>Construction of the klystron gallery bldg. modifications is in progress</a:t>
            </a:r>
          </a:p>
          <a:p>
            <a:pPr marL="740664" lvl="1" indent="-283464" algn="l">
              <a:buFont typeface="Arial" panose="020B0604020202020204" pitchFamily="34" charset="0"/>
              <a:buChar char="•"/>
            </a:pPr>
            <a:r>
              <a:rPr lang="en-US" sz="2000" b="0" dirty="0">
                <a:solidFill>
                  <a:srgbClr val="000000"/>
                </a:solidFill>
                <a:latin typeface="Times New Roman"/>
                <a:cs typeface="Times New Roman" pitchFamily="18" charset="0"/>
              </a:rPr>
              <a:t>CPI = 1.00</a:t>
            </a:r>
          </a:p>
          <a:p>
            <a:pPr marL="740664" lvl="1" indent="-283464" algn="l">
              <a:buFont typeface="Arial" panose="020B0604020202020204" pitchFamily="34" charset="0"/>
              <a:buChar char="•"/>
            </a:pPr>
            <a:r>
              <a:rPr lang="en-US" sz="2000" b="0" dirty="0">
                <a:solidFill>
                  <a:srgbClr val="000000"/>
                </a:solidFill>
                <a:latin typeface="Times New Roman"/>
                <a:cs typeface="Times New Roman" pitchFamily="18" charset="0"/>
              </a:rPr>
              <a:t>SPI = 0.75</a:t>
            </a:r>
          </a:p>
          <a:p>
            <a:pPr marL="283464" indent="-283464" algn="l">
              <a:buFont typeface="Arial" panose="020B0604020202020204" pitchFamily="34" charset="0"/>
              <a:buChar char="•"/>
            </a:pPr>
            <a:r>
              <a:rPr lang="en-US" sz="2000" b="0" dirty="0">
                <a:solidFill>
                  <a:srgbClr val="000000"/>
                </a:solidFill>
                <a:latin typeface="Times New Roman"/>
                <a:cs typeface="Times New Roman" pitchFamily="18" charset="0"/>
              </a:rPr>
              <a:t>The klystron gallery bldg. modification scope experienced challenges during procurement due to lack of contractor interest and high bids</a:t>
            </a:r>
          </a:p>
          <a:p>
            <a:pPr marL="283464" indent="-283464" algn="l">
              <a:buFont typeface="Arial" panose="020B0604020202020204" pitchFamily="34" charset="0"/>
              <a:buChar char="•"/>
            </a:pPr>
            <a:r>
              <a:rPr lang="en-US" sz="2000" b="0" dirty="0">
                <a:solidFill>
                  <a:srgbClr val="000000"/>
                </a:solidFill>
                <a:latin typeface="Times New Roman"/>
                <a:cs typeface="Times New Roman" pitchFamily="18" charset="0"/>
              </a:rPr>
              <a:t>CF scope is not currently listed on the PPU critical path schedule</a:t>
            </a:r>
          </a:p>
          <a:p>
            <a:pPr marL="283464" indent="-283464" algn="l">
              <a:buFont typeface="Arial" panose="020B0604020202020204" pitchFamily="34" charset="0"/>
              <a:buChar char="•"/>
            </a:pPr>
            <a:r>
              <a:rPr lang="en-US" sz="2000" b="0" dirty="0">
                <a:solidFill>
                  <a:srgbClr val="000000"/>
                </a:solidFill>
                <a:latin typeface="Times New Roman"/>
                <a:cs typeface="Times New Roman" pitchFamily="18" charset="0"/>
              </a:rPr>
              <a:t>The planned construction period for the RTBT stub is during the extended SNS outage in FY23</a:t>
            </a:r>
          </a:p>
          <a:p>
            <a:pPr marL="283464" indent="-283464" algn="l">
              <a:buFont typeface="Arial" panose="020B0604020202020204" pitchFamily="34" charset="0"/>
              <a:buChar char="•"/>
            </a:pPr>
            <a:r>
              <a:rPr lang="en-US" sz="2000" b="0" dirty="0">
                <a:solidFill>
                  <a:srgbClr val="000000"/>
                </a:solidFill>
                <a:latin typeface="Times New Roman"/>
                <a:cs typeface="Times New Roman" pitchFamily="18" charset="0"/>
              </a:rPr>
              <a:t>Outage construction of the RTBT stub is near critical path with 37 days of float</a:t>
            </a:r>
          </a:p>
          <a:p>
            <a:pPr marL="283464" indent="-283464" algn="l">
              <a:buFont typeface="Arial" panose="020B0604020202020204" pitchFamily="34" charset="0"/>
              <a:buChar char="•"/>
            </a:pPr>
            <a:r>
              <a:rPr lang="en-US" sz="2000" b="0" dirty="0">
                <a:solidFill>
                  <a:srgbClr val="000000"/>
                </a:solidFill>
                <a:latin typeface="Times New Roman"/>
                <a:cs typeface="Times New Roman" pitchFamily="18" charset="0"/>
              </a:rPr>
              <a:t>Bids are not in hand for the RTBT stub and will not be until closer to the anticipated start of construction in FY22</a:t>
            </a:r>
            <a:endParaRPr lang="en-US" sz="2000" b="0" dirty="0">
              <a:solidFill>
                <a:srgbClr val="000000"/>
              </a:solidFill>
              <a:latin typeface="Times New Roman" pitchFamily="18" charset="0"/>
              <a:cs typeface="Times New Roman" pitchFamily="18" charset="0"/>
            </a:endParaRPr>
          </a:p>
          <a:p>
            <a:pPr marL="283464" indent="-283464" algn="l">
              <a:buFont typeface="Arial" panose="020B0604020202020204" pitchFamily="34" charset="0"/>
              <a:buChar char="•"/>
            </a:pPr>
            <a:r>
              <a:rPr lang="en-US" sz="2000" b="0" dirty="0">
                <a:solidFill>
                  <a:srgbClr val="000000"/>
                </a:solidFill>
                <a:latin typeface="Times New Roman" pitchFamily="18" charset="0"/>
                <a:cs typeface="Times New Roman" pitchFamily="18" charset="0"/>
              </a:rPr>
              <a:t>The RTBT stub cost estimate and schedule were developed by the A/E design firm with input from an outside CM contractor</a:t>
            </a:r>
          </a:p>
          <a:p>
            <a:pPr marL="283464" indent="-283464" algn="l">
              <a:buFont typeface="Arial" panose="020B0604020202020204" pitchFamily="34" charset="0"/>
              <a:buChar char="•"/>
            </a:pPr>
            <a:r>
              <a:rPr lang="en-US" sz="2000" b="0" dirty="0">
                <a:solidFill>
                  <a:srgbClr val="000000"/>
                </a:solidFill>
                <a:latin typeface="Times New Roman" pitchFamily="18" charset="0"/>
                <a:cs typeface="Times New Roman" pitchFamily="18" charset="0"/>
              </a:rPr>
              <a:t>The COVID-19 pandemic has had little/no impact on CF scope to date</a:t>
            </a:r>
          </a:p>
          <a:p>
            <a:pPr marL="283464" indent="-283464" algn="l">
              <a:buFont typeface="Arial" panose="020B0604020202020204" pitchFamily="34" charset="0"/>
              <a:buChar char="•"/>
            </a:pPr>
            <a:r>
              <a:rPr lang="en-US" sz="2000" b="0" dirty="0">
                <a:solidFill>
                  <a:srgbClr val="000000"/>
                </a:solidFill>
                <a:latin typeface="Times New Roman" pitchFamily="18" charset="0"/>
                <a:cs typeface="Times New Roman" pitchFamily="18" charset="0"/>
              </a:rPr>
              <a:t>The CF team received three prior review recommendations.  All three recommendations are closed</a:t>
            </a:r>
          </a:p>
        </p:txBody>
      </p:sp>
    </p:spTree>
    <p:extLst>
      <p:ext uri="{BB962C8B-B14F-4D97-AF65-F5344CB8AC3E}">
        <p14:creationId xmlns:p14="http://schemas.microsoft.com/office/powerpoint/2010/main" val="336524776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45</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3.  Conventional Facilities</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 Cisek, ANL / Subcommittee 5</a:t>
            </a:r>
          </a:p>
        </p:txBody>
      </p:sp>
      <p:sp>
        <p:nvSpPr>
          <p:cNvPr id="23557" name="Rectangle 7"/>
          <p:cNvSpPr>
            <a:spLocks noChangeArrowheads="1"/>
          </p:cNvSpPr>
          <p:nvPr/>
        </p:nvSpPr>
        <p:spPr bwMode="auto">
          <a:xfrm>
            <a:off x="276224" y="1056061"/>
            <a:ext cx="8648701" cy="5632311"/>
          </a:xfrm>
          <a:prstGeom prst="rect">
            <a:avLst/>
          </a:prstGeom>
          <a:noFill/>
          <a:ln w="6350">
            <a:noFill/>
            <a:miter lim="800000"/>
            <a:headEnd/>
            <a:tailEnd/>
          </a:ln>
        </p:spPr>
        <p:txBody>
          <a:bodyPr wrap="square">
            <a:spAutoFit/>
          </a:bodyPr>
          <a:lstStyle/>
          <a:p>
            <a:pPr algn="l"/>
            <a:r>
              <a:rPr lang="en-US" sz="2000" dirty="0">
                <a:solidFill>
                  <a:srgbClr val="000000"/>
                </a:solidFill>
                <a:latin typeface="Times New Roman"/>
                <a:cs typeface="Times New Roman" pitchFamily="18" charset="0"/>
              </a:rPr>
              <a:t>Comments</a:t>
            </a:r>
            <a:endParaRPr lang="en-US" sz="2000" b="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The CF team is well established and fully functional</a:t>
            </a:r>
          </a:p>
          <a:p>
            <a:pPr marL="457200" indent="-4572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The CF scope as outlined in the final design report will meet the approved Mission Need</a:t>
            </a:r>
          </a:p>
          <a:p>
            <a:pPr marL="457200" indent="-4572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The utilization of BIM for the klystron gallery buildout is a best practice and the project has already experienced added value from BIM</a:t>
            </a:r>
          </a:p>
          <a:p>
            <a:pPr marL="457200" indent="-4572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The CF team did not have much BIM experience and has realized challenges implementing BIM practices.  However, the team has recently added a BIM coordinator which has helped to finalize the BIM model.  The team is also actively tracking BIM lessons learned which will benefit the Second Target Station Project and other projects at ORNL that will utilize BIM</a:t>
            </a:r>
          </a:p>
          <a:p>
            <a:pPr marL="457200" indent="-4572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The CD-3B scope for the klystron gallery bldg. modification is currently behind schedule with an SPI of 0.75.  This schedule delay is due to inclement weather but also contractor performance.  The CF team is working with lab procurement to obtain a corrective action plan from the contractor to get back on schedule</a:t>
            </a:r>
          </a:p>
          <a:p>
            <a:pPr algn="l"/>
            <a:endParaRPr lang="en-US" sz="2000" b="0" dirty="0">
              <a:latin typeface="Times New Roman" pitchFamily="18" charset="0"/>
              <a:cs typeface="Times New Roman" pitchFamily="18" charset="0"/>
            </a:endParaRPr>
          </a:p>
        </p:txBody>
      </p:sp>
    </p:spTree>
    <p:extLst>
      <p:ext uri="{BB962C8B-B14F-4D97-AF65-F5344CB8AC3E}">
        <p14:creationId xmlns:p14="http://schemas.microsoft.com/office/powerpoint/2010/main" val="66284615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46</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3.  Conventional Facilities</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 Cisek, ANL / Subcommittee 5</a:t>
            </a:r>
          </a:p>
        </p:txBody>
      </p:sp>
      <p:sp>
        <p:nvSpPr>
          <p:cNvPr id="23557" name="Rectangle 7"/>
          <p:cNvSpPr>
            <a:spLocks noChangeArrowheads="1"/>
          </p:cNvSpPr>
          <p:nvPr/>
        </p:nvSpPr>
        <p:spPr bwMode="auto">
          <a:xfrm>
            <a:off x="276224" y="1056061"/>
            <a:ext cx="8648701" cy="5262979"/>
          </a:xfrm>
          <a:prstGeom prst="rect">
            <a:avLst/>
          </a:prstGeom>
          <a:noFill/>
          <a:ln w="6350">
            <a:noFill/>
            <a:miter lim="800000"/>
            <a:headEnd/>
            <a:tailEnd/>
          </a:ln>
        </p:spPr>
        <p:txBody>
          <a:bodyPr wrap="square">
            <a:spAutoFit/>
          </a:bodyPr>
          <a:lstStyle/>
          <a:p>
            <a:pPr algn="l"/>
            <a:r>
              <a:rPr lang="en-US" sz="2000" dirty="0">
                <a:solidFill>
                  <a:srgbClr val="000000"/>
                </a:solidFill>
                <a:latin typeface="Times New Roman"/>
                <a:cs typeface="Times New Roman" pitchFamily="18" charset="0"/>
              </a:rPr>
              <a:t>Comments</a:t>
            </a:r>
            <a:endParaRPr lang="en-US" sz="2000" b="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If the klystron gallery building modifications scope is further delayed, then this may cause construction to coincide with the technical installation in the same area. This will make the technical installation more challenging but still achievable with minimal schedule risk</a:t>
            </a:r>
          </a:p>
          <a:p>
            <a:pPr marL="457200" indent="-4572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The CF team updated the RTBT stub cost estimate to reflect the realization of high bids on the CD-3B procurement.  While a great step to mitigate the risk of high bids, there is opportunity to improve the confidence level of the CF budget with an independent cost estimate</a:t>
            </a:r>
          </a:p>
          <a:p>
            <a:pPr marL="457200" indent="-4572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Since the outage construction of the RTBT stub scope is near critical path, the project team is working to maximize the amount of work that can be completed before the outage</a:t>
            </a:r>
          </a:p>
          <a:p>
            <a:pPr marL="457200" indent="-4572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To mitigate the schedule risk of the RTBT stub construction, the CF team should work with the </a:t>
            </a:r>
            <a:r>
              <a:rPr lang="en-US" sz="2000" b="0" dirty="0" smtClean="0">
                <a:solidFill>
                  <a:srgbClr val="000000"/>
                </a:solidFill>
                <a:latin typeface="Times New Roman" pitchFamily="18" charset="0"/>
                <a:cs typeface="Times New Roman" pitchFamily="18" charset="0"/>
              </a:rPr>
              <a:t>contractor </a:t>
            </a:r>
            <a:r>
              <a:rPr lang="en-US" sz="2000" b="0" dirty="0">
                <a:solidFill>
                  <a:srgbClr val="000000"/>
                </a:solidFill>
                <a:latin typeface="Times New Roman" pitchFamily="18" charset="0"/>
                <a:cs typeface="Times New Roman" pitchFamily="18" charset="0"/>
              </a:rPr>
              <a:t>prior to award to ensure a credible working schedule</a:t>
            </a:r>
            <a:endParaRPr lang="en-US" sz="2000" b="0" dirty="0">
              <a:latin typeface="Times New Roman" pitchFamily="18" charset="0"/>
              <a:cs typeface="Times New Roman" pitchFamily="18" charset="0"/>
            </a:endParaRPr>
          </a:p>
          <a:p>
            <a:pPr algn="l"/>
            <a:endParaRPr lang="en-US" sz="2000" b="0" dirty="0">
              <a:latin typeface="Times New Roman" pitchFamily="18" charset="0"/>
              <a:cs typeface="Times New Roman" pitchFamily="18" charset="0"/>
            </a:endParaRPr>
          </a:p>
        </p:txBody>
      </p:sp>
    </p:spTree>
    <p:extLst>
      <p:ext uri="{BB962C8B-B14F-4D97-AF65-F5344CB8AC3E}">
        <p14:creationId xmlns:p14="http://schemas.microsoft.com/office/powerpoint/2010/main" val="415141973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47</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3.  Conventional Facilities</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 Cisek, ANL / Subcommittee 5</a:t>
            </a:r>
          </a:p>
        </p:txBody>
      </p:sp>
      <p:sp>
        <p:nvSpPr>
          <p:cNvPr id="23557" name="Rectangle 7"/>
          <p:cNvSpPr>
            <a:spLocks noChangeArrowheads="1"/>
          </p:cNvSpPr>
          <p:nvPr/>
        </p:nvSpPr>
        <p:spPr bwMode="auto">
          <a:xfrm>
            <a:off x="276224" y="1056061"/>
            <a:ext cx="8648701" cy="3724096"/>
          </a:xfrm>
          <a:prstGeom prst="rect">
            <a:avLst/>
          </a:prstGeom>
          <a:noFill/>
          <a:ln w="6350">
            <a:noFill/>
            <a:miter lim="800000"/>
            <a:headEnd/>
            <a:tailEnd/>
          </a:ln>
        </p:spPr>
        <p:txBody>
          <a:bodyPr wrap="square">
            <a:spAutoFit/>
          </a:bodyPr>
          <a:lstStyle/>
          <a:p>
            <a:pPr algn="l"/>
            <a:r>
              <a:rPr lang="en-US" sz="2000" dirty="0">
                <a:solidFill>
                  <a:srgbClr val="000000"/>
                </a:solidFill>
                <a:latin typeface="Times New Roman"/>
                <a:cs typeface="Times New Roman" pitchFamily="18" charset="0"/>
              </a:rPr>
              <a:t>Comments</a:t>
            </a:r>
            <a:endParaRPr lang="en-US" sz="2000" b="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The STS Project is seeking CD-3A approval for site work that could coincide with the RTBT stub construction and would create logistical challenges</a:t>
            </a:r>
          </a:p>
          <a:p>
            <a:pPr marL="457200" indent="-4572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The RTBT stub procurement approach includes utilizing the STS construction manager with a fallback option to competitively bid the scope. The plan is sound but there is still significant risk due to the unknowns surrounding the STS CM as well as the volatility of the contractor market</a:t>
            </a:r>
          </a:p>
          <a:p>
            <a:pPr marL="457200" indent="-4572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The CF team is actively managing the schedule risk for the RTBT stub outage construction, however no such risk exists in the project risk register </a:t>
            </a:r>
          </a:p>
          <a:p>
            <a:pPr marL="457200" indent="-4572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Past review recommendations have been appropriately addressed</a:t>
            </a:r>
            <a:endParaRPr lang="en-US" sz="2000" b="0" dirty="0">
              <a:latin typeface="Times New Roman" pitchFamily="18" charset="0"/>
              <a:cs typeface="Times New Roman" pitchFamily="18" charset="0"/>
            </a:endParaRPr>
          </a:p>
          <a:p>
            <a:pPr algn="l"/>
            <a:endParaRPr lang="en-US" sz="2000" b="0" dirty="0">
              <a:latin typeface="Times New Roman" pitchFamily="18" charset="0"/>
              <a:cs typeface="Times New Roman" pitchFamily="18" charset="0"/>
            </a:endParaRPr>
          </a:p>
        </p:txBody>
      </p:sp>
    </p:spTree>
    <p:extLst>
      <p:ext uri="{BB962C8B-B14F-4D97-AF65-F5344CB8AC3E}">
        <p14:creationId xmlns:p14="http://schemas.microsoft.com/office/powerpoint/2010/main" val="28817082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48</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3.  Conventional Facilities</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 Cisek, ANL / Subcommittee 5</a:t>
            </a:r>
          </a:p>
        </p:txBody>
      </p:sp>
      <p:sp>
        <p:nvSpPr>
          <p:cNvPr id="23557" name="Rectangle 7"/>
          <p:cNvSpPr>
            <a:spLocks noChangeArrowheads="1"/>
          </p:cNvSpPr>
          <p:nvPr/>
        </p:nvSpPr>
        <p:spPr bwMode="auto">
          <a:xfrm>
            <a:off x="276224" y="1056061"/>
            <a:ext cx="8648701" cy="2031325"/>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Recommendations</a:t>
            </a:r>
            <a:endParaRPr lang="en-US" sz="2400" b="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mj-lt"/>
              <a:buAutoNum type="arabicPeriod"/>
            </a:pPr>
            <a:r>
              <a:rPr lang="en-US" sz="2000" b="0" dirty="0">
                <a:solidFill>
                  <a:srgbClr val="000000"/>
                </a:solidFill>
                <a:latin typeface="Times New Roman" pitchFamily="18" charset="0"/>
                <a:cs typeface="Times New Roman" pitchFamily="18" charset="0"/>
              </a:rPr>
              <a:t>Prior to CD-2/3 ESAAB, complete a thorough risk analysis of the RTBT stub procurement, construction logistics, cost, and schedule to identify risks not currently in the project risk register, and update the risk register accordingly</a:t>
            </a:r>
          </a:p>
          <a:p>
            <a:pPr marL="457200" indent="-457200" algn="l" eaLnBrk="1" hangingPunct="1">
              <a:spcBef>
                <a:spcPct val="20000"/>
              </a:spcBef>
              <a:buFont typeface="+mj-lt"/>
              <a:buAutoNum type="arabicPeriod"/>
            </a:pPr>
            <a:r>
              <a:rPr lang="en-US" sz="2000" b="0" dirty="0">
                <a:solidFill>
                  <a:srgbClr val="000000"/>
                </a:solidFill>
                <a:latin typeface="Times New Roman" pitchFamily="18" charset="0"/>
                <a:cs typeface="Times New Roman" pitchFamily="18" charset="0"/>
              </a:rPr>
              <a:t>Proceed to CD-2/3</a:t>
            </a:r>
          </a:p>
          <a:p>
            <a:pPr algn="l"/>
            <a:endParaRPr lang="en-US" sz="2000" b="0" dirty="0">
              <a:latin typeface="Times New Roman" pitchFamily="18" charset="0"/>
              <a:cs typeface="Times New Roman" pitchFamily="18" charset="0"/>
            </a:endParaRPr>
          </a:p>
        </p:txBody>
      </p:sp>
    </p:spTree>
    <p:extLst>
      <p:ext uri="{BB962C8B-B14F-4D97-AF65-F5344CB8AC3E}">
        <p14:creationId xmlns:p14="http://schemas.microsoft.com/office/powerpoint/2010/main" val="59036308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49</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1600" b="1" dirty="0" smtClean="0">
                <a:effectLst/>
                <a:latin typeface="Times New Roman" pitchFamily="18" charset="0"/>
                <a:cs typeface="Times New Roman" pitchFamily="18" charset="0"/>
              </a:rPr>
              <a:t>Environment</a:t>
            </a:r>
            <a:r>
              <a:rPr lang="en-US" sz="1600" b="1" dirty="0" smtClean="0">
                <a:effectLst/>
                <a:latin typeface="Times New Roman" pitchFamily="18" charset="0"/>
                <a:cs typeface="Times New Roman" pitchFamily="18" charset="0"/>
              </a:rPr>
              <a:t>, Safety and Health</a:t>
            </a:r>
            <a:br>
              <a:rPr lang="en-US" sz="1600" b="1" dirty="0" smtClean="0">
                <a:effectLst/>
                <a:latin typeface="Times New Roman" pitchFamily="18" charset="0"/>
                <a:cs typeface="Times New Roman" pitchFamily="18" charset="0"/>
              </a:rPr>
            </a:br>
            <a:r>
              <a:rPr lang="en-US" sz="1600" dirty="0" smtClean="0">
                <a:effectLst/>
                <a:latin typeface="Times New Roman" pitchFamily="18" charset="0"/>
                <a:cs typeface="Times New Roman" pitchFamily="18" charset="0"/>
              </a:rPr>
              <a:t>J. Fleming, </a:t>
            </a:r>
            <a:r>
              <a:rPr lang="en-US" sz="1600" dirty="0" smtClean="0">
                <a:effectLst/>
                <a:latin typeface="Times New Roman" pitchFamily="18" charset="0"/>
                <a:cs typeface="Times New Roman" pitchFamily="18" charset="0"/>
              </a:rPr>
              <a:t>LBNL, M</a:t>
            </a:r>
            <a:r>
              <a:rPr lang="en-US" sz="1600" dirty="0" smtClean="0">
                <a:effectLst/>
                <a:latin typeface="Times New Roman" pitchFamily="18" charset="0"/>
                <a:cs typeface="Times New Roman" pitchFamily="18" charset="0"/>
              </a:rPr>
              <a:t>. Fries, </a:t>
            </a:r>
            <a:r>
              <a:rPr lang="en-US" sz="1600" dirty="0" smtClean="0">
                <a:effectLst/>
                <a:latin typeface="Times New Roman" pitchFamily="18" charset="0"/>
                <a:cs typeface="Times New Roman" pitchFamily="18" charset="0"/>
              </a:rPr>
              <a:t>ANL, J. McGhee, ANL</a:t>
            </a:r>
            <a:r>
              <a:rPr lang="en-US" sz="1600" dirty="0" smtClean="0">
                <a:effectLst/>
                <a:latin typeface="Times New Roman" pitchFamily="18" charset="0"/>
                <a:cs typeface="Times New Roman" pitchFamily="18" charset="0"/>
              </a:rPr>
              <a:t/>
            </a:r>
            <a:br>
              <a:rPr lang="en-US" sz="1600" dirty="0" smtClean="0">
                <a:effectLst/>
                <a:latin typeface="Times New Roman" pitchFamily="18" charset="0"/>
                <a:cs typeface="Times New Roman" pitchFamily="18" charset="0"/>
              </a:rPr>
            </a:br>
            <a:r>
              <a:rPr lang="en-US" sz="1600" dirty="0" smtClean="0">
                <a:effectLst/>
                <a:latin typeface="Times New Roman" pitchFamily="18" charset="0"/>
                <a:cs typeface="Times New Roman" pitchFamily="18" charset="0"/>
              </a:rPr>
              <a:t>Subcommittee 6</a:t>
            </a:r>
          </a:p>
        </p:txBody>
      </p:sp>
      <p:sp>
        <p:nvSpPr>
          <p:cNvPr id="23557" name="Rectangle 7"/>
          <p:cNvSpPr>
            <a:spLocks noChangeArrowheads="1"/>
          </p:cNvSpPr>
          <p:nvPr/>
        </p:nvSpPr>
        <p:spPr bwMode="auto">
          <a:xfrm>
            <a:off x="276224" y="1056061"/>
            <a:ext cx="8648701" cy="4893647"/>
          </a:xfrm>
          <a:prstGeom prst="rect">
            <a:avLst/>
          </a:prstGeom>
          <a:noFill/>
          <a:ln w="6350">
            <a:noFill/>
            <a:miter lim="800000"/>
            <a:headEnd/>
            <a:tailEnd/>
          </a:ln>
        </p:spPr>
        <p:txBody>
          <a:bodyPr wrap="square">
            <a:spAutoFit/>
          </a:bodyPr>
          <a:lstStyle/>
          <a:p>
            <a:pPr marL="457200" lvl="0" indent="-457200" algn="l">
              <a:buFont typeface="+mj-lt"/>
              <a:buAutoNum type="arabicPeriod" startAt="6"/>
            </a:pPr>
            <a:r>
              <a:rPr lang="en-US" sz="2400" b="0" u="sng" dirty="0">
                <a:solidFill>
                  <a:srgbClr val="000000"/>
                </a:solidFill>
                <a:latin typeface="Times New Roman" pitchFamily="18" charset="0"/>
                <a:cs typeface="Times New Roman" pitchFamily="18" charset="0"/>
              </a:rPr>
              <a:t>ES&amp;H/QA</a:t>
            </a:r>
            <a:r>
              <a:rPr lang="en-US" sz="2400" b="0" dirty="0">
                <a:solidFill>
                  <a:srgbClr val="000000"/>
                </a:solidFill>
                <a:latin typeface="Times New Roman" pitchFamily="18" charset="0"/>
                <a:cs typeface="Times New Roman" pitchFamily="18" charset="0"/>
              </a:rPr>
              <a:t>:  Are Environment, Safety, and Health and Quality Assurance (ES&amp;H/QA) requirements and plans, including COVID-19 protections and safety measures, being properly addressed</a:t>
            </a:r>
            <a:r>
              <a:rPr lang="en-US" sz="2400" b="0" dirty="0" smtClean="0">
                <a:solidFill>
                  <a:srgbClr val="000000"/>
                </a:solidFill>
                <a:latin typeface="Times New Roman" pitchFamily="18" charset="0"/>
                <a:cs typeface="Times New Roman" pitchFamily="18" charset="0"/>
              </a:rPr>
              <a:t>? </a:t>
            </a:r>
            <a:r>
              <a:rPr lang="en-US" sz="2400" dirty="0" smtClean="0">
                <a:solidFill>
                  <a:schemeClr val="accent2"/>
                </a:solidFill>
                <a:latin typeface="Times New Roman" pitchFamily="18" charset="0"/>
                <a:cs typeface="Times New Roman" pitchFamily="18" charset="0"/>
              </a:rPr>
              <a:t>YES</a:t>
            </a:r>
            <a:endParaRPr lang="en-US" sz="2400" b="0" dirty="0" smtClean="0">
              <a:solidFill>
                <a:srgbClr val="000000"/>
              </a:solidFill>
              <a:latin typeface="Times New Roman" pitchFamily="18" charset="0"/>
              <a:cs typeface="Times New Roman" pitchFamily="18" charset="0"/>
            </a:endParaRPr>
          </a:p>
          <a:p>
            <a:pPr marL="457200" lvl="0" indent="-457200" algn="l">
              <a:buFont typeface="+mj-lt"/>
              <a:buAutoNum type="arabicPeriod" startAt="6"/>
            </a:pPr>
            <a:endParaRPr lang="en-US" sz="2400" b="0" dirty="0">
              <a:solidFill>
                <a:srgbClr val="000000"/>
              </a:solidFill>
              <a:latin typeface="Times New Roman" pitchFamily="18" charset="0"/>
              <a:cs typeface="Times New Roman" pitchFamily="18" charset="0"/>
            </a:endParaRPr>
          </a:p>
          <a:p>
            <a:pPr marL="457200" indent="-457200" algn="l">
              <a:buFontTx/>
              <a:buAutoNum type="arabicPeriod" startAt="6"/>
            </a:pPr>
            <a:r>
              <a:rPr lang="en-US" sz="2400" b="0" u="sng" dirty="0">
                <a:solidFill>
                  <a:srgbClr val="000000"/>
                </a:solidFill>
                <a:latin typeface="Times New Roman" pitchFamily="18" charset="0"/>
                <a:cs typeface="Times New Roman" pitchFamily="18" charset="0"/>
              </a:rPr>
              <a:t>Recommendations</a:t>
            </a:r>
            <a:r>
              <a:rPr lang="en-US" sz="2400" b="0" dirty="0">
                <a:solidFill>
                  <a:srgbClr val="000000"/>
                </a:solidFill>
                <a:latin typeface="Times New Roman" pitchFamily="18" charset="0"/>
                <a:cs typeface="Times New Roman" pitchFamily="18" charset="0"/>
              </a:rPr>
              <a:t>:  Have past review recommendations been appropriately addressed? </a:t>
            </a:r>
            <a:r>
              <a:rPr lang="en-US" sz="2400" dirty="0">
                <a:solidFill>
                  <a:schemeClr val="accent2"/>
                </a:solidFill>
                <a:latin typeface="Times New Roman" pitchFamily="18" charset="0"/>
                <a:cs typeface="Times New Roman" pitchFamily="18" charset="0"/>
              </a:rPr>
              <a:t>YES</a:t>
            </a:r>
            <a:endParaRPr lang="en-US" sz="2400" b="0" dirty="0">
              <a:solidFill>
                <a:srgbClr val="000000"/>
              </a:solidFill>
              <a:latin typeface="Times New Roman" pitchFamily="18" charset="0"/>
              <a:cs typeface="Times New Roman" pitchFamily="18" charset="0"/>
            </a:endParaRPr>
          </a:p>
          <a:p>
            <a:pPr lvl="0" algn="l"/>
            <a:endParaRPr lang="en-US" sz="2400" b="0" dirty="0">
              <a:solidFill>
                <a:srgbClr val="000000"/>
              </a:solidFill>
              <a:latin typeface="Times New Roman" pitchFamily="18" charset="0"/>
              <a:cs typeface="Times New Roman" pitchFamily="18" charset="0"/>
            </a:endParaRPr>
          </a:p>
          <a:p>
            <a:pPr algn="l"/>
            <a:endParaRPr lang="en-US" sz="2400" b="0" dirty="0" smtClean="0">
              <a:solidFill>
                <a:srgbClr val="000000"/>
              </a:solidFill>
              <a:latin typeface="Times New Roman" pitchFamily="18" charset="0"/>
              <a:cs typeface="Times New Roman" pitchFamily="18" charset="0"/>
            </a:endParaRPr>
          </a:p>
          <a:p>
            <a:pPr algn="l"/>
            <a:endParaRPr lang="en-US" sz="2400" b="0" dirty="0" smtClean="0">
              <a:solidFill>
                <a:srgbClr val="000000"/>
              </a:solidFill>
              <a:latin typeface="Times New Roman" pitchFamily="18" charset="0"/>
              <a:cs typeface="Times New Roman" pitchFamily="18" charset="0"/>
            </a:endParaRPr>
          </a:p>
          <a:p>
            <a:pPr algn="l"/>
            <a:endParaRPr lang="en-US" sz="2400" b="0" dirty="0">
              <a:solidFill>
                <a:srgbClr val="000000"/>
              </a:solidFill>
              <a:latin typeface="Times New Roman" pitchFamily="18" charset="0"/>
              <a:cs typeface="Times New Roman" pitchFamily="18" charset="0"/>
            </a:endParaRPr>
          </a:p>
          <a:p>
            <a:pPr algn="l"/>
            <a:endParaRPr lang="en-US" sz="2400" b="0" dirty="0" smtClean="0">
              <a:solidFill>
                <a:srgbClr val="000000"/>
              </a:solidFill>
              <a:latin typeface="Times New Roman" pitchFamily="18" charset="0"/>
              <a:cs typeface="Times New Roman" pitchFamily="18" charset="0"/>
            </a:endParaRPr>
          </a:p>
          <a:p>
            <a:pPr algn="l"/>
            <a:endParaRPr lang="en-US" sz="2400" b="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8138163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5</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2.1  Superconducting RF</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M. Kelly, </a:t>
            </a:r>
            <a:r>
              <a:rPr lang="en-US" sz="1800" dirty="0" smtClean="0">
                <a:effectLst/>
                <a:latin typeface="Times New Roman" pitchFamily="18" charset="0"/>
                <a:cs typeface="Times New Roman" pitchFamily="18" charset="0"/>
              </a:rPr>
              <a:t>ANL, T. Nicol, FNAL</a:t>
            </a:r>
            <a:br>
              <a:rPr lang="en-US" sz="1800" dirty="0" smtClean="0">
                <a:effectLst/>
                <a:latin typeface="Times New Roman" pitchFamily="18" charset="0"/>
                <a:cs typeface="Times New Roman" pitchFamily="18" charset="0"/>
              </a:rPr>
            </a:br>
            <a:r>
              <a:rPr lang="en-US" sz="1800" dirty="0" smtClean="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Subcommittee 1</a:t>
            </a:r>
          </a:p>
        </p:txBody>
      </p:sp>
      <p:sp>
        <p:nvSpPr>
          <p:cNvPr id="23557" name="Rectangle 7"/>
          <p:cNvSpPr>
            <a:spLocks noChangeArrowheads="1"/>
          </p:cNvSpPr>
          <p:nvPr/>
        </p:nvSpPr>
        <p:spPr bwMode="auto">
          <a:xfrm>
            <a:off x="276224" y="1062582"/>
            <a:ext cx="8648701" cy="5133713"/>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Findings</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The PPU will double the SNS beam power capability from 1.4 MW to 2.8 MW. 30% of the beam power will come from an increase in beam energy. 50% will come from an increase in beam current.</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Long lead procurements have been previously approved and initiated. The CD-3A approval provided $10.5M for cavities and couplers. The CD-3B approval provided $53.4M for cryomodules and the klystron gallery buildout.</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CD-3A contracts for cavities and couplers were placed on schedule and work is approximately 75% complete. Contracts associated with CD-3B have begun and are on schedule. These activities are 19% complete.</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The receipt and installation activities for seven new cryomodules are on or near the project critical path. Cryomodule installation is required to coincide with planned maintenance outages from FY2022 to FY2024.</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Jefferson Laboratory (JLab) is the PPU partner for cryomodules. JLab does have other significant and overlapping commitments. The LCLS-II project work is wrapping up, while LCLS-II-HE and PPU are ramping up.</a:t>
            </a: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57575282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50</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1600" b="1" dirty="0">
                <a:solidFill>
                  <a:srgbClr val="000000"/>
                </a:solidFill>
                <a:effectLst/>
                <a:latin typeface="Times New Roman" pitchFamily="18" charset="0"/>
                <a:cs typeface="Times New Roman" pitchFamily="18" charset="0"/>
              </a:rPr>
              <a:t>Environment, Safety and Health</a:t>
            </a:r>
            <a:br>
              <a:rPr lang="en-US" sz="1600" b="1" dirty="0">
                <a:solidFill>
                  <a:srgbClr val="000000"/>
                </a:solidFill>
                <a:effectLst/>
                <a:latin typeface="Times New Roman" pitchFamily="18" charset="0"/>
                <a:cs typeface="Times New Roman" pitchFamily="18" charset="0"/>
              </a:rPr>
            </a:br>
            <a:r>
              <a:rPr lang="en-US" sz="1600" dirty="0">
                <a:solidFill>
                  <a:srgbClr val="000000"/>
                </a:solidFill>
                <a:effectLst/>
                <a:latin typeface="Times New Roman" pitchFamily="18" charset="0"/>
                <a:cs typeface="Times New Roman" pitchFamily="18" charset="0"/>
              </a:rPr>
              <a:t>J. Fleming, LBNL, M. Fries, ANL, J. McGhee, ANL</a:t>
            </a:r>
            <a:br>
              <a:rPr lang="en-US" sz="1600" dirty="0">
                <a:solidFill>
                  <a:srgbClr val="000000"/>
                </a:solidFill>
                <a:effectLst/>
                <a:latin typeface="Times New Roman" pitchFamily="18" charset="0"/>
                <a:cs typeface="Times New Roman" pitchFamily="18" charset="0"/>
              </a:rPr>
            </a:br>
            <a:r>
              <a:rPr lang="en-US" sz="1600" dirty="0">
                <a:solidFill>
                  <a:srgbClr val="000000"/>
                </a:solidFill>
                <a:effectLst/>
                <a:latin typeface="Times New Roman" pitchFamily="18" charset="0"/>
                <a:cs typeface="Times New Roman" pitchFamily="18" charset="0"/>
              </a:rPr>
              <a:t>Subcommittee 6</a:t>
            </a:r>
            <a:endParaRPr lang="en-US" sz="1800" dirty="0" smtClean="0">
              <a:effectLst/>
              <a:latin typeface="Times New Roman" pitchFamily="18" charset="0"/>
              <a:cs typeface="Times New Roman" pitchFamily="18" charset="0"/>
            </a:endParaRPr>
          </a:p>
        </p:txBody>
      </p:sp>
      <p:sp>
        <p:nvSpPr>
          <p:cNvPr id="23557" name="Rectangle 7"/>
          <p:cNvSpPr>
            <a:spLocks noChangeArrowheads="1"/>
          </p:cNvSpPr>
          <p:nvPr/>
        </p:nvSpPr>
        <p:spPr bwMode="auto">
          <a:xfrm>
            <a:off x="276224" y="1056061"/>
            <a:ext cx="8648701" cy="4856714"/>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smtClean="0">
                <a:solidFill>
                  <a:srgbClr val="000000"/>
                </a:solidFill>
                <a:latin typeface="Times New Roman" pitchFamily="18" charset="0"/>
                <a:cs typeface="Times New Roman" pitchFamily="18" charset="0"/>
              </a:rPr>
              <a:t>Findings</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National Environmental Protection Agency Categorical Exclusion (</a:t>
            </a:r>
            <a:r>
              <a:rPr lang="en-US" sz="1800" b="0" dirty="0" err="1">
                <a:solidFill>
                  <a:srgbClr val="000000"/>
                </a:solidFill>
                <a:latin typeface="Times New Roman" pitchFamily="18" charset="0"/>
                <a:cs typeface="Times New Roman" pitchFamily="18" charset="0"/>
              </a:rPr>
              <a:t>Cx</a:t>
            </a:r>
            <a:r>
              <a:rPr lang="en-US" sz="1800" b="0" dirty="0">
                <a:solidFill>
                  <a:srgbClr val="000000"/>
                </a:solidFill>
                <a:latin typeface="Times New Roman" pitchFamily="18" charset="0"/>
                <a:cs typeface="Times New Roman" pitchFamily="18" charset="0"/>
              </a:rPr>
              <a:t>) was approved.</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Hazard Analysis Report (HAR) was completed and updated for CD-2/3.</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Construction Project Safety and Health Plan was completed in September 2019.</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COVID-19 protections and safety measures have been presented and are being </a:t>
            </a:r>
            <a:r>
              <a:rPr lang="en-US" sz="1800" b="0" dirty="0" smtClean="0">
                <a:solidFill>
                  <a:srgbClr val="000000"/>
                </a:solidFill>
                <a:latin typeface="Times New Roman" pitchFamily="18" charset="0"/>
                <a:cs typeface="Times New Roman" pitchFamily="18" charset="0"/>
              </a:rPr>
              <a:t>flowed-down </a:t>
            </a:r>
            <a:r>
              <a:rPr lang="en-US" sz="1800" b="0" dirty="0">
                <a:solidFill>
                  <a:srgbClr val="000000"/>
                </a:solidFill>
                <a:latin typeface="Times New Roman" pitchFamily="18" charset="0"/>
                <a:cs typeface="Times New Roman" pitchFamily="18" charset="0"/>
              </a:rPr>
              <a:t>to lower-tiered subcontractors.</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Quality Assurance Plan </a:t>
            </a:r>
            <a:r>
              <a:rPr lang="en-US" sz="1800" b="0" dirty="0" smtClean="0">
                <a:solidFill>
                  <a:srgbClr val="000000"/>
                </a:solidFill>
                <a:latin typeface="Times New Roman" pitchFamily="18" charset="0"/>
                <a:cs typeface="Times New Roman" pitchFamily="18" charset="0"/>
              </a:rPr>
              <a:t>was </a:t>
            </a:r>
            <a:r>
              <a:rPr lang="en-US" sz="1800" b="0" dirty="0">
                <a:solidFill>
                  <a:srgbClr val="000000"/>
                </a:solidFill>
                <a:latin typeface="Times New Roman" pitchFamily="18" charset="0"/>
                <a:cs typeface="Times New Roman" pitchFamily="18" charset="0"/>
              </a:rPr>
              <a:t>completed and </a:t>
            </a:r>
            <a:r>
              <a:rPr lang="en-US" sz="1800" b="0" dirty="0" smtClean="0">
                <a:solidFill>
                  <a:srgbClr val="000000"/>
                </a:solidFill>
                <a:latin typeface="Times New Roman" pitchFamily="18" charset="0"/>
                <a:cs typeface="Times New Roman" pitchFamily="18" charset="0"/>
              </a:rPr>
              <a:t>was </a:t>
            </a:r>
            <a:r>
              <a:rPr lang="en-US" sz="1800" b="0" dirty="0">
                <a:solidFill>
                  <a:srgbClr val="000000"/>
                </a:solidFill>
                <a:latin typeface="Times New Roman" pitchFamily="18" charset="0"/>
                <a:cs typeface="Times New Roman" pitchFamily="18" charset="0"/>
              </a:rPr>
              <a:t>prepared specific </a:t>
            </a:r>
            <a:r>
              <a:rPr lang="en-US" sz="1800" b="0" dirty="0" smtClean="0">
                <a:solidFill>
                  <a:srgbClr val="000000"/>
                </a:solidFill>
                <a:latin typeface="Times New Roman" pitchFamily="18" charset="0"/>
                <a:cs typeface="Times New Roman" pitchFamily="18" charset="0"/>
              </a:rPr>
              <a:t>for </a:t>
            </a:r>
            <a:r>
              <a:rPr lang="en-US" sz="1800" b="0" dirty="0">
                <a:solidFill>
                  <a:srgbClr val="000000"/>
                </a:solidFill>
                <a:latin typeface="Times New Roman" pitchFamily="18" charset="0"/>
                <a:cs typeface="Times New Roman" pitchFamily="18" charset="0"/>
              </a:rPr>
              <a:t>the </a:t>
            </a:r>
            <a:r>
              <a:rPr lang="en-US" sz="1800" b="0" dirty="0" smtClean="0">
                <a:solidFill>
                  <a:srgbClr val="000000"/>
                </a:solidFill>
                <a:latin typeface="Times New Roman" pitchFamily="18" charset="0"/>
                <a:cs typeface="Times New Roman" pitchFamily="18" charset="0"/>
              </a:rPr>
              <a:t>project.</a:t>
            </a:r>
            <a:endParaRPr lang="en-US" sz="1800" b="0" dirty="0">
              <a:solidFill>
                <a:srgbClr val="000000"/>
              </a:solidFill>
              <a:latin typeface="Times New Roman" pitchFamily="18" charset="0"/>
              <a:cs typeface="Times New Roman" pitchFamily="18" charset="0"/>
            </a:endParaRP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External Readiness Review (ERR) or Accelerator Readiness Reviews (ARR) are required to be performed and approved as part of the transition to operations plan</a:t>
            </a:r>
            <a:r>
              <a:rPr lang="en-US" sz="1800" b="0" dirty="0" smtClean="0">
                <a:solidFill>
                  <a:srgbClr val="000000"/>
                </a:solidFill>
                <a:latin typeface="Times New Roman" pitchFamily="18" charset="0"/>
                <a:cs typeface="Times New Roman" pitchFamily="18" charset="0"/>
              </a:rPr>
              <a:t>.</a:t>
            </a:r>
          </a:p>
          <a:p>
            <a:pPr algn="l" eaLnBrk="1" hangingPunct="1">
              <a:spcBef>
                <a:spcPct val="20000"/>
              </a:spcBef>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smtClean="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smtClean="0">
              <a:solidFill>
                <a:srgbClr val="000000"/>
              </a:solidFill>
              <a:latin typeface="Times New Roman" pitchFamily="18" charset="0"/>
              <a:cs typeface="Times New Roman" pitchFamily="18" charset="0"/>
            </a:endParaRPr>
          </a:p>
          <a:p>
            <a:pPr algn="l" eaLnBrk="1" hangingPunct="1">
              <a:spcBef>
                <a:spcPct val="20000"/>
              </a:spcBef>
            </a:pPr>
            <a:endParaRPr lang="en-US" sz="1800" dirty="0" smtClean="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413477483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51</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1600" b="1" dirty="0">
                <a:solidFill>
                  <a:srgbClr val="000000"/>
                </a:solidFill>
                <a:effectLst/>
                <a:latin typeface="Times New Roman" pitchFamily="18" charset="0"/>
                <a:cs typeface="Times New Roman" pitchFamily="18" charset="0"/>
              </a:rPr>
              <a:t>Environment, Safety and Health</a:t>
            </a:r>
            <a:br>
              <a:rPr lang="en-US" sz="1600" b="1" dirty="0">
                <a:solidFill>
                  <a:srgbClr val="000000"/>
                </a:solidFill>
                <a:effectLst/>
                <a:latin typeface="Times New Roman" pitchFamily="18" charset="0"/>
                <a:cs typeface="Times New Roman" pitchFamily="18" charset="0"/>
              </a:rPr>
            </a:br>
            <a:r>
              <a:rPr lang="en-US" sz="1600" dirty="0">
                <a:solidFill>
                  <a:srgbClr val="000000"/>
                </a:solidFill>
                <a:effectLst/>
                <a:latin typeface="Times New Roman" pitchFamily="18" charset="0"/>
                <a:cs typeface="Times New Roman" pitchFamily="18" charset="0"/>
              </a:rPr>
              <a:t>J. Fleming, LBNL, M. Fries, ANL, J. McGhee, ANL</a:t>
            </a:r>
            <a:br>
              <a:rPr lang="en-US" sz="1600" dirty="0">
                <a:solidFill>
                  <a:srgbClr val="000000"/>
                </a:solidFill>
                <a:effectLst/>
                <a:latin typeface="Times New Roman" pitchFamily="18" charset="0"/>
                <a:cs typeface="Times New Roman" pitchFamily="18" charset="0"/>
              </a:rPr>
            </a:br>
            <a:r>
              <a:rPr lang="en-US" sz="1600" dirty="0">
                <a:solidFill>
                  <a:srgbClr val="000000"/>
                </a:solidFill>
                <a:effectLst/>
                <a:latin typeface="Times New Roman" pitchFamily="18" charset="0"/>
                <a:cs typeface="Times New Roman" pitchFamily="18" charset="0"/>
              </a:rPr>
              <a:t>Subcommittee 6</a:t>
            </a:r>
            <a:endParaRPr lang="en-US" sz="1800" dirty="0" smtClean="0">
              <a:effectLst/>
              <a:latin typeface="Times New Roman" pitchFamily="18" charset="0"/>
              <a:cs typeface="Times New Roman" pitchFamily="18" charset="0"/>
            </a:endParaRPr>
          </a:p>
        </p:txBody>
      </p:sp>
      <p:sp>
        <p:nvSpPr>
          <p:cNvPr id="23557" name="Rectangle 7"/>
          <p:cNvSpPr>
            <a:spLocks noChangeArrowheads="1"/>
          </p:cNvSpPr>
          <p:nvPr/>
        </p:nvSpPr>
        <p:spPr bwMode="auto">
          <a:xfrm>
            <a:off x="276224" y="1056061"/>
            <a:ext cx="8648701" cy="8180701"/>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smtClean="0">
                <a:solidFill>
                  <a:srgbClr val="000000"/>
                </a:solidFill>
                <a:latin typeface="Times New Roman" pitchFamily="18" charset="0"/>
                <a:cs typeface="Times New Roman" pitchFamily="18" charset="0"/>
              </a:rPr>
              <a:t>Comments</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Integrated Safety Management is well established in the project and is being flowed-down to lower, tiered subcontractors through the ORNL Chestnut Ridge Project Safety and Health Plan.</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ESH&amp;Q personnel are well integrated into the project and providing support for project document reviews and field inspections.</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Construction oversight and safety is well managed and a Safety Services Representative provides 40% time for construction oversight and safety review.</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ORNL has implemented </a:t>
            </a:r>
            <a:r>
              <a:rPr lang="en-US" sz="1800" b="0" dirty="0" smtClean="0">
                <a:solidFill>
                  <a:srgbClr val="000000"/>
                </a:solidFill>
                <a:latin typeface="Times New Roman" pitchFamily="18" charset="0"/>
                <a:cs typeface="Times New Roman" pitchFamily="18" charset="0"/>
              </a:rPr>
              <a:t>robust, </a:t>
            </a:r>
            <a:r>
              <a:rPr lang="en-US" sz="1800" b="0" dirty="0">
                <a:solidFill>
                  <a:srgbClr val="000000"/>
                </a:solidFill>
                <a:latin typeface="Times New Roman" pitchFamily="18" charset="0"/>
                <a:cs typeface="Times New Roman" pitchFamily="18" charset="0"/>
              </a:rPr>
              <a:t>COVID-19 precautions and safety measures through response plans, density monitoring, training and testing which have been flowed-down to lower, tiered subcontractors and is commendable.</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A COVID-19 Subcontractor Hazard Analysis is required to address precautions and safety measures for onsite construction work, which is a best practice.</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Hazard Analysis Report or an </a:t>
            </a:r>
            <a:r>
              <a:rPr lang="en-US" sz="1800" b="0" dirty="0" err="1">
                <a:solidFill>
                  <a:srgbClr val="000000"/>
                </a:solidFill>
                <a:latin typeface="Times New Roman" pitchFamily="18" charset="0"/>
                <a:cs typeface="Times New Roman" pitchFamily="18" charset="0"/>
              </a:rPr>
              <a:t>unreviewed</a:t>
            </a:r>
            <a:r>
              <a:rPr lang="en-US" sz="1800" b="0" dirty="0">
                <a:solidFill>
                  <a:srgbClr val="000000"/>
                </a:solidFill>
                <a:latin typeface="Times New Roman" pitchFamily="18" charset="0"/>
                <a:cs typeface="Times New Roman" pitchFamily="18" charset="0"/>
              </a:rPr>
              <a:t> safety issue (USI) should incorporate and address hazards associated with the connection of the RTBT to the main SNS.</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Suggest re-evaluating the Oxygen Deficiency Hazard calculations with the increased helium usage.</a:t>
            </a:r>
          </a:p>
          <a:p>
            <a:pPr lvl="1" algn="l" eaLnBrk="1" hangingPunct="1">
              <a:spcBef>
                <a:spcPct val="20000"/>
              </a:spcBef>
            </a:pPr>
            <a:endParaRPr lang="en-US" sz="1800" dirty="0" smtClean="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smtClean="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smtClean="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smtClean="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smtClean="0">
              <a:solidFill>
                <a:srgbClr val="000000"/>
              </a:solidFill>
              <a:latin typeface="Times New Roman" pitchFamily="18" charset="0"/>
              <a:cs typeface="Times New Roman" pitchFamily="18" charset="0"/>
            </a:endParaRPr>
          </a:p>
          <a:p>
            <a:pPr algn="l" eaLnBrk="1" hangingPunct="1">
              <a:spcBef>
                <a:spcPct val="20000"/>
              </a:spcBef>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03115860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52</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1600" b="1" dirty="0">
                <a:solidFill>
                  <a:srgbClr val="000000"/>
                </a:solidFill>
                <a:effectLst/>
                <a:latin typeface="Times New Roman" pitchFamily="18" charset="0"/>
                <a:cs typeface="Times New Roman" pitchFamily="18" charset="0"/>
              </a:rPr>
              <a:t>Environment, Safety and Health</a:t>
            </a:r>
            <a:br>
              <a:rPr lang="en-US" sz="1600" b="1" dirty="0">
                <a:solidFill>
                  <a:srgbClr val="000000"/>
                </a:solidFill>
                <a:effectLst/>
                <a:latin typeface="Times New Roman" pitchFamily="18" charset="0"/>
                <a:cs typeface="Times New Roman" pitchFamily="18" charset="0"/>
              </a:rPr>
            </a:br>
            <a:r>
              <a:rPr lang="en-US" sz="1600" dirty="0">
                <a:solidFill>
                  <a:srgbClr val="000000"/>
                </a:solidFill>
                <a:effectLst/>
                <a:latin typeface="Times New Roman" pitchFamily="18" charset="0"/>
                <a:cs typeface="Times New Roman" pitchFamily="18" charset="0"/>
              </a:rPr>
              <a:t>J. Fleming, LBNL, M. Fries, ANL, J. McGhee, ANL</a:t>
            </a:r>
            <a:br>
              <a:rPr lang="en-US" sz="1600" dirty="0">
                <a:solidFill>
                  <a:srgbClr val="000000"/>
                </a:solidFill>
                <a:effectLst/>
                <a:latin typeface="Times New Roman" pitchFamily="18" charset="0"/>
                <a:cs typeface="Times New Roman" pitchFamily="18" charset="0"/>
              </a:rPr>
            </a:br>
            <a:r>
              <a:rPr lang="en-US" sz="1600" dirty="0">
                <a:solidFill>
                  <a:srgbClr val="000000"/>
                </a:solidFill>
                <a:effectLst/>
                <a:latin typeface="Times New Roman" pitchFamily="18" charset="0"/>
                <a:cs typeface="Times New Roman" pitchFamily="18" charset="0"/>
              </a:rPr>
              <a:t>Subcommittee 6</a:t>
            </a:r>
            <a:endParaRPr lang="en-US" sz="1800" dirty="0" smtClean="0">
              <a:effectLst/>
              <a:latin typeface="Times New Roman" pitchFamily="18" charset="0"/>
              <a:cs typeface="Times New Roman" pitchFamily="18" charset="0"/>
            </a:endParaRPr>
          </a:p>
        </p:txBody>
      </p:sp>
      <p:sp>
        <p:nvSpPr>
          <p:cNvPr id="23557" name="Rectangle 7"/>
          <p:cNvSpPr>
            <a:spLocks noChangeArrowheads="1"/>
          </p:cNvSpPr>
          <p:nvPr/>
        </p:nvSpPr>
        <p:spPr bwMode="auto">
          <a:xfrm>
            <a:off x="276224" y="1056061"/>
            <a:ext cx="8648701" cy="8125301"/>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smtClean="0">
                <a:solidFill>
                  <a:srgbClr val="000000"/>
                </a:solidFill>
                <a:latin typeface="Times New Roman" pitchFamily="18" charset="0"/>
                <a:cs typeface="Times New Roman" pitchFamily="18" charset="0"/>
              </a:rPr>
              <a:t>Comments</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Quality Assurance program has improved and is in place with functional requirements of the QA program that meets the elements needed. </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QA coordination with partner Laboratories is very well structured.</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Ensure the statement of work review includes completion of the Quality Assurance Grading checklist and development of acceptance criteria.</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RTBT design review should include project QA and ES&amp;H organization to review the Conventional Facilities construction for RTBT stub to be sure requirements are incorporated. </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Procedures and an engineered containment have been incorporated into the design to mitigate the sources of the March 2020 ORPS mercury release.</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Project plans include revisions of the Facility Safety Document (FSAD-PF) and Accelerator Safety Envelope (ASE) to support crediting the Beam Power Limiting System after first </a:t>
            </a:r>
            <a:r>
              <a:rPr lang="en-US" sz="1800" b="0" dirty="0" err="1">
                <a:solidFill>
                  <a:srgbClr val="000000"/>
                </a:solidFill>
                <a:latin typeface="Times New Roman" pitchFamily="18" charset="0"/>
                <a:cs typeface="Times New Roman" pitchFamily="18" charset="0"/>
              </a:rPr>
              <a:t>cryomodule</a:t>
            </a:r>
            <a:r>
              <a:rPr lang="en-US" sz="1800" b="0" dirty="0">
                <a:solidFill>
                  <a:srgbClr val="000000"/>
                </a:solidFill>
                <a:latin typeface="Times New Roman" pitchFamily="18" charset="0"/>
                <a:cs typeface="Times New Roman" pitchFamily="18" charset="0"/>
              </a:rPr>
              <a:t> outage and Radiation Safety can implement a Hold process till the BPLS is ready.</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Increased proton energy and intensity for the project will potentially increase residual radiation levels in the ring injection area which would require additional evaluations and mitigations of radiation hazards</a:t>
            </a:r>
            <a:r>
              <a:rPr lang="en-US" sz="1800" b="0" dirty="0" smtClean="0">
                <a:solidFill>
                  <a:srgbClr val="000000"/>
                </a:solidFill>
                <a:latin typeface="Times New Roman" pitchFamily="18" charset="0"/>
                <a:cs typeface="Times New Roman" pitchFamily="18" charset="0"/>
              </a:rPr>
              <a:t>.</a:t>
            </a: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smtClean="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smtClean="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smtClean="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smtClean="0">
              <a:solidFill>
                <a:srgbClr val="000000"/>
              </a:solidFill>
              <a:latin typeface="Times New Roman" pitchFamily="18" charset="0"/>
              <a:cs typeface="Times New Roman" pitchFamily="18" charset="0"/>
            </a:endParaRPr>
          </a:p>
          <a:p>
            <a:pPr algn="l" eaLnBrk="1" hangingPunct="1">
              <a:spcBef>
                <a:spcPct val="20000"/>
              </a:spcBef>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85869436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53</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1600" b="1" dirty="0">
                <a:solidFill>
                  <a:srgbClr val="000000"/>
                </a:solidFill>
                <a:effectLst/>
                <a:latin typeface="Times New Roman" pitchFamily="18" charset="0"/>
                <a:cs typeface="Times New Roman" pitchFamily="18" charset="0"/>
              </a:rPr>
              <a:t>Environment, Safety and Health</a:t>
            </a:r>
            <a:br>
              <a:rPr lang="en-US" sz="1600" b="1" dirty="0">
                <a:solidFill>
                  <a:srgbClr val="000000"/>
                </a:solidFill>
                <a:effectLst/>
                <a:latin typeface="Times New Roman" pitchFamily="18" charset="0"/>
                <a:cs typeface="Times New Roman" pitchFamily="18" charset="0"/>
              </a:rPr>
            </a:br>
            <a:r>
              <a:rPr lang="en-US" sz="1600" dirty="0">
                <a:solidFill>
                  <a:srgbClr val="000000"/>
                </a:solidFill>
                <a:effectLst/>
                <a:latin typeface="Times New Roman" pitchFamily="18" charset="0"/>
                <a:cs typeface="Times New Roman" pitchFamily="18" charset="0"/>
              </a:rPr>
              <a:t>J. Fleming, LBNL, M. Fries, ANL, J. McGhee, ANL</a:t>
            </a:r>
            <a:br>
              <a:rPr lang="en-US" sz="1600" dirty="0">
                <a:solidFill>
                  <a:srgbClr val="000000"/>
                </a:solidFill>
                <a:effectLst/>
                <a:latin typeface="Times New Roman" pitchFamily="18" charset="0"/>
                <a:cs typeface="Times New Roman" pitchFamily="18" charset="0"/>
              </a:rPr>
            </a:br>
            <a:r>
              <a:rPr lang="en-US" sz="1600" dirty="0">
                <a:solidFill>
                  <a:srgbClr val="000000"/>
                </a:solidFill>
                <a:effectLst/>
                <a:latin typeface="Times New Roman" pitchFamily="18" charset="0"/>
                <a:cs typeface="Times New Roman" pitchFamily="18" charset="0"/>
              </a:rPr>
              <a:t>Subcommittee 6</a:t>
            </a:r>
            <a:endParaRPr lang="en-US" sz="1800" dirty="0" smtClean="0">
              <a:effectLst/>
              <a:latin typeface="Times New Roman" pitchFamily="18" charset="0"/>
              <a:cs typeface="Times New Roman" pitchFamily="18" charset="0"/>
            </a:endParaRPr>
          </a:p>
        </p:txBody>
      </p:sp>
      <p:sp>
        <p:nvSpPr>
          <p:cNvPr id="23557" name="Rectangle 7"/>
          <p:cNvSpPr>
            <a:spLocks noChangeArrowheads="1"/>
          </p:cNvSpPr>
          <p:nvPr/>
        </p:nvSpPr>
        <p:spPr bwMode="auto">
          <a:xfrm>
            <a:off x="276224" y="1056061"/>
            <a:ext cx="8648701" cy="6518708"/>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smtClean="0">
                <a:solidFill>
                  <a:srgbClr val="000000"/>
                </a:solidFill>
                <a:latin typeface="Times New Roman" pitchFamily="18" charset="0"/>
                <a:cs typeface="Times New Roman" pitchFamily="18" charset="0"/>
              </a:rPr>
              <a:t>Recommendations</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Present evaluations and mitigations of radiation hazards from the increase in proton energy and intensity at the next project review.</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Change wording </a:t>
            </a:r>
            <a:r>
              <a:rPr lang="en-US" sz="1800" b="0" dirty="0" smtClean="0">
                <a:solidFill>
                  <a:srgbClr val="000000"/>
                </a:solidFill>
                <a:latin typeface="Times New Roman" pitchFamily="18" charset="0"/>
                <a:cs typeface="Times New Roman" pitchFamily="18" charset="0"/>
              </a:rPr>
              <a:t>in </a:t>
            </a:r>
            <a:r>
              <a:rPr lang="en-US" sz="1800" b="0" dirty="0">
                <a:solidFill>
                  <a:srgbClr val="000000"/>
                </a:solidFill>
                <a:latin typeface="Times New Roman" pitchFamily="18" charset="0"/>
                <a:cs typeface="Times New Roman" pitchFamily="18" charset="0"/>
              </a:rPr>
              <a:t>RTBT </a:t>
            </a:r>
            <a:r>
              <a:rPr lang="en-US" sz="1800" b="0" dirty="0" smtClean="0">
                <a:solidFill>
                  <a:srgbClr val="000000"/>
                </a:solidFill>
                <a:latin typeface="Times New Roman" pitchFamily="18" charset="0"/>
                <a:cs typeface="Times New Roman" pitchFamily="18" charset="0"/>
              </a:rPr>
              <a:t>design review </a:t>
            </a:r>
            <a:r>
              <a:rPr lang="en-US" sz="1800" b="0" dirty="0">
                <a:solidFill>
                  <a:srgbClr val="000000"/>
                </a:solidFill>
                <a:latin typeface="Times New Roman" pitchFamily="18" charset="0"/>
                <a:cs typeface="Times New Roman" pitchFamily="18" charset="0"/>
              </a:rPr>
              <a:t>from “Project QA and ESH organization </a:t>
            </a:r>
            <a:r>
              <a:rPr lang="en-US" sz="1800" u="sng" dirty="0">
                <a:solidFill>
                  <a:srgbClr val="000000"/>
                </a:solidFill>
                <a:latin typeface="Times New Roman" pitchFamily="18" charset="0"/>
                <a:cs typeface="Times New Roman" pitchFamily="18" charset="0"/>
              </a:rPr>
              <a:t>should</a:t>
            </a:r>
            <a:r>
              <a:rPr lang="en-US" sz="1800" b="0" dirty="0">
                <a:solidFill>
                  <a:srgbClr val="000000"/>
                </a:solidFill>
                <a:latin typeface="Times New Roman" pitchFamily="18" charset="0"/>
                <a:cs typeface="Times New Roman" pitchFamily="18" charset="0"/>
              </a:rPr>
              <a:t> to </a:t>
            </a:r>
            <a:r>
              <a:rPr lang="en-US" sz="1800" u="sng" dirty="0">
                <a:solidFill>
                  <a:srgbClr val="000000"/>
                </a:solidFill>
                <a:latin typeface="Times New Roman" pitchFamily="18" charset="0"/>
                <a:cs typeface="Times New Roman" pitchFamily="18" charset="0"/>
              </a:rPr>
              <a:t>shall</a:t>
            </a:r>
            <a:r>
              <a:rPr lang="en-US" sz="1800" b="0" dirty="0">
                <a:solidFill>
                  <a:srgbClr val="000000"/>
                </a:solidFill>
                <a:latin typeface="Times New Roman" pitchFamily="18" charset="0"/>
                <a:cs typeface="Times New Roman" pitchFamily="18" charset="0"/>
              </a:rPr>
              <a:t> review the Conventional Facilities construction documents for RTBT stub” to ensure requirements are followed. </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Proceed to CD-2/3 ESAAB</a:t>
            </a:r>
            <a:r>
              <a:rPr lang="en-US" sz="1800" b="0" dirty="0" smtClean="0">
                <a:solidFill>
                  <a:srgbClr val="000000"/>
                </a:solidFill>
                <a:latin typeface="Times New Roman" pitchFamily="18" charset="0"/>
                <a:cs typeface="Times New Roman" pitchFamily="18" charset="0"/>
              </a:rPr>
              <a:t>.</a:t>
            </a: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smtClean="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smtClean="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smtClean="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smtClean="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smtClean="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smtClean="0">
              <a:solidFill>
                <a:srgbClr val="000000"/>
              </a:solidFill>
              <a:latin typeface="Times New Roman" pitchFamily="18" charset="0"/>
              <a:cs typeface="Times New Roman" pitchFamily="18" charset="0"/>
            </a:endParaRPr>
          </a:p>
          <a:p>
            <a:pPr algn="l" eaLnBrk="1" hangingPunct="1">
              <a:spcBef>
                <a:spcPct val="20000"/>
              </a:spcBef>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98605517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54</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A. Bampton, PNNL / S. Morgan, LBNL</a:t>
            </a:r>
          </a:p>
        </p:txBody>
      </p:sp>
      <p:sp>
        <p:nvSpPr>
          <p:cNvPr id="23557" name="Rectangle 7"/>
          <p:cNvSpPr>
            <a:spLocks noChangeArrowheads="1"/>
          </p:cNvSpPr>
          <p:nvPr/>
        </p:nvSpPr>
        <p:spPr bwMode="auto">
          <a:xfrm>
            <a:off x="276224" y="1056061"/>
            <a:ext cx="8648701" cy="5656933"/>
          </a:xfrm>
          <a:prstGeom prst="rect">
            <a:avLst/>
          </a:prstGeom>
          <a:noFill/>
          <a:ln w="6350">
            <a:noFill/>
            <a:miter lim="800000"/>
            <a:headEnd/>
            <a:tailEnd/>
          </a:ln>
        </p:spPr>
        <p:txBody>
          <a:bodyPr wrap="square">
            <a:spAutoFit/>
          </a:bodyPr>
          <a:lstStyle/>
          <a:p>
            <a:pPr marL="457200" indent="-457200" algn="l">
              <a:buAutoNum type="arabicPeriod" startAt="2"/>
            </a:pPr>
            <a:r>
              <a:rPr lang="en-US" sz="2000" b="0" u="sng" dirty="0">
                <a:latin typeface="Times New Roman" pitchFamily="18" charset="0"/>
                <a:cs typeface="Times New Roman" pitchFamily="18" charset="0"/>
              </a:rPr>
              <a:t>Project Scope</a:t>
            </a:r>
            <a:r>
              <a:rPr lang="en-US" sz="2000" b="0" dirty="0">
                <a:latin typeface="Times New Roman" pitchFamily="18" charset="0"/>
                <a:cs typeface="Times New Roman" pitchFamily="18" charset="0"/>
              </a:rPr>
              <a:t>:  Will the project scope, as currently defined, achieve the objectives in the Mission Need Statement?  Is the Work Breakdown Structure dictionary and are the key performance parameters (KPPs) appropriately defined to establish a credible performance baseline and start construction? </a:t>
            </a:r>
          </a:p>
          <a:p>
            <a:pPr marL="914400" lvl="1" indent="-457200" algn="l">
              <a:buFont typeface="Arial" panose="020B0604020202020204" pitchFamily="34" charset="0"/>
              <a:buChar char="•"/>
            </a:pPr>
            <a:r>
              <a:rPr lang="en-US" sz="2000" b="0" dirty="0">
                <a:solidFill>
                  <a:srgbClr val="0070C0"/>
                </a:solidFill>
                <a:latin typeface="Times New Roman" pitchFamily="18" charset="0"/>
                <a:cs typeface="Times New Roman" pitchFamily="18" charset="0"/>
              </a:rPr>
              <a:t>Yes</a:t>
            </a:r>
          </a:p>
          <a:p>
            <a:pPr marL="457200" indent="-457200" algn="l">
              <a:buAutoNum type="arabicPeriod" startAt="2"/>
            </a:pPr>
            <a:endParaRPr lang="en-US" sz="2000" b="0" dirty="0">
              <a:latin typeface="Times New Roman" pitchFamily="18" charset="0"/>
              <a:cs typeface="Times New Roman" pitchFamily="18" charset="0"/>
            </a:endParaRPr>
          </a:p>
          <a:p>
            <a:pPr marL="457200" indent="-457200" algn="l">
              <a:buFontTx/>
              <a:buAutoNum type="arabicPeriod" startAt="2"/>
            </a:pPr>
            <a:r>
              <a:rPr lang="en-US" sz="2000" b="0" u="sng" dirty="0">
                <a:latin typeface="Times New Roman"/>
                <a:ea typeface="Calibri"/>
              </a:rPr>
              <a:t>Cost and Schedule</a:t>
            </a:r>
            <a:r>
              <a:rPr lang="en-US" sz="2000" b="0" dirty="0">
                <a:latin typeface="Times New Roman"/>
                <a:ea typeface="Calibri"/>
              </a:rPr>
              <a:t>:  Are the cost and schedule estimates, including contingencies, mature and of sufficient quality to establish a credible cost and schedule performance baseline and to start construction?  Are the cost, schedule, and performance metrics being properly collected and updated?  Are major cost and schedule assumptions, resource constraints, and project risks, including COVID-19, being adequately addressed?</a:t>
            </a:r>
          </a:p>
          <a:p>
            <a:pPr marL="914400" lvl="1" indent="-457200" algn="l">
              <a:buFont typeface="Arial" panose="020B0604020202020204" pitchFamily="34" charset="0"/>
              <a:buChar char="•"/>
            </a:pPr>
            <a:r>
              <a:rPr lang="en-US" sz="2000" b="0" dirty="0">
                <a:solidFill>
                  <a:srgbClr val="0070C0"/>
                </a:solidFill>
                <a:latin typeface="Times New Roman"/>
                <a:ea typeface="Calibri"/>
              </a:rPr>
              <a:t>Yes</a:t>
            </a:r>
          </a:p>
          <a:p>
            <a:pPr marL="457200" indent="-457200" algn="l">
              <a:buFontTx/>
              <a:buAutoNum type="arabicPeriod" startAt="2"/>
            </a:pPr>
            <a:endParaRPr lang="en-US" sz="2000" b="0" dirty="0">
              <a:latin typeface="Times New Roman"/>
              <a:cs typeface="Times New Roman" pitchFamily="18" charset="0"/>
            </a:endParaRPr>
          </a:p>
          <a:p>
            <a:pPr marL="457200" indent="-457200" algn="l">
              <a:buFont typeface="+mj-lt"/>
              <a:buAutoNum type="arabicPeriod" startAt="7"/>
            </a:pPr>
            <a:r>
              <a:rPr lang="en-US" sz="2000" b="0" u="sng" dirty="0">
                <a:solidFill>
                  <a:srgbClr val="000000"/>
                </a:solidFill>
                <a:latin typeface="Times New Roman" pitchFamily="18" charset="0"/>
                <a:cs typeface="Times New Roman" pitchFamily="18" charset="0"/>
              </a:rPr>
              <a:t>Recommendations</a:t>
            </a:r>
            <a:r>
              <a:rPr lang="en-US" sz="2000" b="0" dirty="0">
                <a:solidFill>
                  <a:srgbClr val="000000"/>
                </a:solidFill>
                <a:latin typeface="Times New Roman" pitchFamily="18" charset="0"/>
                <a:cs typeface="Times New Roman" pitchFamily="18" charset="0"/>
              </a:rPr>
              <a:t>:  Have past review recommendations been appropriately addressed? </a:t>
            </a:r>
          </a:p>
          <a:p>
            <a:pPr marL="914400" lvl="1" indent="-457200" algn="l">
              <a:buFont typeface="Arial" panose="020B0604020202020204" pitchFamily="34" charset="0"/>
              <a:buChar char="•"/>
            </a:pPr>
            <a:r>
              <a:rPr lang="en-US" sz="2000" b="0" dirty="0">
                <a:solidFill>
                  <a:srgbClr val="0070C0"/>
                </a:solidFill>
                <a:latin typeface="Times New Roman" pitchFamily="18" charset="0"/>
                <a:cs typeface="Times New Roman" pitchFamily="18" charset="0"/>
              </a:rPr>
              <a:t>Yes</a:t>
            </a: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70586838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55</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A. Bampton, PNNL / S. Morgan, LBNL</a:t>
            </a:r>
          </a:p>
        </p:txBody>
      </p:sp>
      <p:sp>
        <p:nvSpPr>
          <p:cNvPr id="23557" name="Rectangle 7"/>
          <p:cNvSpPr>
            <a:spLocks noChangeArrowheads="1"/>
          </p:cNvSpPr>
          <p:nvPr/>
        </p:nvSpPr>
        <p:spPr bwMode="auto">
          <a:xfrm>
            <a:off x="247649" y="1056061"/>
            <a:ext cx="8648701" cy="2529923"/>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Findings: Cost</a:t>
            </a:r>
          </a:p>
          <a:p>
            <a:pPr marL="285750"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$272M TPC has increased by $42M since CD-1.  $16M of the increase was recently added to address possible COVID impacts.  Determination of contingency to address COVID impacts was developed top-down.</a:t>
            </a:r>
          </a:p>
          <a:p>
            <a:pPr marL="285750"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project scope/upgrades are based on existing technologies and designs (“with some improvements”) are data based- the design is estimated to be 92% complete.</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81% of estimates reflect vendor input - 33% Vendor Estimate, 41% Placed Contracts, 7% Vendor quote</a:t>
            </a:r>
          </a:p>
        </p:txBody>
      </p:sp>
      <p:pic>
        <p:nvPicPr>
          <p:cNvPr id="4" name="Picture 3">
            <a:extLst>
              <a:ext uri="{FF2B5EF4-FFF2-40B4-BE49-F238E27FC236}">
                <a16:creationId xmlns:a16="http://schemas.microsoft.com/office/drawing/2014/main" xmlns="" id="{886C05CA-31B9-485B-9F37-08F4B8FD3FD9}"/>
              </a:ext>
            </a:extLst>
          </p:cNvPr>
          <p:cNvPicPr>
            <a:picLocks noChangeAspect="1"/>
          </p:cNvPicPr>
          <p:nvPr/>
        </p:nvPicPr>
        <p:blipFill>
          <a:blip r:embed="rId2"/>
          <a:stretch>
            <a:fillRect/>
          </a:stretch>
        </p:blipFill>
        <p:spPr>
          <a:xfrm>
            <a:off x="1448711" y="3529584"/>
            <a:ext cx="6210001" cy="2724800"/>
          </a:xfrm>
          <a:prstGeom prst="rect">
            <a:avLst/>
          </a:prstGeom>
        </p:spPr>
      </p:pic>
    </p:spTree>
    <p:extLst>
      <p:ext uri="{BB962C8B-B14F-4D97-AF65-F5344CB8AC3E}">
        <p14:creationId xmlns:p14="http://schemas.microsoft.com/office/powerpoint/2010/main" val="130608806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B264FA6D-7D52-4DB7-8C7D-ABEB207AEB7E}"/>
              </a:ext>
            </a:extLst>
          </p:cNvPr>
          <p:cNvSpPr/>
          <p:nvPr/>
        </p:nvSpPr>
        <p:spPr bwMode="auto">
          <a:xfrm>
            <a:off x="2020825" y="3228631"/>
            <a:ext cx="5093208" cy="2377440"/>
          </a:xfrm>
          <a:prstGeom prst="rect">
            <a:avLst/>
          </a:prstGeom>
          <a:noFill/>
          <a:ln w="63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a:ln>
                <a:noFill/>
              </a:ln>
              <a:solidFill>
                <a:schemeClr val="tx1"/>
              </a:solidFill>
              <a:effectLst/>
              <a:latin typeface="Arial" charset="0"/>
            </a:endParaRPr>
          </a:p>
          <a:p>
            <a:pPr marL="0" marR="0" indent="0" defTabSz="914400" rtl="0" eaLnBrk="0" fontAlgn="base" latinLnBrk="0" hangingPunct="0">
              <a:lnSpc>
                <a:spcPct val="100000"/>
              </a:lnSpc>
              <a:spcBef>
                <a:spcPct val="0"/>
              </a:spcBef>
              <a:spcAft>
                <a:spcPct val="0"/>
              </a:spcAft>
              <a:buClrTx/>
              <a:buSzTx/>
              <a:buFontTx/>
              <a:buNone/>
              <a:tabLst/>
            </a:pPr>
            <a:endParaRPr lang="en-US" dirty="0"/>
          </a:p>
          <a:p>
            <a:pPr marL="0" marR="0" indent="0"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a:ln>
                <a:noFill/>
              </a:ln>
              <a:solidFill>
                <a:schemeClr val="tx1"/>
              </a:solidFill>
              <a:effectLst/>
              <a:latin typeface="Arial" charset="0"/>
            </a:endParaRPr>
          </a:p>
          <a:p>
            <a:pPr marL="0" marR="0" indent="0" defTabSz="914400" rtl="0" eaLnBrk="0" fontAlgn="base" latinLnBrk="0" hangingPunct="0">
              <a:lnSpc>
                <a:spcPct val="100000"/>
              </a:lnSpc>
              <a:spcBef>
                <a:spcPct val="0"/>
              </a:spcBef>
              <a:spcAft>
                <a:spcPct val="0"/>
              </a:spcAft>
              <a:buClrTx/>
              <a:buSzTx/>
              <a:buFontTx/>
              <a:buNone/>
              <a:tabLst/>
            </a:pPr>
            <a:endParaRPr lang="en-US" dirty="0"/>
          </a:p>
          <a:p>
            <a:pPr marL="0" marR="0" indent="0"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a:ln>
                <a:noFill/>
              </a:ln>
              <a:solidFill>
                <a:schemeClr val="tx1"/>
              </a:solidFill>
              <a:effectLst/>
              <a:latin typeface="Arial" charset="0"/>
            </a:endParaRPr>
          </a:p>
          <a:p>
            <a:pPr marL="0" marR="0" indent="0" defTabSz="914400" rtl="0" eaLnBrk="0" fontAlgn="base" latinLnBrk="0" hangingPunct="0">
              <a:lnSpc>
                <a:spcPct val="100000"/>
              </a:lnSpc>
              <a:spcBef>
                <a:spcPct val="0"/>
              </a:spcBef>
              <a:spcAft>
                <a:spcPct val="0"/>
              </a:spcAft>
              <a:buClrTx/>
              <a:buSzTx/>
              <a:buFontTx/>
              <a:buNone/>
              <a:tabLst/>
            </a:pPr>
            <a:endParaRPr lang="en-US" dirty="0"/>
          </a:p>
          <a:p>
            <a:pPr marL="0" marR="0" indent="0"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a:ln>
                <a:noFill/>
              </a:ln>
              <a:solidFill>
                <a:schemeClr val="tx1"/>
              </a:solidFill>
              <a:effectLst/>
              <a:latin typeface="Arial" charset="0"/>
            </a:endParaRPr>
          </a:p>
          <a:p>
            <a:pPr marL="0" marR="0" indent="0" defTabSz="914400" rtl="0" eaLnBrk="0" fontAlgn="base" latinLnBrk="0" hangingPunct="0">
              <a:lnSpc>
                <a:spcPct val="100000"/>
              </a:lnSpc>
              <a:spcBef>
                <a:spcPct val="0"/>
              </a:spcBef>
              <a:spcAft>
                <a:spcPct val="0"/>
              </a:spcAft>
              <a:buClrTx/>
              <a:buSzTx/>
              <a:buFontTx/>
              <a:buNone/>
              <a:tabLst/>
            </a:pPr>
            <a:endParaRPr lang="en-US" dirty="0"/>
          </a:p>
          <a:p>
            <a:pPr marL="0" marR="0" indent="0"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a:ln>
                <a:noFill/>
              </a:ln>
              <a:solidFill>
                <a:schemeClr val="tx1"/>
              </a:solidFill>
              <a:effectLst/>
              <a:latin typeface="Arial" charset="0"/>
            </a:endParaRPr>
          </a:p>
          <a:p>
            <a:pPr marL="0" marR="0" indent="0" defTabSz="914400" rtl="0" eaLnBrk="0" fontAlgn="base" latinLnBrk="0" hangingPunct="0">
              <a:lnSpc>
                <a:spcPct val="100000"/>
              </a:lnSpc>
              <a:spcBef>
                <a:spcPct val="0"/>
              </a:spcBef>
              <a:spcAft>
                <a:spcPct val="0"/>
              </a:spcAft>
              <a:buClrTx/>
              <a:buSzTx/>
              <a:buFontTx/>
              <a:buNone/>
              <a:tabLst/>
            </a:pPr>
            <a:endParaRPr lang="en-US" dirty="0"/>
          </a:p>
          <a:p>
            <a:pPr marL="0" marR="0" indent="0"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a:ln>
                <a:noFill/>
              </a:ln>
              <a:solidFill>
                <a:schemeClr val="tx1"/>
              </a:solidFill>
              <a:effectLst/>
              <a:latin typeface="Arial" charset="0"/>
            </a:endParaRPr>
          </a:p>
          <a:p>
            <a:pPr marL="0" marR="0" indent="0" defTabSz="914400" rtl="0" eaLnBrk="0" fontAlgn="base" latinLnBrk="0" hangingPunct="0">
              <a:lnSpc>
                <a:spcPct val="100000"/>
              </a:lnSpc>
              <a:spcBef>
                <a:spcPct val="0"/>
              </a:spcBef>
              <a:spcAft>
                <a:spcPct val="0"/>
              </a:spcAft>
              <a:buClrTx/>
              <a:buSzTx/>
              <a:buFontTx/>
              <a:buNone/>
              <a:tabLst/>
            </a:pPr>
            <a:endParaRPr lang="en-US" dirty="0"/>
          </a:p>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Arial" charset="0"/>
              </a:rPr>
              <a:t>Cost Estimate History</a:t>
            </a:r>
          </a:p>
        </p:txBody>
      </p:sp>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56</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A. Bampton, PNNL / S. Morgan, LBNL</a:t>
            </a:r>
          </a:p>
        </p:txBody>
      </p:sp>
      <p:sp>
        <p:nvSpPr>
          <p:cNvPr id="23557" name="Rectangle 7"/>
          <p:cNvSpPr>
            <a:spLocks noChangeArrowheads="1"/>
          </p:cNvSpPr>
          <p:nvPr/>
        </p:nvSpPr>
        <p:spPr bwMode="auto">
          <a:xfrm>
            <a:off x="276224" y="1056061"/>
            <a:ext cx="8648701" cy="1366528"/>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Findings: Cost –</a:t>
            </a:r>
            <a:r>
              <a:rPr lang="en-US" sz="1800" b="0" dirty="0">
                <a:solidFill>
                  <a:srgbClr val="000000"/>
                </a:solidFill>
                <a:latin typeface="Times New Roman" pitchFamily="18" charset="0"/>
                <a:cs typeface="Times New Roman" pitchFamily="18" charset="0"/>
              </a:rPr>
              <a:t> cont.</a:t>
            </a:r>
          </a:p>
          <a:p>
            <a:pPr marL="285750"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Bottom up ETC for the existing plan was completed in April.</a:t>
            </a:r>
          </a:p>
          <a:p>
            <a:pPr marL="285750"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estimate is generally supported by detailed basis at the 5 level of the WBS.</a:t>
            </a:r>
          </a:p>
          <a:p>
            <a:pPr marL="285750"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CAM interviews of RF systems ($65M) and SCL systems ($39M).</a:t>
            </a:r>
          </a:p>
        </p:txBody>
      </p:sp>
      <p:pic>
        <p:nvPicPr>
          <p:cNvPr id="2" name="Picture 1">
            <a:extLst>
              <a:ext uri="{FF2B5EF4-FFF2-40B4-BE49-F238E27FC236}">
                <a16:creationId xmlns:a16="http://schemas.microsoft.com/office/drawing/2014/main" xmlns="" id="{9A11D9C0-5E04-4762-9765-B9AEA30EF7F5}"/>
              </a:ext>
            </a:extLst>
          </p:cNvPr>
          <p:cNvPicPr>
            <a:picLocks noChangeAspect="1"/>
          </p:cNvPicPr>
          <p:nvPr/>
        </p:nvPicPr>
        <p:blipFill>
          <a:blip r:embed="rId2"/>
          <a:stretch>
            <a:fillRect/>
          </a:stretch>
        </p:blipFill>
        <p:spPr>
          <a:xfrm>
            <a:off x="2246174" y="3429716"/>
            <a:ext cx="4651651" cy="1920406"/>
          </a:xfrm>
          <a:prstGeom prst="rect">
            <a:avLst/>
          </a:prstGeom>
        </p:spPr>
      </p:pic>
    </p:spTree>
    <p:extLst>
      <p:ext uri="{BB962C8B-B14F-4D97-AF65-F5344CB8AC3E}">
        <p14:creationId xmlns:p14="http://schemas.microsoft.com/office/powerpoint/2010/main" val="42441424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57</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A. Bampton, PNNL / S. Morgan, LBNL</a:t>
            </a:r>
          </a:p>
        </p:txBody>
      </p:sp>
      <p:sp>
        <p:nvSpPr>
          <p:cNvPr id="23557" name="Rectangle 7"/>
          <p:cNvSpPr>
            <a:spLocks noChangeArrowheads="1"/>
          </p:cNvSpPr>
          <p:nvPr/>
        </p:nvSpPr>
        <p:spPr bwMode="auto">
          <a:xfrm>
            <a:off x="276224" y="1056061"/>
            <a:ext cx="8648701" cy="4468916"/>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Findings:  Schedule</a:t>
            </a:r>
          </a:p>
          <a:p>
            <a:pPr marL="457200" lvl="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Schedule health score/metric is 88.  Drivers for this score were identified. Logic density, merge hotspots, etc.</a:t>
            </a:r>
          </a:p>
          <a:p>
            <a:pPr marL="457200" lvl="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Critical Path runs thru the Fabrication of the target. </a:t>
            </a:r>
          </a:p>
          <a:p>
            <a:pPr marL="457200" lvl="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Schedule contingency is now stated as 42 months = 8 months risk register, 22 months ‘1250’ KPP, 12 months COVID</a:t>
            </a:r>
          </a:p>
          <a:p>
            <a:pPr marL="457200" lvl="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Schedule includes 6,096 activities, 841 milestones and 9,426 relationships.</a:t>
            </a:r>
          </a:p>
          <a:p>
            <a:pPr marL="457200" lvl="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Schedule assumes a 8.5 month shutdown in 2023.</a:t>
            </a:r>
          </a:p>
          <a:p>
            <a:pPr marL="457200" lvl="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Project schedule with float has minimal external constraints due to other downstream or parallel project efforts. The Secondary Target System will need hand-off well after current scheduled hand-off.</a:t>
            </a:r>
          </a:p>
          <a:p>
            <a:pPr marL="457200"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p:txBody>
      </p:sp>
      <p:pic>
        <p:nvPicPr>
          <p:cNvPr id="5" name="Picture 4">
            <a:extLst>
              <a:ext uri="{FF2B5EF4-FFF2-40B4-BE49-F238E27FC236}">
                <a16:creationId xmlns:a16="http://schemas.microsoft.com/office/drawing/2014/main" xmlns="" id="{75173DED-868F-4319-8F00-9D4EF2799F73}"/>
              </a:ext>
            </a:extLst>
          </p:cNvPr>
          <p:cNvPicPr>
            <a:picLocks noChangeAspect="1"/>
          </p:cNvPicPr>
          <p:nvPr/>
        </p:nvPicPr>
        <p:blipFill>
          <a:blip r:embed="rId2"/>
          <a:stretch>
            <a:fillRect/>
          </a:stretch>
        </p:blipFill>
        <p:spPr>
          <a:xfrm>
            <a:off x="1794612" y="4787665"/>
            <a:ext cx="5227133" cy="1668478"/>
          </a:xfrm>
          <a:prstGeom prst="rect">
            <a:avLst/>
          </a:prstGeom>
        </p:spPr>
      </p:pic>
    </p:spTree>
    <p:extLst>
      <p:ext uri="{BB962C8B-B14F-4D97-AF65-F5344CB8AC3E}">
        <p14:creationId xmlns:p14="http://schemas.microsoft.com/office/powerpoint/2010/main" val="2082662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58</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A. Bampton, PNNL / S. Morgan, LBNL</a:t>
            </a:r>
          </a:p>
        </p:txBody>
      </p:sp>
      <p:sp>
        <p:nvSpPr>
          <p:cNvPr id="23557" name="Rectangle 7"/>
          <p:cNvSpPr>
            <a:spLocks noChangeArrowheads="1"/>
          </p:cNvSpPr>
          <p:nvPr/>
        </p:nvSpPr>
        <p:spPr bwMode="auto">
          <a:xfrm>
            <a:off x="276224" y="1056061"/>
            <a:ext cx="8648701" cy="5576911"/>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Findings: Other</a:t>
            </a:r>
          </a:p>
          <a:p>
            <a:pPr marL="457200" lvl="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2 Cost and Schedule related recommendations from CD-3b have been addressed.</a:t>
            </a:r>
          </a:p>
          <a:p>
            <a:pPr marL="457200" lvl="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project has been reporting EV since about CD-3A.  The EVM system and the project was surveilled in Dec. 2019</a:t>
            </a:r>
          </a:p>
          <a:p>
            <a:pPr marL="457200" lvl="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Risk workshop conducted by Keith </a:t>
            </a:r>
            <a:r>
              <a:rPr lang="en-US" sz="1800" b="0" dirty="0" err="1">
                <a:solidFill>
                  <a:srgbClr val="000000"/>
                </a:solidFill>
                <a:latin typeface="Times New Roman" pitchFamily="18" charset="0"/>
                <a:cs typeface="Times New Roman" pitchFamily="18" charset="0"/>
              </a:rPr>
              <a:t>Molenar</a:t>
            </a:r>
            <a:r>
              <a:rPr lang="en-US" sz="1800" b="0" dirty="0">
                <a:solidFill>
                  <a:srgbClr val="000000"/>
                </a:solidFill>
                <a:latin typeface="Times New Roman" pitchFamily="18" charset="0"/>
                <a:cs typeface="Times New Roman" pitchFamily="18" charset="0"/>
              </a:rPr>
              <a:t> in Jan 2019.</a:t>
            </a:r>
          </a:p>
          <a:p>
            <a:pPr marL="457200" lvl="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Buydown lists exist for use of contingency totaling $23.5M.  The buydown is comprised of critical, operational and economical spares.</a:t>
            </a:r>
          </a:p>
          <a:p>
            <a:pPr marL="457200" lvl="0"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a:p>
            <a:pPr marL="457200" lvl="0"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64724609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59</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A. Bampton, PNNL / S. Morgan, LBNL</a:t>
            </a:r>
          </a:p>
        </p:txBody>
      </p:sp>
      <p:sp>
        <p:nvSpPr>
          <p:cNvPr id="23557" name="Rectangle 7"/>
          <p:cNvSpPr>
            <a:spLocks noChangeArrowheads="1"/>
          </p:cNvSpPr>
          <p:nvPr/>
        </p:nvSpPr>
        <p:spPr bwMode="auto">
          <a:xfrm>
            <a:off x="276224" y="1056061"/>
            <a:ext cx="8648701" cy="4856714"/>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Comments</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project team has demonstrated good project cost and schedule performance in executing CD-3A/3B scope.</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Final design is estimated at 92% complete.  Remaining design effort is rated as low risk.  81% of the fabrication/procurement estimates are based on vendor input creating a strong basis of estimate</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Risks appear </a:t>
            </a:r>
            <a:r>
              <a:rPr lang="en-US" sz="1800" b="0">
                <a:solidFill>
                  <a:srgbClr val="000000"/>
                </a:solidFill>
                <a:latin typeface="Times New Roman" pitchFamily="18" charset="0"/>
                <a:cs typeface="Times New Roman" pitchFamily="18" charset="0"/>
              </a:rPr>
              <a:t>to be understood </a:t>
            </a:r>
            <a:r>
              <a:rPr lang="en-US" sz="1800" b="0" dirty="0">
                <a:solidFill>
                  <a:srgbClr val="000000"/>
                </a:solidFill>
                <a:latin typeface="Times New Roman" pitchFamily="18" charset="0"/>
                <a:cs typeface="Times New Roman" pitchFamily="18" charset="0"/>
              </a:rPr>
              <a:t>and project team is using best practices and utilizing industry leading outside expertise to help advance risk management planning.  Another best practice would be to have risks independently reviewed.</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Possible impacts of COVID should continue to be analyzed.  Despite this being an evolving issue, mitigations need to be developed for the various scenarios at various vendors and institutions and near term risks (6-9 months) added to the register.</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Continued attention to the potential impacts the project could have on related projects, especially around the RTBT stub, will be required as the project moves along. It is not anticipated that the RTBT stub work schedule would impact other projects at this time.</a:t>
            </a:r>
          </a:p>
          <a:p>
            <a:pPr marL="457200"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4860341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6</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2.1  Superconducting RF</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M. Kelly, ANL </a:t>
            </a:r>
            <a:r>
              <a:rPr lang="en-US" sz="1800" dirty="0" smtClean="0">
                <a:effectLst/>
                <a:latin typeface="Times New Roman" pitchFamily="18" charset="0"/>
                <a:cs typeface="Times New Roman" pitchFamily="18" charset="0"/>
              </a:rPr>
              <a:t>T. Nicol, FNAL </a:t>
            </a:r>
            <a:br>
              <a:rPr lang="en-US" sz="1800" dirty="0" smtClean="0">
                <a:effectLst/>
                <a:latin typeface="Times New Roman" pitchFamily="18" charset="0"/>
                <a:cs typeface="Times New Roman" pitchFamily="18" charset="0"/>
              </a:rPr>
            </a:br>
            <a:r>
              <a:rPr lang="en-US" sz="1800" dirty="0" smtClean="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Subcommittee 1</a:t>
            </a:r>
          </a:p>
        </p:txBody>
      </p:sp>
      <p:sp>
        <p:nvSpPr>
          <p:cNvPr id="23557" name="Rectangle 7"/>
          <p:cNvSpPr>
            <a:spLocks noChangeArrowheads="1"/>
          </p:cNvSpPr>
          <p:nvPr/>
        </p:nvSpPr>
        <p:spPr bwMode="auto">
          <a:xfrm>
            <a:off x="276224" y="1062582"/>
            <a:ext cx="8648701" cy="4745915"/>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Findings (cont’d)</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PPU work at the SNS has been ongoing throughout the first several months of the COVID pandemic. </a:t>
            </a:r>
            <a:r>
              <a:rPr lang="en-US" sz="1800" dirty="0" err="1">
                <a:solidFill>
                  <a:srgbClr val="000000"/>
                </a:solidFill>
                <a:latin typeface="Times New Roman" pitchFamily="18" charset="0"/>
                <a:cs typeface="Times New Roman" pitchFamily="18" charset="0"/>
              </a:rPr>
              <a:t>JLab</a:t>
            </a:r>
            <a:r>
              <a:rPr lang="en-US" sz="1800" dirty="0">
                <a:solidFill>
                  <a:srgbClr val="000000"/>
                </a:solidFill>
                <a:latin typeface="Times New Roman" pitchFamily="18" charset="0"/>
                <a:cs typeface="Times New Roman" pitchFamily="18" charset="0"/>
              </a:rPr>
              <a:t> was largely shut down for the early period of the pandemic but restarted PPU activities in June 2020. PPU is indicated to be one of the priority activities and was among the initial restart activities at </a:t>
            </a:r>
            <a:r>
              <a:rPr lang="en-US" sz="1800" dirty="0" err="1">
                <a:solidFill>
                  <a:srgbClr val="000000"/>
                </a:solidFill>
                <a:latin typeface="Times New Roman" pitchFamily="18" charset="0"/>
                <a:cs typeface="Times New Roman" pitchFamily="18" charset="0"/>
              </a:rPr>
              <a:t>JLab</a:t>
            </a:r>
            <a:r>
              <a:rPr lang="en-US" sz="1800" dirty="0">
                <a:solidFill>
                  <a:srgbClr val="000000"/>
                </a:solidFill>
                <a:latin typeface="Times New Roman" pitchFamily="18" charset="0"/>
                <a:cs typeface="Times New Roman" pitchFamily="18" charset="0"/>
              </a:rPr>
              <a:t>.</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The majority of the PPU managers were present at the original SNS installation. However, JLab is in the process of hiring thirteen new technical staff to meet its cryomodule assembly needs, both for PPU and other projects. Eleven of the planned thirteen staff have been hired to date.</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The present field performance of the existing SNS superconducting linac (SCL), when combined with the PPU, would be sufficient to provide the total desired beam energy of 1.3 GeV. No upgrades of the existing SCL are needed. The existing SCL beam energy and power capability were demonstrated in a 1.7 MW beam power test.</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All 30 fundamental power couplers have been received at the SNS. Six have been delivered to JLab. Processing is ongoing for the remaining couplers.</a:t>
            </a:r>
          </a:p>
        </p:txBody>
      </p:sp>
    </p:spTree>
    <p:extLst>
      <p:ext uri="{BB962C8B-B14F-4D97-AF65-F5344CB8AC3E}">
        <p14:creationId xmlns:p14="http://schemas.microsoft.com/office/powerpoint/2010/main" val="351316168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60</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A. Bampton, PNNL / S. Morgan, LBNL</a:t>
            </a:r>
          </a:p>
        </p:txBody>
      </p:sp>
      <p:sp>
        <p:nvSpPr>
          <p:cNvPr id="23557" name="Rectangle 7"/>
          <p:cNvSpPr>
            <a:spLocks noChangeArrowheads="1"/>
          </p:cNvSpPr>
          <p:nvPr/>
        </p:nvSpPr>
        <p:spPr bwMode="auto">
          <a:xfrm>
            <a:off x="276224" y="1056061"/>
            <a:ext cx="8648701" cy="701731"/>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Recommendations</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Proceed to CD-2/3</a:t>
            </a:r>
          </a:p>
        </p:txBody>
      </p:sp>
    </p:spTree>
    <p:extLst>
      <p:ext uri="{BB962C8B-B14F-4D97-AF65-F5344CB8AC3E}">
        <p14:creationId xmlns:p14="http://schemas.microsoft.com/office/powerpoint/2010/main" val="411436768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61</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A. Bampton, PNNL / S. Morgan, LBNL</a:t>
            </a:r>
          </a:p>
        </p:txBody>
      </p:sp>
      <p:graphicFrame>
        <p:nvGraphicFramePr>
          <p:cNvPr id="6" name="Table 5">
            <a:extLst>
              <a:ext uri="{FF2B5EF4-FFF2-40B4-BE49-F238E27FC236}">
                <a16:creationId xmlns:a16="http://schemas.microsoft.com/office/drawing/2014/main" xmlns="" id="{663644BD-BBBA-4894-BC94-8EA693ADEED3}"/>
              </a:ext>
            </a:extLst>
          </p:cNvPr>
          <p:cNvGraphicFramePr>
            <a:graphicFrameLocks noGrp="1"/>
          </p:cNvGraphicFramePr>
          <p:nvPr>
            <p:extLst>
              <p:ext uri="{D42A27DB-BD31-4B8C-83A1-F6EECF244321}">
                <p14:modId xmlns:p14="http://schemas.microsoft.com/office/powerpoint/2010/main" val="3544411171"/>
              </p:ext>
            </p:extLst>
          </p:nvPr>
        </p:nvGraphicFramePr>
        <p:xfrm>
          <a:off x="494217" y="1374755"/>
          <a:ext cx="8272098" cy="5026042"/>
        </p:xfrm>
        <a:graphic>
          <a:graphicData uri="http://schemas.openxmlformats.org/drawingml/2006/table">
            <a:tbl>
              <a:tblPr firstRow="1" firstCol="1" bandRow="1"/>
              <a:tblGrid>
                <a:gridCol w="4148777">
                  <a:extLst>
                    <a:ext uri="{9D8B030D-6E8A-4147-A177-3AD203B41FA5}">
                      <a16:colId xmlns:a16="http://schemas.microsoft.com/office/drawing/2014/main" xmlns="" val="20000"/>
                    </a:ext>
                  </a:extLst>
                </a:gridCol>
                <a:gridCol w="1816550">
                  <a:extLst>
                    <a:ext uri="{9D8B030D-6E8A-4147-A177-3AD203B41FA5}">
                      <a16:colId xmlns:a16="http://schemas.microsoft.com/office/drawing/2014/main" xmlns="" val="20001"/>
                    </a:ext>
                  </a:extLst>
                </a:gridCol>
                <a:gridCol w="2306771">
                  <a:extLst>
                    <a:ext uri="{9D8B030D-6E8A-4147-A177-3AD203B41FA5}">
                      <a16:colId xmlns:a16="http://schemas.microsoft.com/office/drawing/2014/main" xmlns="" val="20002"/>
                    </a:ext>
                  </a:extLst>
                </a:gridCol>
              </a:tblGrid>
              <a:tr h="293703">
                <a:tc gridSpan="3">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algn="ctr">
                        <a:spcBef>
                          <a:spcPts val="0"/>
                        </a:spcBef>
                        <a:spcAft>
                          <a:spcPts val="0"/>
                        </a:spcAft>
                      </a:pPr>
                      <a:r>
                        <a:rPr lang="en-US" sz="1600" b="1" dirty="0">
                          <a:solidFill>
                            <a:srgbClr val="000000"/>
                          </a:solidFill>
                          <a:effectLst/>
                          <a:latin typeface="Times New Roman"/>
                          <a:ea typeface="Times New Roman"/>
                        </a:rPr>
                        <a:t>PROJECT STATUS (as of March 2020)</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319109">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a:spcBef>
                          <a:spcPts val="0"/>
                        </a:spcBef>
                        <a:spcAft>
                          <a:spcPts val="0"/>
                        </a:spcAft>
                      </a:pPr>
                      <a:r>
                        <a:rPr lang="en-US" sz="1600" dirty="0">
                          <a:solidFill>
                            <a:srgbClr val="000000"/>
                          </a:solidFill>
                          <a:effectLst/>
                          <a:latin typeface="Times New Roman"/>
                          <a:ea typeface="Times New Roman"/>
                        </a:rPr>
                        <a:t>Project Type</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a:spcBef>
                          <a:spcPts val="0"/>
                        </a:spcBef>
                        <a:spcAft>
                          <a:spcPts val="0"/>
                        </a:spcAft>
                      </a:pPr>
                      <a:r>
                        <a:rPr lang="en-US" sz="1600" dirty="0">
                          <a:solidFill>
                            <a:srgbClr val="000000"/>
                          </a:solidFill>
                          <a:effectLst/>
                          <a:latin typeface="Times New Roman"/>
                          <a:ea typeface="Times New Roman"/>
                        </a:rPr>
                        <a:t> Line Item</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extLst>
                  <a:ext uri="{0D108BD9-81ED-4DB2-BD59-A6C34878D82A}">
                    <a16:rowId xmlns:a16="http://schemas.microsoft.com/office/drawing/2014/main" xmlns="" val="10001"/>
                  </a:ext>
                </a:extLst>
              </a:tr>
              <a:tr h="293703">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a:spcBef>
                          <a:spcPts val="0"/>
                        </a:spcBef>
                        <a:spcAft>
                          <a:spcPts val="0"/>
                        </a:spcAft>
                      </a:pPr>
                      <a:r>
                        <a:rPr lang="en-US" sz="1600" dirty="0">
                          <a:solidFill>
                            <a:srgbClr val="000000"/>
                          </a:solidFill>
                          <a:effectLst/>
                          <a:latin typeface="Times New Roman"/>
                          <a:ea typeface="Times New Roman"/>
                        </a:rPr>
                        <a:t>CD-1</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a:spcBef>
                          <a:spcPts val="0"/>
                        </a:spcBef>
                        <a:spcAft>
                          <a:spcPts val="0"/>
                        </a:spcAft>
                      </a:pPr>
                      <a:r>
                        <a:rPr lang="en-US" sz="1600" dirty="0">
                          <a:solidFill>
                            <a:srgbClr val="000000"/>
                          </a:solidFill>
                          <a:effectLst/>
                          <a:latin typeface="Times New Roman"/>
                          <a:ea typeface="Times New Roman"/>
                        </a:rPr>
                        <a:t> Planned:  Q3 FY17</a:t>
                      </a:r>
                      <a:endParaRPr lang="en-US" sz="1600" dirty="0">
                        <a:effectLst/>
                        <a:latin typeface="Times New Roman"/>
                        <a:ea typeface="Times New Roman"/>
                      </a:endParaRPr>
                    </a:p>
                  </a:txBody>
                  <a:tcPr marL="6983" marR="6983" marT="69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a:spcBef>
                          <a:spcPts val="0"/>
                        </a:spcBef>
                        <a:spcAft>
                          <a:spcPts val="0"/>
                        </a:spcAft>
                      </a:pPr>
                      <a:r>
                        <a:rPr lang="en-US" sz="1600" dirty="0">
                          <a:solidFill>
                            <a:srgbClr val="000000"/>
                          </a:solidFill>
                          <a:effectLst/>
                          <a:latin typeface="Times New Roman"/>
                          <a:ea typeface="Times New Roman"/>
                        </a:rPr>
                        <a:t> Actual:  April 4, 2018</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293703">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a:spcBef>
                          <a:spcPts val="0"/>
                        </a:spcBef>
                        <a:spcAft>
                          <a:spcPts val="0"/>
                        </a:spcAft>
                      </a:pPr>
                      <a:r>
                        <a:rPr lang="en-US" sz="1600" dirty="0">
                          <a:solidFill>
                            <a:srgbClr val="000000"/>
                          </a:solidFill>
                          <a:effectLst/>
                          <a:latin typeface="Times New Roman"/>
                          <a:ea typeface="Times New Roman"/>
                        </a:rPr>
                        <a:t>CD-3A</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a:spcBef>
                          <a:spcPts val="0"/>
                        </a:spcBef>
                        <a:spcAft>
                          <a:spcPts val="0"/>
                        </a:spcAft>
                      </a:pPr>
                      <a:r>
                        <a:rPr lang="en-US" sz="1600" dirty="0">
                          <a:solidFill>
                            <a:srgbClr val="000000"/>
                          </a:solidFill>
                          <a:effectLst/>
                          <a:latin typeface="Times New Roman"/>
                          <a:ea typeface="Times New Roman"/>
                        </a:rPr>
                        <a:t> Planned:  Q2 FY19</a:t>
                      </a:r>
                      <a:endParaRPr lang="en-US" sz="1600" dirty="0">
                        <a:effectLst/>
                        <a:latin typeface="Times New Roman"/>
                        <a:ea typeface="Times New Roman"/>
                      </a:endParaRPr>
                    </a:p>
                  </a:txBody>
                  <a:tcPr marL="6983" marR="6983" marT="69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a:spcBef>
                          <a:spcPts val="0"/>
                        </a:spcBef>
                        <a:spcAft>
                          <a:spcPts val="0"/>
                        </a:spcAft>
                      </a:pPr>
                      <a:r>
                        <a:rPr lang="en-US" sz="1600" dirty="0">
                          <a:solidFill>
                            <a:srgbClr val="000000"/>
                          </a:solidFill>
                          <a:effectLst/>
                          <a:latin typeface="Times New Roman"/>
                          <a:ea typeface="Times New Roman"/>
                        </a:rPr>
                        <a:t> Actual:  October 5, 2018</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293703">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a:spcBef>
                          <a:spcPts val="0"/>
                        </a:spcBef>
                        <a:spcAft>
                          <a:spcPts val="0"/>
                        </a:spcAft>
                      </a:pPr>
                      <a:r>
                        <a:rPr lang="en-US" sz="1600" dirty="0">
                          <a:solidFill>
                            <a:srgbClr val="000000"/>
                          </a:solidFill>
                          <a:effectLst/>
                          <a:latin typeface="Times New Roman"/>
                          <a:ea typeface="Times New Roman"/>
                        </a:rPr>
                        <a:t>CD-3B</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a:spcBef>
                          <a:spcPts val="0"/>
                        </a:spcBef>
                        <a:spcAft>
                          <a:spcPts val="0"/>
                        </a:spcAft>
                      </a:pPr>
                      <a:r>
                        <a:rPr lang="en-US" sz="1600" dirty="0">
                          <a:solidFill>
                            <a:srgbClr val="000000"/>
                          </a:solidFill>
                          <a:effectLst/>
                          <a:latin typeface="Times New Roman"/>
                          <a:ea typeface="Times New Roman"/>
                        </a:rPr>
                        <a:t> Planned:  Q4 FY19</a:t>
                      </a:r>
                      <a:endParaRPr lang="en-US" sz="1600" dirty="0">
                        <a:effectLst/>
                        <a:latin typeface="Times New Roman"/>
                        <a:ea typeface="Times New Roman"/>
                      </a:endParaRPr>
                    </a:p>
                  </a:txBody>
                  <a:tcPr marL="6983" marR="6983" marT="69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a:spcBef>
                          <a:spcPts val="0"/>
                        </a:spcBef>
                        <a:spcAft>
                          <a:spcPts val="0"/>
                        </a:spcAft>
                      </a:pPr>
                      <a:r>
                        <a:rPr lang="en-US" sz="1600" dirty="0">
                          <a:solidFill>
                            <a:srgbClr val="000000"/>
                          </a:solidFill>
                          <a:effectLst/>
                          <a:latin typeface="Times New Roman"/>
                          <a:ea typeface="Times New Roman"/>
                        </a:rPr>
                        <a:t> Actual:  September 5, 2019</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293703">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a:spcBef>
                          <a:spcPts val="0"/>
                        </a:spcBef>
                        <a:spcAft>
                          <a:spcPts val="0"/>
                        </a:spcAft>
                      </a:pPr>
                      <a:r>
                        <a:rPr lang="en-US" sz="1600" dirty="0">
                          <a:solidFill>
                            <a:srgbClr val="000000"/>
                          </a:solidFill>
                          <a:effectLst/>
                          <a:latin typeface="Times New Roman"/>
                          <a:ea typeface="Times New Roman"/>
                        </a:rPr>
                        <a:t>CD-2</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a:spcBef>
                          <a:spcPts val="0"/>
                        </a:spcBef>
                        <a:spcAft>
                          <a:spcPts val="0"/>
                        </a:spcAft>
                      </a:pPr>
                      <a:r>
                        <a:rPr lang="en-US" sz="1600" dirty="0">
                          <a:solidFill>
                            <a:srgbClr val="000000"/>
                          </a:solidFill>
                          <a:effectLst/>
                          <a:latin typeface="Times New Roman"/>
                          <a:ea typeface="Times New Roman"/>
                        </a:rPr>
                        <a:t> Planned:  Q2 FY20</a:t>
                      </a:r>
                      <a:endParaRPr lang="en-US" sz="1600" dirty="0">
                        <a:effectLst/>
                        <a:latin typeface="Times New Roman"/>
                        <a:ea typeface="Times New Roman"/>
                      </a:endParaRPr>
                    </a:p>
                  </a:txBody>
                  <a:tcPr marL="6983" marR="6983" marT="69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a:spcBef>
                          <a:spcPts val="0"/>
                        </a:spcBef>
                        <a:spcAft>
                          <a:spcPts val="0"/>
                        </a:spcAft>
                      </a:pPr>
                      <a:r>
                        <a:rPr lang="en-US" sz="1600" dirty="0">
                          <a:solidFill>
                            <a:srgbClr val="000000"/>
                          </a:solidFill>
                          <a:effectLst/>
                          <a:latin typeface="Times New Roman"/>
                          <a:ea typeface="Times New Roman"/>
                        </a:rPr>
                        <a:t> Actual:  </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301388">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a:spcBef>
                          <a:spcPts val="0"/>
                        </a:spcBef>
                        <a:spcAft>
                          <a:spcPts val="0"/>
                        </a:spcAft>
                      </a:pPr>
                      <a:r>
                        <a:rPr lang="en-US" sz="1600" dirty="0">
                          <a:effectLst/>
                          <a:latin typeface="Times New Roman"/>
                          <a:ea typeface="Times New Roman"/>
                        </a:rPr>
                        <a:t>CD-3</a:t>
                      </a: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a:spcBef>
                          <a:spcPts val="0"/>
                        </a:spcBef>
                        <a:spcAft>
                          <a:spcPts val="0"/>
                        </a:spcAft>
                      </a:pPr>
                      <a:r>
                        <a:rPr lang="en-US" sz="1600" dirty="0">
                          <a:solidFill>
                            <a:srgbClr val="000000"/>
                          </a:solidFill>
                          <a:effectLst/>
                          <a:latin typeface="Times New Roman"/>
                          <a:ea typeface="Times New Roman"/>
                        </a:rPr>
                        <a:t> Planned:  Q2 FY21</a:t>
                      </a:r>
                      <a:endParaRPr lang="en-US" sz="1600" dirty="0">
                        <a:effectLst/>
                        <a:latin typeface="Times New Roman"/>
                        <a:ea typeface="Times New Roman"/>
                      </a:endParaRPr>
                    </a:p>
                  </a:txBody>
                  <a:tcPr marL="6983" marR="6983" marT="69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a:spcBef>
                          <a:spcPts val="0"/>
                        </a:spcBef>
                        <a:spcAft>
                          <a:spcPts val="0"/>
                        </a:spcAft>
                      </a:pPr>
                      <a:r>
                        <a:rPr lang="en-US" sz="1600" dirty="0">
                          <a:solidFill>
                            <a:srgbClr val="000000"/>
                          </a:solidFill>
                          <a:effectLst/>
                          <a:latin typeface="Times New Roman"/>
                          <a:ea typeface="Times New Roman"/>
                        </a:rPr>
                        <a:t> Actual: </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955181117"/>
                  </a:ext>
                </a:extLst>
              </a:tr>
              <a:tr h="293703">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a:spcBef>
                          <a:spcPts val="0"/>
                        </a:spcBef>
                        <a:spcAft>
                          <a:spcPts val="0"/>
                        </a:spcAft>
                      </a:pPr>
                      <a:r>
                        <a:rPr lang="en-US" sz="1600" dirty="0">
                          <a:effectLst/>
                          <a:latin typeface="Times New Roman"/>
                          <a:ea typeface="Times New Roman"/>
                        </a:rPr>
                        <a:t>CD-4</a:t>
                      </a: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a:spcBef>
                          <a:spcPts val="0"/>
                        </a:spcBef>
                        <a:spcAft>
                          <a:spcPts val="0"/>
                        </a:spcAft>
                      </a:pPr>
                      <a:r>
                        <a:rPr lang="en-US" sz="1600" dirty="0">
                          <a:solidFill>
                            <a:srgbClr val="000000"/>
                          </a:solidFill>
                          <a:effectLst/>
                          <a:latin typeface="Times New Roman"/>
                          <a:ea typeface="Times New Roman"/>
                        </a:rPr>
                        <a:t> Planned:  Q4 FY28</a:t>
                      </a:r>
                      <a:endParaRPr lang="en-US" sz="1600" dirty="0">
                        <a:effectLst/>
                        <a:latin typeface="Times New Roman"/>
                        <a:ea typeface="Times New Roman"/>
                      </a:endParaRPr>
                    </a:p>
                  </a:txBody>
                  <a:tcPr marL="6983" marR="6983" marT="69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a:spcBef>
                          <a:spcPts val="0"/>
                        </a:spcBef>
                        <a:spcAft>
                          <a:spcPts val="0"/>
                        </a:spcAft>
                      </a:pPr>
                      <a:r>
                        <a:rPr lang="en-US" sz="1600" dirty="0">
                          <a:solidFill>
                            <a:srgbClr val="000000"/>
                          </a:solidFill>
                          <a:effectLst/>
                          <a:latin typeface="Times New Roman"/>
                          <a:ea typeface="Times New Roman"/>
                        </a:rPr>
                        <a:t> Actual: </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471072554"/>
                  </a:ext>
                </a:extLst>
              </a:tr>
              <a:tr h="293703">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a:spcBef>
                          <a:spcPts val="0"/>
                        </a:spcBef>
                        <a:spcAft>
                          <a:spcPts val="0"/>
                        </a:spcAft>
                      </a:pPr>
                      <a:r>
                        <a:rPr lang="en-US" sz="1600" dirty="0">
                          <a:solidFill>
                            <a:srgbClr val="000000"/>
                          </a:solidFill>
                          <a:effectLst/>
                          <a:latin typeface="Times New Roman"/>
                          <a:ea typeface="Times New Roman"/>
                        </a:rPr>
                        <a:t>TPC Percent Complete</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a:spcBef>
                          <a:spcPts val="0"/>
                        </a:spcBef>
                        <a:spcAft>
                          <a:spcPts val="0"/>
                        </a:spcAft>
                      </a:pPr>
                      <a:r>
                        <a:rPr lang="en-US" sz="1600" dirty="0">
                          <a:solidFill>
                            <a:srgbClr val="000000"/>
                          </a:solidFill>
                          <a:effectLst/>
                          <a:latin typeface="Times New Roman"/>
                          <a:ea typeface="Times New Roman"/>
                        </a:rPr>
                        <a:t> Planned:  N/A</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a:spcBef>
                          <a:spcPts val="0"/>
                        </a:spcBef>
                        <a:spcAft>
                          <a:spcPts val="0"/>
                        </a:spcAft>
                      </a:pPr>
                      <a:r>
                        <a:rPr lang="en-US" sz="1600" dirty="0">
                          <a:solidFill>
                            <a:srgbClr val="000000"/>
                          </a:solidFill>
                          <a:effectLst/>
                          <a:latin typeface="Times New Roman"/>
                          <a:ea typeface="Times New Roman"/>
                        </a:rPr>
                        <a:t> Actual:  N/A</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r h="293703">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a:spcBef>
                          <a:spcPts val="0"/>
                        </a:spcBef>
                        <a:spcAft>
                          <a:spcPts val="0"/>
                        </a:spcAft>
                      </a:pPr>
                      <a:r>
                        <a:rPr lang="en-US" sz="1600" dirty="0">
                          <a:solidFill>
                            <a:srgbClr val="000000"/>
                          </a:solidFill>
                          <a:effectLst/>
                          <a:latin typeface="Times New Roman"/>
                          <a:ea typeface="Times New Roman"/>
                        </a:rPr>
                        <a:t>TPC Cost to Date</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algn="ctr">
                        <a:spcBef>
                          <a:spcPts val="0"/>
                        </a:spcBef>
                        <a:spcAft>
                          <a:spcPts val="0"/>
                        </a:spcAft>
                      </a:pPr>
                      <a:r>
                        <a:rPr lang="en-US" sz="1600" dirty="0">
                          <a:solidFill>
                            <a:srgbClr val="000000"/>
                          </a:solidFill>
                          <a:effectLst/>
                          <a:latin typeface="Times New Roman"/>
                          <a:ea typeface="Times New Roman"/>
                        </a:rPr>
                        <a:t> $ 51.8 M</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a:spcBef>
                          <a:spcPts val="0"/>
                        </a:spcBef>
                        <a:spcAft>
                          <a:spcPts val="0"/>
                        </a:spcAft>
                      </a:pPr>
                      <a:r>
                        <a:rPr lang="en-US" sz="1600" dirty="0">
                          <a:solidFill>
                            <a:srgbClr val="000000"/>
                          </a:solidFill>
                          <a:effectLst/>
                          <a:latin typeface="Times New Roman"/>
                          <a:ea typeface="Times New Roman"/>
                        </a:rPr>
                        <a:t> </a:t>
                      </a:r>
                      <a:endParaRPr lang="en-US" sz="1600" dirty="0">
                        <a:effectLst/>
                        <a:latin typeface="Times New Roman"/>
                        <a:ea typeface="Times New Roman"/>
                      </a:endParaRPr>
                    </a:p>
                    <a:p>
                      <a:pPr marL="0" marR="0">
                        <a:spcBef>
                          <a:spcPts val="0"/>
                        </a:spcBef>
                        <a:spcAft>
                          <a:spcPts val="0"/>
                        </a:spcAft>
                      </a:pPr>
                      <a:r>
                        <a:rPr lang="en-US" sz="1600" dirty="0">
                          <a:solidFill>
                            <a:srgbClr val="000000"/>
                          </a:solidFill>
                          <a:effectLst/>
                          <a:latin typeface="Times New Roman"/>
                          <a:ea typeface="Times New Roman"/>
                        </a:rPr>
                        <a:t> </a:t>
                      </a:r>
                      <a:endParaRPr lang="en-US" sz="1600" dirty="0">
                        <a:effectLst/>
                        <a:latin typeface="Times New Roman"/>
                        <a:ea typeface="Times New Roman"/>
                      </a:endParaRPr>
                    </a:p>
                    <a:p>
                      <a:pPr marL="0" marR="0">
                        <a:spcBef>
                          <a:spcPts val="0"/>
                        </a:spcBef>
                        <a:spcAft>
                          <a:spcPts val="0"/>
                        </a:spcAft>
                      </a:pPr>
                      <a:r>
                        <a:rPr lang="en-US" sz="1600" dirty="0">
                          <a:solidFill>
                            <a:srgbClr val="000000"/>
                          </a:solidFill>
                          <a:effectLst/>
                          <a:latin typeface="Times New Roman"/>
                          <a:ea typeface="Times New Roman"/>
                        </a:rPr>
                        <a:t> </a:t>
                      </a:r>
                      <a:endParaRPr lang="en-US" sz="1600" dirty="0">
                        <a:effectLst/>
                        <a:latin typeface="Times New Roman"/>
                        <a:ea typeface="Times New Roman"/>
                      </a:endParaRPr>
                    </a:p>
                    <a:p>
                      <a:pPr marL="0" marR="0">
                        <a:spcBef>
                          <a:spcPts val="0"/>
                        </a:spcBef>
                        <a:spcAft>
                          <a:spcPts val="0"/>
                        </a:spcAft>
                      </a:pPr>
                      <a:r>
                        <a:rPr lang="en-US" sz="1600" dirty="0">
                          <a:solidFill>
                            <a:srgbClr val="000000"/>
                          </a:solidFill>
                          <a:effectLst/>
                          <a:latin typeface="Times New Roman"/>
                          <a:ea typeface="Times New Roman"/>
                        </a:rPr>
                        <a:t> </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0C0C0"/>
                    </a:solidFill>
                  </a:tcPr>
                </a:tc>
                <a:extLst>
                  <a:ext uri="{0D108BD9-81ED-4DB2-BD59-A6C34878D82A}">
                    <a16:rowId xmlns:a16="http://schemas.microsoft.com/office/drawing/2014/main" xmlns="" val="10007"/>
                  </a:ext>
                </a:extLst>
              </a:tr>
              <a:tr h="293703">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a:spcBef>
                          <a:spcPts val="0"/>
                        </a:spcBef>
                        <a:spcAft>
                          <a:spcPts val="0"/>
                        </a:spcAft>
                      </a:pPr>
                      <a:r>
                        <a:rPr lang="en-US" sz="1600" dirty="0">
                          <a:solidFill>
                            <a:srgbClr val="000000"/>
                          </a:solidFill>
                          <a:effectLst/>
                          <a:latin typeface="Times New Roman"/>
                          <a:ea typeface="Times New Roman"/>
                        </a:rPr>
                        <a:t>TPC Committed to Date</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algn="ctr">
                        <a:spcBef>
                          <a:spcPts val="0"/>
                        </a:spcBef>
                        <a:spcAft>
                          <a:spcPts val="0"/>
                        </a:spcAft>
                      </a:pPr>
                      <a:r>
                        <a:rPr lang="en-US" sz="1600" dirty="0">
                          <a:solidFill>
                            <a:srgbClr val="000000"/>
                          </a:solidFill>
                          <a:effectLst/>
                          <a:latin typeface="Times New Roman"/>
                          <a:ea typeface="Times New Roman"/>
                        </a:rPr>
                        <a:t> $ 33.1 M</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extLst>
                  <a:ext uri="{0D108BD9-81ED-4DB2-BD59-A6C34878D82A}">
                    <a16:rowId xmlns:a16="http://schemas.microsoft.com/office/drawing/2014/main" xmlns="" val="10008"/>
                  </a:ext>
                </a:extLst>
              </a:tr>
              <a:tr h="293703">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a:spcBef>
                          <a:spcPts val="0"/>
                        </a:spcBef>
                        <a:spcAft>
                          <a:spcPts val="0"/>
                        </a:spcAft>
                      </a:pPr>
                      <a:r>
                        <a:rPr lang="en-US" sz="1600" dirty="0">
                          <a:solidFill>
                            <a:srgbClr val="000000"/>
                          </a:solidFill>
                          <a:effectLst/>
                          <a:latin typeface="Times New Roman"/>
                          <a:ea typeface="Times New Roman"/>
                        </a:rPr>
                        <a:t>TPC* (tentative, will be baselined at CD-2)</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algn="ctr">
                        <a:spcBef>
                          <a:spcPts val="0"/>
                        </a:spcBef>
                        <a:spcAft>
                          <a:spcPts val="0"/>
                        </a:spcAft>
                      </a:pPr>
                      <a:r>
                        <a:rPr lang="en-US" sz="1600" dirty="0">
                          <a:solidFill>
                            <a:srgbClr val="000000"/>
                          </a:solidFill>
                          <a:effectLst/>
                          <a:latin typeface="Times New Roman"/>
                          <a:ea typeface="Times New Roman"/>
                        </a:rPr>
                        <a:t> $ 271.6 M</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extLst>
                  <a:ext uri="{0D108BD9-81ED-4DB2-BD59-A6C34878D82A}">
                    <a16:rowId xmlns:a16="http://schemas.microsoft.com/office/drawing/2014/main" xmlns="" val="10009"/>
                  </a:ext>
                </a:extLst>
              </a:tr>
              <a:tr h="293703">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a:spcBef>
                          <a:spcPts val="0"/>
                        </a:spcBef>
                        <a:spcAft>
                          <a:spcPts val="0"/>
                        </a:spcAft>
                      </a:pPr>
                      <a:r>
                        <a:rPr lang="en-US" sz="1600" dirty="0">
                          <a:solidFill>
                            <a:srgbClr val="000000"/>
                          </a:solidFill>
                          <a:effectLst/>
                          <a:latin typeface="Times New Roman"/>
                          <a:ea typeface="Times New Roman"/>
                        </a:rPr>
                        <a:t>TEC</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algn="ctr">
                        <a:spcBef>
                          <a:spcPts val="0"/>
                        </a:spcBef>
                        <a:spcAft>
                          <a:spcPts val="0"/>
                        </a:spcAft>
                      </a:pPr>
                      <a:r>
                        <a:rPr lang="en-US" sz="1600" dirty="0">
                          <a:solidFill>
                            <a:srgbClr val="000000"/>
                          </a:solidFill>
                          <a:effectLst/>
                          <a:latin typeface="Times New Roman"/>
                          <a:ea typeface="Times New Roman"/>
                        </a:rPr>
                        <a:t> $ 197.8 M</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extLst>
                  <a:ext uri="{0D108BD9-81ED-4DB2-BD59-A6C34878D82A}">
                    <a16:rowId xmlns:a16="http://schemas.microsoft.com/office/drawing/2014/main" xmlns="" val="10010"/>
                  </a:ext>
                </a:extLst>
              </a:tr>
              <a:tr h="293703">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a:spcBef>
                          <a:spcPts val="0"/>
                        </a:spcBef>
                        <a:spcAft>
                          <a:spcPts val="0"/>
                        </a:spcAft>
                      </a:pPr>
                      <a:r>
                        <a:rPr lang="en-US" sz="1600" dirty="0">
                          <a:solidFill>
                            <a:srgbClr val="000000"/>
                          </a:solidFill>
                          <a:effectLst/>
                          <a:latin typeface="Times New Roman"/>
                          <a:ea typeface="Times New Roman"/>
                        </a:rPr>
                        <a:t>Contingency Cost (w/Mgmt Reserve)</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algn="ctr">
                        <a:spcBef>
                          <a:spcPts val="0"/>
                        </a:spcBef>
                        <a:spcAft>
                          <a:spcPts val="0"/>
                        </a:spcAft>
                      </a:pPr>
                      <a:r>
                        <a:rPr lang="en-US" sz="1600" dirty="0">
                          <a:solidFill>
                            <a:srgbClr val="000000"/>
                          </a:solidFill>
                          <a:effectLst/>
                          <a:latin typeface="Times New Roman"/>
                          <a:ea typeface="Times New Roman"/>
                        </a:rPr>
                        <a:t>$ 63.0 M</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algn="ctr">
                        <a:spcBef>
                          <a:spcPts val="0"/>
                        </a:spcBef>
                        <a:spcAft>
                          <a:spcPts val="0"/>
                        </a:spcAft>
                      </a:pPr>
                      <a:r>
                        <a:rPr lang="en-US" sz="1600" dirty="0">
                          <a:solidFill>
                            <a:srgbClr val="000000"/>
                          </a:solidFill>
                          <a:effectLst/>
                          <a:latin typeface="Times New Roman"/>
                          <a:ea typeface="Times New Roman"/>
                        </a:rPr>
                        <a:t>40% to go</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1"/>
                  </a:ext>
                </a:extLst>
              </a:tr>
              <a:tr h="293703">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a:spcBef>
                          <a:spcPts val="0"/>
                        </a:spcBef>
                        <a:spcAft>
                          <a:spcPts val="0"/>
                        </a:spcAft>
                      </a:pPr>
                      <a:r>
                        <a:rPr lang="en-US" sz="1600" dirty="0">
                          <a:solidFill>
                            <a:srgbClr val="000000"/>
                          </a:solidFill>
                          <a:effectLst/>
                          <a:latin typeface="Times New Roman"/>
                          <a:ea typeface="Times New Roman"/>
                        </a:rPr>
                        <a:t>Contingency Schedule on CD-4</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algn="ctr">
                        <a:spcBef>
                          <a:spcPts val="0"/>
                        </a:spcBef>
                        <a:spcAft>
                          <a:spcPts val="0"/>
                        </a:spcAft>
                      </a:pPr>
                      <a:r>
                        <a:rPr lang="en-US" sz="1600" dirty="0">
                          <a:solidFill>
                            <a:srgbClr val="000000"/>
                          </a:solidFill>
                          <a:effectLst/>
                          <a:latin typeface="Times New Roman"/>
                          <a:ea typeface="Times New Roman"/>
                        </a:rPr>
                        <a:t>42 months</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algn="ctr">
                        <a:spcBef>
                          <a:spcPts val="0"/>
                        </a:spcBef>
                        <a:spcAft>
                          <a:spcPts val="0"/>
                        </a:spcAft>
                      </a:pPr>
                      <a:r>
                        <a:rPr lang="en-US" sz="1600" dirty="0">
                          <a:solidFill>
                            <a:srgbClr val="000000"/>
                          </a:solidFill>
                          <a:effectLst/>
                          <a:latin typeface="Times New Roman"/>
                          <a:ea typeface="Times New Roman"/>
                        </a:rPr>
                        <a:t>72% to go</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2"/>
                  </a:ext>
                </a:extLst>
              </a:tr>
              <a:tr h="293703">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a:spcBef>
                          <a:spcPts val="0"/>
                        </a:spcBef>
                        <a:spcAft>
                          <a:spcPts val="0"/>
                        </a:spcAft>
                      </a:pPr>
                      <a:r>
                        <a:rPr lang="en-US" sz="1600" dirty="0">
                          <a:solidFill>
                            <a:srgbClr val="000000"/>
                          </a:solidFill>
                          <a:effectLst/>
                          <a:latin typeface="Times New Roman"/>
                          <a:ea typeface="Times New Roman"/>
                        </a:rPr>
                        <a:t>CPI Cumulative</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algn="ctr">
                        <a:spcBef>
                          <a:spcPts val="0"/>
                        </a:spcBef>
                        <a:spcAft>
                          <a:spcPts val="0"/>
                        </a:spcAft>
                      </a:pPr>
                      <a:r>
                        <a:rPr lang="en-US" sz="1600" dirty="0">
                          <a:solidFill>
                            <a:srgbClr val="000000"/>
                          </a:solidFill>
                          <a:effectLst/>
                          <a:latin typeface="Times New Roman"/>
                          <a:ea typeface="Times New Roman"/>
                        </a:rPr>
                        <a:t> N/A</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a:spcBef>
                          <a:spcPts val="0"/>
                        </a:spcBef>
                        <a:spcAft>
                          <a:spcPts val="0"/>
                        </a:spcAft>
                      </a:pPr>
                      <a:r>
                        <a:rPr lang="en-US" sz="1600" dirty="0">
                          <a:solidFill>
                            <a:srgbClr val="000000"/>
                          </a:solidFill>
                          <a:effectLst/>
                          <a:latin typeface="Times New Roman"/>
                          <a:ea typeface="Times New Roman"/>
                        </a:rPr>
                        <a:t> </a:t>
                      </a:r>
                      <a:endParaRPr lang="en-US" sz="1600" dirty="0">
                        <a:effectLst/>
                        <a:latin typeface="Times New Roman"/>
                        <a:ea typeface="Times New Roman"/>
                      </a:endParaRPr>
                    </a:p>
                    <a:p>
                      <a:pPr marL="0" marR="0">
                        <a:spcBef>
                          <a:spcPts val="0"/>
                        </a:spcBef>
                        <a:spcAft>
                          <a:spcPts val="0"/>
                        </a:spcAft>
                      </a:pPr>
                      <a:r>
                        <a:rPr lang="en-US" sz="1600" dirty="0">
                          <a:solidFill>
                            <a:srgbClr val="000000"/>
                          </a:solidFill>
                          <a:effectLst/>
                          <a:latin typeface="Times New Roman"/>
                          <a:ea typeface="Times New Roman"/>
                        </a:rPr>
                        <a:t> </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0C0C0"/>
                    </a:solidFill>
                  </a:tcPr>
                </a:tc>
                <a:extLst>
                  <a:ext uri="{0D108BD9-81ED-4DB2-BD59-A6C34878D82A}">
                    <a16:rowId xmlns:a16="http://schemas.microsoft.com/office/drawing/2014/main" xmlns="" val="10013"/>
                  </a:ext>
                </a:extLst>
              </a:tr>
              <a:tr h="293703">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a:spcBef>
                          <a:spcPts val="0"/>
                        </a:spcBef>
                        <a:spcAft>
                          <a:spcPts val="0"/>
                        </a:spcAft>
                      </a:pPr>
                      <a:r>
                        <a:rPr lang="en-US" sz="1600" dirty="0">
                          <a:solidFill>
                            <a:srgbClr val="000000"/>
                          </a:solidFill>
                          <a:effectLst/>
                          <a:latin typeface="Times New Roman"/>
                          <a:ea typeface="Times New Roman"/>
                        </a:rPr>
                        <a:t>SPI Cumulative</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algn="ctr">
                        <a:spcBef>
                          <a:spcPts val="0"/>
                        </a:spcBef>
                        <a:spcAft>
                          <a:spcPts val="0"/>
                        </a:spcAft>
                      </a:pPr>
                      <a:r>
                        <a:rPr lang="en-US" sz="1600" dirty="0">
                          <a:solidFill>
                            <a:srgbClr val="000000"/>
                          </a:solidFill>
                          <a:effectLst/>
                          <a:latin typeface="Times New Roman"/>
                          <a:ea typeface="Times New Roman"/>
                        </a:rPr>
                        <a:t> N/A</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extLst>
                  <a:ext uri="{0D108BD9-81ED-4DB2-BD59-A6C34878D82A}">
                    <a16:rowId xmlns:a16="http://schemas.microsoft.com/office/drawing/2014/main" xmlns="" val="10014"/>
                  </a:ext>
                </a:extLst>
              </a:tr>
            </a:tbl>
          </a:graphicData>
        </a:graphic>
      </p:graphicFrame>
    </p:spTree>
    <p:extLst>
      <p:ext uri="{BB962C8B-B14F-4D97-AF65-F5344CB8AC3E}">
        <p14:creationId xmlns:p14="http://schemas.microsoft.com/office/powerpoint/2010/main" val="65571264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62</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714625" y="77055"/>
            <a:ext cx="4305300" cy="887413"/>
          </a:xfrm>
        </p:spPr>
        <p:txBody>
          <a:bodyPr/>
          <a:lstStyle/>
          <a:p>
            <a:pPr eaLnBrk="1" hangingPunct="1">
              <a:defRPr/>
            </a:pPr>
            <a:r>
              <a:rPr lang="en-US" sz="2000" b="1" dirty="0">
                <a:effectLst/>
                <a:latin typeface="Times New Roman" pitchFamily="18" charset="0"/>
                <a:cs typeface="Times New Roman" pitchFamily="18" charset="0"/>
              </a:rPr>
              <a:t>6.  Project Management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P. Mantica, MSU / Subcommittee 8</a:t>
            </a:r>
          </a:p>
        </p:txBody>
      </p:sp>
      <p:sp>
        <p:nvSpPr>
          <p:cNvPr id="24580" name="Rectangle 9"/>
          <p:cNvSpPr>
            <a:spLocks noChangeArrowheads="1"/>
          </p:cNvSpPr>
          <p:nvPr/>
        </p:nvSpPr>
        <p:spPr bwMode="auto">
          <a:xfrm>
            <a:off x="293687" y="1013632"/>
            <a:ext cx="8631238" cy="5355312"/>
          </a:xfrm>
          <a:prstGeom prst="rect">
            <a:avLst/>
          </a:prstGeom>
          <a:noFill/>
          <a:ln w="6350">
            <a:noFill/>
            <a:miter lim="800000"/>
            <a:headEnd/>
            <a:tailEnd/>
          </a:ln>
        </p:spPr>
        <p:txBody>
          <a:bodyPr wrap="square">
            <a:spAutoFit/>
          </a:bodyPr>
          <a:lstStyle/>
          <a:p>
            <a:pPr algn="l"/>
            <a:r>
              <a:rPr lang="en-US" sz="1800" dirty="0">
                <a:latin typeface="Times New Roman"/>
                <a:ea typeface="Calibri"/>
              </a:rPr>
              <a:t>Enzo </a:t>
            </a:r>
            <a:r>
              <a:rPr lang="en-US" sz="1800" dirty="0" err="1">
                <a:latin typeface="Times New Roman"/>
                <a:ea typeface="Calibri"/>
              </a:rPr>
              <a:t>Carrone</a:t>
            </a:r>
            <a:r>
              <a:rPr lang="en-US" sz="1800" dirty="0">
                <a:latin typeface="Times New Roman"/>
                <a:ea typeface="Calibri"/>
              </a:rPr>
              <a:t> (SLAC), Deb </a:t>
            </a:r>
            <a:r>
              <a:rPr lang="en-US" sz="1800" dirty="0" err="1">
                <a:latin typeface="Times New Roman"/>
                <a:ea typeface="Calibri"/>
              </a:rPr>
              <a:t>Grubbe</a:t>
            </a:r>
            <a:r>
              <a:rPr lang="en-US" sz="1800" dirty="0">
                <a:latin typeface="Times New Roman"/>
                <a:ea typeface="Calibri"/>
              </a:rPr>
              <a:t> (retired DuPont), Paul Mantica (MSU), Lori Plummer (retired SLAC), John Tapia (SLAC/LANL)</a:t>
            </a:r>
          </a:p>
          <a:p>
            <a:pPr algn="l"/>
            <a:endParaRPr lang="en-US" sz="1800" b="0" u="sng" dirty="0">
              <a:latin typeface="Times New Roman"/>
              <a:ea typeface="Calibri"/>
            </a:endParaRPr>
          </a:p>
          <a:p>
            <a:pPr marL="457200" indent="-457200" algn="l">
              <a:buFont typeface="+mj-lt"/>
              <a:buAutoNum type="arabicPeriod" startAt="3"/>
            </a:pPr>
            <a:r>
              <a:rPr lang="en-US" sz="1800" b="0" u="sng" dirty="0">
                <a:latin typeface="Times New Roman"/>
                <a:ea typeface="Calibri"/>
              </a:rPr>
              <a:t>Cost and Schedule</a:t>
            </a:r>
            <a:r>
              <a:rPr lang="en-US" sz="1800" b="0" dirty="0">
                <a:latin typeface="Times New Roman"/>
                <a:ea typeface="Calibri"/>
              </a:rPr>
              <a:t>:  Are the cost and schedule estimates, including contingencies, mature and of sufficient quality to establish a credible cost and schedule performance baseline and to start construction?  Are the cost, schedule, and performance metrics being properly collected and updated?  Are major cost and schedule assumptions, resource constraints, and project risks, including COVID-19, being adequately addressed? </a:t>
            </a:r>
            <a:r>
              <a:rPr lang="en-US" sz="1800" b="0" dirty="0">
                <a:solidFill>
                  <a:srgbClr val="FF0000"/>
                </a:solidFill>
                <a:latin typeface="Times New Roman"/>
                <a:ea typeface="Calibri"/>
              </a:rPr>
              <a:t>Yes to all</a:t>
            </a:r>
          </a:p>
          <a:p>
            <a:pPr marL="457200" indent="-457200" algn="l">
              <a:buFont typeface="+mj-lt"/>
              <a:buAutoNum type="arabicPeriod" startAt="3"/>
            </a:pPr>
            <a:endParaRPr lang="en-US" sz="1800" b="0" dirty="0">
              <a:latin typeface="Times New Roman"/>
              <a:ea typeface="Calibri"/>
            </a:endParaRPr>
          </a:p>
          <a:p>
            <a:pPr marL="457200" indent="-457200" algn="l">
              <a:buFont typeface="+mj-lt"/>
              <a:buAutoNum type="arabicPeriod" startAt="5"/>
            </a:pPr>
            <a:r>
              <a:rPr lang="en-US" sz="1800" b="0" u="sng" dirty="0">
                <a:latin typeface="Times New Roman" pitchFamily="18" charset="0"/>
                <a:cs typeface="Times New Roman" pitchFamily="18" charset="0"/>
              </a:rPr>
              <a:t>Management</a:t>
            </a:r>
            <a:r>
              <a:rPr lang="en-US" sz="1800" b="0" dirty="0">
                <a:latin typeface="Times New Roman" pitchFamily="18" charset="0"/>
                <a:cs typeface="Times New Roman" pitchFamily="18" charset="0"/>
              </a:rPr>
              <a:t>:  Is the project being properly planned, managed, and staffed to successfully deliver the scope within the proposed cost and schedule?  Does the project have the necessary resources?  Are project risks being appropriately identified and managed?  Have the requirements for CD-2 and CD-3 been met?  Is the project ready for CD-2 and CD-3? </a:t>
            </a:r>
            <a:r>
              <a:rPr lang="en-US" sz="1800" b="0" dirty="0">
                <a:solidFill>
                  <a:srgbClr val="FF0000"/>
                </a:solidFill>
                <a:latin typeface="Times New Roman" pitchFamily="18" charset="0"/>
                <a:cs typeface="Times New Roman" pitchFamily="18" charset="0"/>
              </a:rPr>
              <a:t>Yes to all</a:t>
            </a:r>
            <a:endParaRPr lang="en-US" sz="1800" b="0" dirty="0">
              <a:latin typeface="Times New Roman" pitchFamily="18" charset="0"/>
              <a:cs typeface="Times New Roman" pitchFamily="18" charset="0"/>
            </a:endParaRPr>
          </a:p>
          <a:p>
            <a:pPr marL="457200" indent="-457200" algn="l">
              <a:buFont typeface="+mj-lt"/>
              <a:buAutoNum type="arabicPeriod" startAt="5"/>
            </a:pPr>
            <a:endParaRPr lang="en-US" sz="1800" b="0" dirty="0">
              <a:latin typeface="Times New Roman" pitchFamily="18" charset="0"/>
              <a:cs typeface="Times New Roman" pitchFamily="18" charset="0"/>
            </a:endParaRPr>
          </a:p>
          <a:p>
            <a:pPr marL="457200" indent="-457200" algn="l">
              <a:buFont typeface="+mj-lt"/>
              <a:buAutoNum type="arabicPeriod" startAt="7"/>
            </a:pPr>
            <a:r>
              <a:rPr lang="en-US" sz="1800" b="0" u="sng" dirty="0">
                <a:solidFill>
                  <a:srgbClr val="000000"/>
                </a:solidFill>
                <a:latin typeface="Times New Roman" pitchFamily="18" charset="0"/>
                <a:cs typeface="Times New Roman" pitchFamily="18" charset="0"/>
              </a:rPr>
              <a:t>Recommendations</a:t>
            </a:r>
            <a:r>
              <a:rPr lang="en-US" sz="1800" b="0" dirty="0">
                <a:solidFill>
                  <a:srgbClr val="000000"/>
                </a:solidFill>
                <a:latin typeface="Times New Roman" pitchFamily="18" charset="0"/>
                <a:cs typeface="Times New Roman" pitchFamily="18" charset="0"/>
              </a:rPr>
              <a:t>:  Have past review recommendations been appropriately addressed? </a:t>
            </a:r>
            <a:r>
              <a:rPr lang="en-US" sz="1800" b="0" dirty="0">
                <a:solidFill>
                  <a:srgbClr val="FF0000"/>
                </a:solidFill>
                <a:latin typeface="Times New Roman" pitchFamily="18" charset="0"/>
                <a:cs typeface="Times New Roman" pitchFamily="18" charset="0"/>
              </a:rPr>
              <a:t>Yes</a:t>
            </a:r>
            <a:endParaRPr lang="en-US" sz="1800" b="0" dirty="0">
              <a:solidFill>
                <a:srgbClr val="000000"/>
              </a:solidFill>
              <a:latin typeface="Times New Roman" pitchFamily="18" charset="0"/>
              <a:cs typeface="Times New Roman" pitchFamily="18" charset="0"/>
            </a:endParaRPr>
          </a:p>
          <a:p>
            <a:pPr algn="l"/>
            <a:endParaRPr lang="en-US" sz="1800" b="0" dirty="0">
              <a:latin typeface="Times New Roman" pitchFamily="18" charset="0"/>
              <a:cs typeface="Times New Roman" pitchFamily="18" charset="0"/>
            </a:endParaRPr>
          </a:p>
        </p:txBody>
      </p:sp>
    </p:spTree>
    <p:extLst>
      <p:ext uri="{BB962C8B-B14F-4D97-AF65-F5344CB8AC3E}">
        <p14:creationId xmlns:p14="http://schemas.microsoft.com/office/powerpoint/2010/main" val="378904598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63</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714625" y="77055"/>
            <a:ext cx="4305300" cy="887413"/>
          </a:xfrm>
        </p:spPr>
        <p:txBody>
          <a:bodyPr/>
          <a:lstStyle/>
          <a:p>
            <a:pPr eaLnBrk="1" hangingPunct="1">
              <a:defRPr/>
            </a:pPr>
            <a:r>
              <a:rPr lang="en-US" sz="2000" b="1" dirty="0">
                <a:effectLst/>
                <a:latin typeface="Times New Roman" pitchFamily="18" charset="0"/>
                <a:cs typeface="Times New Roman" pitchFamily="18" charset="0"/>
              </a:rPr>
              <a:t>6.  Project Management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P. Mantica, MSU / Subcommittee 8</a:t>
            </a:r>
          </a:p>
        </p:txBody>
      </p:sp>
      <p:sp>
        <p:nvSpPr>
          <p:cNvPr id="24580" name="Rectangle 9"/>
          <p:cNvSpPr>
            <a:spLocks noChangeArrowheads="1"/>
          </p:cNvSpPr>
          <p:nvPr/>
        </p:nvSpPr>
        <p:spPr bwMode="auto">
          <a:xfrm>
            <a:off x="293687" y="1013632"/>
            <a:ext cx="8631238" cy="5632311"/>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Findings</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Cost estimate Data Base used to support Cost Basis in P6</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Point cost estimate for PMB $271.6M</a:t>
            </a:r>
          </a:p>
          <a:p>
            <a:pPr marL="914400" lvl="1"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Increase of $26M from CD-3B to present</a:t>
            </a:r>
          </a:p>
          <a:p>
            <a:pPr marL="914400" lvl="1"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Within the $184M - $320M CD-1 cost range</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Point cost estimate includes 40% cost contingency on remaining work</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42 months of schedule contingency, with 22 months assigned to mitigate for target KPP</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Last ETC exercise in early 2020, EAC determined from actuals + ETC</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Critical path is civil construction for klystron gallery, procure and target design target modules, install cryomodules, and ARR</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Many tasks are near critical path</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EV reports for LLP (officially since CD-3B)</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26% of work has been performed</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EVMS surveillance review in Dec 2019, no CARS and 2 CIO* addressed and closed</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LLP SPI=0.98/CPI=1.03</a:t>
            </a:r>
          </a:p>
          <a:p>
            <a:pPr marL="914400" lvl="1"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CD-3A for SC cavities is 75% complete, on schedule for March 2021 completion</a:t>
            </a:r>
          </a:p>
          <a:p>
            <a:pPr marL="914400" lvl="1"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CD-3B for CM construction, RF systems, and klystron gallery construction is 19% complete, forecast finish is Q2 of FY2022</a:t>
            </a:r>
          </a:p>
          <a:p>
            <a:pPr marL="914400" lvl="1" indent="-457200" algn="l" eaLnBrk="1" hangingPunct="1">
              <a:spcBef>
                <a:spcPts val="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71755605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64</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714625" y="77055"/>
            <a:ext cx="4305300" cy="887413"/>
          </a:xfrm>
        </p:spPr>
        <p:txBody>
          <a:bodyPr/>
          <a:lstStyle/>
          <a:p>
            <a:pPr eaLnBrk="1" hangingPunct="1">
              <a:defRPr/>
            </a:pPr>
            <a:r>
              <a:rPr lang="en-US" sz="2000" b="1" dirty="0">
                <a:effectLst/>
                <a:latin typeface="Times New Roman" pitchFamily="18" charset="0"/>
                <a:cs typeface="Times New Roman" pitchFamily="18" charset="0"/>
              </a:rPr>
              <a:t>6.  Project Management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P. Mantica, MSU / Subcommittee 8</a:t>
            </a:r>
          </a:p>
        </p:txBody>
      </p:sp>
      <p:sp>
        <p:nvSpPr>
          <p:cNvPr id="24580" name="Rectangle 9"/>
          <p:cNvSpPr>
            <a:spLocks noChangeArrowheads="1"/>
          </p:cNvSpPr>
          <p:nvPr/>
        </p:nvSpPr>
        <p:spPr bwMode="auto">
          <a:xfrm>
            <a:off x="293687" y="1013632"/>
            <a:ext cx="8631238" cy="4801314"/>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Findings (cont.)</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Assumptions document is prepared</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Schedule constraint is SNS maintenance outages</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Schedule assumption is that there are three planned outages beginning in FY22</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Each quarter of the published operations schedule is made official one month prior to the start of that quarter</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Schedule assumption is that project is not funding limited</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Risk register has 72 active threats and 3 active opportunities</a:t>
            </a:r>
          </a:p>
          <a:p>
            <a:pPr marL="914400" lvl="1"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49 threats and 13 opportunities have been retired</a:t>
            </a:r>
          </a:p>
          <a:p>
            <a:pPr marL="914400" lvl="1"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10 new risks added since CD-3B</a:t>
            </a:r>
          </a:p>
          <a:p>
            <a:pPr marL="914400" lvl="1"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Risks continually evaluated and monitored</a:t>
            </a:r>
          </a:p>
          <a:p>
            <a:pPr marL="914400" lvl="1"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Risk workshop conducted Jan 2019 with CAMS, led by K. </a:t>
            </a:r>
            <a:r>
              <a:rPr lang="en-US" sz="1800" b="0" dirty="0" err="1">
                <a:latin typeface="Times New Roman" pitchFamily="18" charset="0"/>
                <a:cs typeface="Times New Roman" pitchFamily="18" charset="0"/>
              </a:rPr>
              <a:t>Molenaar</a:t>
            </a:r>
            <a:endParaRPr lang="en-US" sz="1800" b="0" dirty="0">
              <a:latin typeface="Times New Roman" pitchFamily="18" charset="0"/>
              <a:cs typeface="Times New Roman" pitchFamily="18" charset="0"/>
            </a:endParaRP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COVID-19 top-down contingency additions: schedule 12 months, cost $16M</a:t>
            </a:r>
          </a:p>
          <a:p>
            <a:pPr marL="914400" lvl="1"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Cost impact approximately 10% on remaining work</a:t>
            </a:r>
          </a:p>
          <a:p>
            <a:pPr marL="914400" lvl="1"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COVID-19 risk is held as a management assessment outside of the risk register</a:t>
            </a:r>
          </a:p>
          <a:p>
            <a:pPr marL="914400" lvl="1"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Impact on procurements with value above $150k have been analyzed</a:t>
            </a:r>
          </a:p>
          <a:p>
            <a:pPr marL="457200" indent="-457200" algn="l" eaLnBrk="1" hangingPunct="1">
              <a:spcBef>
                <a:spcPts val="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16512446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65</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714625" y="77055"/>
            <a:ext cx="4305300" cy="887413"/>
          </a:xfrm>
        </p:spPr>
        <p:txBody>
          <a:bodyPr/>
          <a:lstStyle/>
          <a:p>
            <a:pPr eaLnBrk="1" hangingPunct="1">
              <a:defRPr/>
            </a:pPr>
            <a:r>
              <a:rPr lang="en-US" sz="2000" b="1" dirty="0">
                <a:effectLst/>
                <a:latin typeface="Times New Roman" pitchFamily="18" charset="0"/>
                <a:cs typeface="Times New Roman" pitchFamily="18" charset="0"/>
              </a:rPr>
              <a:t>6.  Project Management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P. Mantica, MSU / Subcommittee 8</a:t>
            </a:r>
          </a:p>
        </p:txBody>
      </p:sp>
      <p:sp>
        <p:nvSpPr>
          <p:cNvPr id="24580" name="Rectangle 9"/>
          <p:cNvSpPr>
            <a:spLocks noChangeArrowheads="1"/>
          </p:cNvSpPr>
          <p:nvPr/>
        </p:nvSpPr>
        <p:spPr bwMode="auto">
          <a:xfrm>
            <a:off x="293687" y="1013632"/>
            <a:ext cx="8631238" cy="5909310"/>
          </a:xfrm>
          <a:prstGeom prst="rect">
            <a:avLst/>
          </a:prstGeom>
          <a:noFill/>
          <a:ln w="6350">
            <a:noFill/>
            <a:miter lim="800000"/>
            <a:headEnd/>
            <a:tailEnd/>
          </a:ln>
        </p:spPr>
        <p:txBody>
          <a:bodyPr wrap="square">
            <a:spAutoFit/>
          </a:bodyPr>
          <a:lstStyle/>
          <a:p>
            <a:pPr algn="l" eaLnBrk="1" hangingPunct="1">
              <a:spcBef>
                <a:spcPct val="20000"/>
              </a:spcBef>
            </a:pPr>
            <a:r>
              <a:rPr lang="en-US" sz="1800" dirty="0">
                <a:latin typeface="Times New Roman" pitchFamily="18" charset="0"/>
                <a:cs typeface="Times New Roman" pitchFamily="18" charset="0"/>
              </a:rPr>
              <a:t>Findings (cont.)</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Project management plan in place that provides comprehensive description of processes and guidance for cost, schedule, and technical scope management</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Experienced leadership team, three changes since last review</a:t>
            </a:r>
          </a:p>
          <a:p>
            <a:pPr marL="914400" lvl="1"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ESHQ lead, ring system lead (L2), pre-ops lead (L2)</a:t>
            </a:r>
          </a:p>
          <a:p>
            <a:pPr marL="457200" indent="-457200" algn="l" eaLnBrk="1" hangingPunct="1">
              <a:spcBef>
                <a:spcPts val="0"/>
              </a:spcBef>
              <a:buFont typeface="Arial" panose="020B0604020202020204" pitchFamily="34" charset="0"/>
              <a:buChar char="•"/>
            </a:pPr>
            <a:r>
              <a:rPr lang="en-US" sz="1800" b="0" dirty="0" err="1">
                <a:latin typeface="Times New Roman" pitchFamily="18" charset="0"/>
                <a:cs typeface="Times New Roman" pitchFamily="18" charset="0"/>
              </a:rPr>
              <a:t>JLab</a:t>
            </a:r>
            <a:r>
              <a:rPr lang="en-US" sz="1800" b="0" dirty="0">
                <a:latin typeface="Times New Roman" pitchFamily="18" charset="0"/>
                <a:cs typeface="Times New Roman" pitchFamily="18" charset="0"/>
              </a:rPr>
              <a:t> Partner lab management experienced and actively participated in review</a:t>
            </a:r>
          </a:p>
          <a:p>
            <a:pPr marL="914400" lvl="1"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An MOU exists between ORNL and </a:t>
            </a:r>
            <a:r>
              <a:rPr lang="en-US" sz="1800" b="0" dirty="0" err="1">
                <a:latin typeface="Times New Roman" pitchFamily="18" charset="0"/>
                <a:cs typeface="Times New Roman" pitchFamily="18" charset="0"/>
              </a:rPr>
              <a:t>JLab</a:t>
            </a:r>
            <a:r>
              <a:rPr lang="en-US" sz="1800" b="0" dirty="0">
                <a:latin typeface="Times New Roman" pitchFamily="18" charset="0"/>
                <a:cs typeface="Times New Roman" pitchFamily="18" charset="0"/>
              </a:rPr>
              <a:t> for PPU</a:t>
            </a:r>
          </a:p>
          <a:p>
            <a:pPr marL="914400" lvl="1"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Standardized tools for PM between labs </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A consultant was hired to represent ORNL interests for delivery of cavities from the international vendor</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A new deputy director for projects has been appointed by ORNL</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A three-phased approach to commissioning and operations is planned. The approval process steps are defined and includes externals reviews</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Project spares are included in the baseline</a:t>
            </a:r>
          </a:p>
          <a:p>
            <a:pPr marL="914400" lvl="1"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List of Critical, Operational, and Economical spares ($23M) exists</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Scope contingency (buy-back and removal) prepared by team</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61% of point cost estimate has been appropriated</a:t>
            </a:r>
          </a:p>
          <a:p>
            <a:pPr marL="914400" lvl="1"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Risk register includes potential delay due to lack of funding</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Project has a change management board that consist of technical system owners who review proposed technical changes to assess and mitigate impacts </a:t>
            </a:r>
          </a:p>
          <a:p>
            <a:pPr marL="1371600" lvl="2" indent="-457200" algn="l" eaLnBrk="1" hangingPunct="1">
              <a:spcBef>
                <a:spcPts val="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95262584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66</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714625" y="77055"/>
            <a:ext cx="4305300" cy="887413"/>
          </a:xfrm>
        </p:spPr>
        <p:txBody>
          <a:bodyPr/>
          <a:lstStyle/>
          <a:p>
            <a:pPr eaLnBrk="1" hangingPunct="1">
              <a:defRPr/>
            </a:pPr>
            <a:r>
              <a:rPr lang="en-US" sz="2000" b="1" dirty="0">
                <a:effectLst/>
                <a:latin typeface="Times New Roman" pitchFamily="18" charset="0"/>
                <a:cs typeface="Times New Roman" pitchFamily="18" charset="0"/>
              </a:rPr>
              <a:t>6.  Project Management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P. Mantica, MSU / Subcommittee 8</a:t>
            </a:r>
          </a:p>
        </p:txBody>
      </p:sp>
      <p:sp>
        <p:nvSpPr>
          <p:cNvPr id="24580" name="Rectangle 9"/>
          <p:cNvSpPr>
            <a:spLocks noChangeArrowheads="1"/>
          </p:cNvSpPr>
          <p:nvPr/>
        </p:nvSpPr>
        <p:spPr bwMode="auto">
          <a:xfrm>
            <a:off x="293687" y="1013632"/>
            <a:ext cx="8631238" cy="5909310"/>
          </a:xfrm>
          <a:prstGeom prst="rect">
            <a:avLst/>
          </a:prstGeom>
          <a:noFill/>
          <a:ln w="6350">
            <a:noFill/>
            <a:miter lim="800000"/>
            <a:headEnd/>
            <a:tailEnd/>
          </a:ln>
        </p:spPr>
        <p:txBody>
          <a:bodyPr wrap="square">
            <a:spAutoFit/>
          </a:bodyPr>
          <a:lstStyle/>
          <a:p>
            <a:pPr algn="l" eaLnBrk="1" hangingPunct="1">
              <a:spcBef>
                <a:spcPct val="20000"/>
              </a:spcBef>
            </a:pPr>
            <a:r>
              <a:rPr lang="en-US" sz="1800" dirty="0">
                <a:latin typeface="Times New Roman" pitchFamily="18" charset="0"/>
                <a:cs typeface="Times New Roman" pitchFamily="18" charset="0"/>
              </a:rPr>
              <a:t>Findings (cont.)</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Project staffing is near peak</a:t>
            </a:r>
          </a:p>
          <a:p>
            <a:pPr marL="914400" lvl="1"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Head Count between April and June 2020 range is 168 to 196 people supporting PPU</a:t>
            </a:r>
          </a:p>
          <a:p>
            <a:pPr marL="914400" lvl="1"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Number of people supporting PPU at &gt;50% level of effort in this time period is 51 to 54 people  </a:t>
            </a:r>
          </a:p>
          <a:p>
            <a:pPr marL="914400" lvl="1"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Number of FTEs ranges from 62.1 to 66.9</a:t>
            </a:r>
          </a:p>
          <a:p>
            <a:pPr marL="914400" lvl="1"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Majority of staff is matrixed from </a:t>
            </a:r>
            <a:r>
              <a:rPr lang="en-US" sz="1800" b="0" dirty="0" err="1">
                <a:latin typeface="Times New Roman" pitchFamily="18" charset="0"/>
                <a:cs typeface="Times New Roman" pitchFamily="18" charset="0"/>
              </a:rPr>
              <a:t>NScD</a:t>
            </a:r>
            <a:endParaRPr lang="en-US" sz="1800" b="0" dirty="0">
              <a:latin typeface="Times New Roman" pitchFamily="18" charset="0"/>
              <a:cs typeface="Times New Roman" pitchFamily="18" charset="0"/>
            </a:endParaRPr>
          </a:p>
          <a:p>
            <a:pPr marL="914400" lvl="1"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A major laboratory staff structure reorganization effort has just initiated</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Staffing needs being met due to improved operations management and higher SNS reliability</a:t>
            </a:r>
          </a:p>
          <a:p>
            <a:pPr marL="914400" lvl="1"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1.4MW at 95% availability</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Partner labs delivering scope</a:t>
            </a:r>
          </a:p>
          <a:p>
            <a:pPr marL="914400" lvl="1" indent="-457200" algn="l" eaLnBrk="1" hangingPunct="1">
              <a:spcBef>
                <a:spcPts val="0"/>
              </a:spcBef>
              <a:buFont typeface="Arial" panose="020B0604020202020204" pitchFamily="34" charset="0"/>
              <a:buChar char="•"/>
            </a:pPr>
            <a:r>
              <a:rPr lang="en-US" sz="1800" b="0" dirty="0" err="1">
                <a:latin typeface="Times New Roman" pitchFamily="18" charset="0"/>
                <a:cs typeface="Times New Roman" pitchFamily="18" charset="0"/>
              </a:rPr>
              <a:t>JLab</a:t>
            </a:r>
            <a:r>
              <a:rPr lang="en-US" sz="1800" b="0" dirty="0">
                <a:latin typeface="Times New Roman" pitchFamily="18" charset="0"/>
                <a:cs typeface="Times New Roman" pitchFamily="18" charset="0"/>
              </a:rPr>
              <a:t> is providing </a:t>
            </a:r>
            <a:r>
              <a:rPr lang="en-US" sz="1800" b="0" dirty="0" err="1">
                <a:latin typeface="Times New Roman" pitchFamily="18" charset="0"/>
                <a:cs typeface="Times New Roman" pitchFamily="18" charset="0"/>
              </a:rPr>
              <a:t>cryomodules</a:t>
            </a:r>
            <a:endParaRPr lang="en-US" sz="1800" b="0" dirty="0">
              <a:latin typeface="Times New Roman" pitchFamily="18" charset="0"/>
              <a:cs typeface="Times New Roman" pitchFamily="18" charset="0"/>
            </a:endParaRPr>
          </a:p>
          <a:p>
            <a:pPr marL="914400" lvl="1" indent="-457200" algn="l" eaLnBrk="1" hangingPunct="1">
              <a:spcBef>
                <a:spcPts val="0"/>
              </a:spcBef>
              <a:buFont typeface="Arial" panose="020B0604020202020204" pitchFamily="34" charset="0"/>
              <a:buChar char="•"/>
            </a:pPr>
            <a:r>
              <a:rPr lang="en-US" sz="1800" b="0" dirty="0" err="1">
                <a:latin typeface="Times New Roman" pitchFamily="18" charset="0"/>
                <a:cs typeface="Times New Roman" pitchFamily="18" charset="0"/>
              </a:rPr>
              <a:t>Fermilab</a:t>
            </a:r>
            <a:r>
              <a:rPr lang="en-US" sz="1800" b="0" dirty="0">
                <a:latin typeface="Times New Roman" pitchFamily="18" charset="0"/>
                <a:cs typeface="Times New Roman" pitchFamily="18" charset="0"/>
              </a:rPr>
              <a:t> is providing new chicane magnets and the injection dump septum magnet</a:t>
            </a:r>
          </a:p>
          <a:p>
            <a:pPr marL="914400" lvl="1"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LBNL is collaborating on LLRF development</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SNS and ORNL provide critical support such as matrix staff and conditioned storage facilities</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The geographical extensiveness of the PPU Project encompasses many locations across the SNS</a:t>
            </a:r>
          </a:p>
        </p:txBody>
      </p:sp>
    </p:spTree>
    <p:extLst>
      <p:ext uri="{BB962C8B-B14F-4D97-AF65-F5344CB8AC3E}">
        <p14:creationId xmlns:p14="http://schemas.microsoft.com/office/powerpoint/2010/main" val="67964471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67</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714625" y="77055"/>
            <a:ext cx="4305300" cy="887413"/>
          </a:xfrm>
        </p:spPr>
        <p:txBody>
          <a:bodyPr/>
          <a:lstStyle/>
          <a:p>
            <a:pPr eaLnBrk="1" hangingPunct="1">
              <a:defRPr/>
            </a:pPr>
            <a:r>
              <a:rPr lang="en-US" sz="2000" b="1" dirty="0">
                <a:effectLst/>
                <a:latin typeface="Times New Roman" pitchFamily="18" charset="0"/>
                <a:cs typeface="Times New Roman" pitchFamily="18" charset="0"/>
              </a:rPr>
              <a:t>6.  Project Management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P. Mantica, MSU / Subcommittee 8</a:t>
            </a:r>
          </a:p>
        </p:txBody>
      </p:sp>
      <p:sp>
        <p:nvSpPr>
          <p:cNvPr id="24580" name="Rectangle 9"/>
          <p:cNvSpPr>
            <a:spLocks noChangeArrowheads="1"/>
          </p:cNvSpPr>
          <p:nvPr/>
        </p:nvSpPr>
        <p:spPr bwMode="auto">
          <a:xfrm>
            <a:off x="293687" y="1013632"/>
            <a:ext cx="8631238" cy="4524315"/>
          </a:xfrm>
          <a:prstGeom prst="rect">
            <a:avLst/>
          </a:prstGeom>
          <a:noFill/>
          <a:ln w="6350">
            <a:noFill/>
            <a:miter lim="800000"/>
            <a:headEnd/>
            <a:tailEnd/>
          </a:ln>
        </p:spPr>
        <p:txBody>
          <a:bodyPr wrap="square">
            <a:spAutoFit/>
          </a:bodyPr>
          <a:lstStyle/>
          <a:p>
            <a:pPr algn="l" eaLnBrk="1" hangingPunct="1">
              <a:spcBef>
                <a:spcPct val="20000"/>
              </a:spcBef>
            </a:pPr>
            <a:r>
              <a:rPr lang="en-US" sz="1800" dirty="0">
                <a:latin typeface="Times New Roman" pitchFamily="18" charset="0"/>
                <a:cs typeface="Times New Roman" pitchFamily="18" charset="0"/>
              </a:rPr>
              <a:t>Findings (cont.)</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CD-2 requirements mostly in place except for PEP finalization and two subsystems that are still in preliminary design</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CD-3 requirements mostly in place, outside of PEP, final design status, final design review</a:t>
            </a:r>
          </a:p>
          <a:p>
            <a:pPr marL="914400" lvl="1"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Final design at 92% with remaining subsystem/component designs to be completed, reviewed and recommendations resolved prior to fabrication or procurement of these items</a:t>
            </a:r>
          </a:p>
          <a:p>
            <a:pPr marL="914400" lvl="1"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Remaining design accounts for $7M of $83M total</a:t>
            </a:r>
          </a:p>
          <a:p>
            <a:pPr marL="914400" lvl="1"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Key Performance Parameters are defined in the PEP (draft)</a:t>
            </a:r>
          </a:p>
          <a:p>
            <a:pPr marL="914400" lvl="1"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Technical Parameter List is published</a:t>
            </a:r>
          </a:p>
          <a:p>
            <a:pPr marL="914400" lvl="1"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Final Design Report is published</a:t>
            </a:r>
          </a:p>
          <a:p>
            <a:pPr marL="914400" lvl="1"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Interface Control Documents are published</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All recommendations from prior DOE/SC reviews (26) are closed</a:t>
            </a:r>
          </a:p>
          <a:p>
            <a:pPr marL="457200" indent="-457200" algn="l" eaLnBrk="1" hangingPunct="1">
              <a:spcBef>
                <a:spcPts val="0"/>
              </a:spcBef>
              <a:buFont typeface="Arial" panose="020B0604020202020204" pitchFamily="34" charset="0"/>
              <a:buChar char="•"/>
            </a:pPr>
            <a:r>
              <a:rPr lang="en-US" sz="1800" b="0" dirty="0">
                <a:latin typeface="Times New Roman" pitchFamily="18" charset="0"/>
                <a:cs typeface="Times New Roman" pitchFamily="18" charset="0"/>
              </a:rPr>
              <a:t>Director’s Review (June 2020) had 8 recommendations (7 closed, 1 in progress)</a:t>
            </a:r>
          </a:p>
          <a:p>
            <a:pPr marL="914400" lvl="1" indent="-457200" algn="l" eaLnBrk="1" hangingPunct="1">
              <a:spcBef>
                <a:spcPts val="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66299809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68</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714625" y="77055"/>
            <a:ext cx="4305300" cy="887413"/>
          </a:xfrm>
        </p:spPr>
        <p:txBody>
          <a:bodyPr/>
          <a:lstStyle/>
          <a:p>
            <a:pPr eaLnBrk="1" hangingPunct="1">
              <a:defRPr/>
            </a:pPr>
            <a:r>
              <a:rPr lang="en-US" sz="2000" b="1" dirty="0">
                <a:effectLst/>
                <a:latin typeface="Times New Roman" pitchFamily="18" charset="0"/>
                <a:cs typeface="Times New Roman" pitchFamily="18" charset="0"/>
              </a:rPr>
              <a:t>6.  Project Management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P. Mantica, MSU / Subcommittee 8</a:t>
            </a:r>
          </a:p>
        </p:txBody>
      </p:sp>
      <p:sp>
        <p:nvSpPr>
          <p:cNvPr id="24580" name="Rectangle 9"/>
          <p:cNvSpPr>
            <a:spLocks noChangeArrowheads="1"/>
          </p:cNvSpPr>
          <p:nvPr/>
        </p:nvSpPr>
        <p:spPr bwMode="auto">
          <a:xfrm>
            <a:off x="293687" y="1013632"/>
            <a:ext cx="8631238" cy="5189113"/>
          </a:xfrm>
          <a:prstGeom prst="rect">
            <a:avLst/>
          </a:prstGeom>
          <a:noFill/>
          <a:ln w="6350">
            <a:noFill/>
            <a:miter lim="800000"/>
            <a:headEnd/>
            <a:tailEnd/>
          </a:ln>
        </p:spPr>
        <p:txBody>
          <a:bodyPr wrap="square">
            <a:spAutoFit/>
          </a:bodyPr>
          <a:lstStyle/>
          <a:p>
            <a:pPr algn="l" eaLnBrk="1" hangingPunct="1">
              <a:spcBef>
                <a:spcPct val="20000"/>
              </a:spcBef>
            </a:pPr>
            <a:r>
              <a:rPr lang="en-US" sz="1800" dirty="0">
                <a:latin typeface="Times New Roman" pitchFamily="18" charset="0"/>
                <a:cs typeface="Times New Roman" pitchFamily="18" charset="0"/>
              </a:rPr>
              <a:t>Comments</a:t>
            </a:r>
          </a:p>
          <a:p>
            <a:pPr marL="285750" indent="-28575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Project Management team is functioning well and was well prepared for the CD-2/3 review</a:t>
            </a:r>
          </a:p>
          <a:p>
            <a:pPr marL="285750" indent="-28575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new Director of Projects, reporting to the Laboratory Director, should serve PPU project well in addressing resource needs and sharing lessons learned from other laboratory projects</a:t>
            </a:r>
          </a:p>
          <a:p>
            <a:pPr marL="285750" indent="-28575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Partner lab (</a:t>
            </a:r>
            <a:r>
              <a:rPr lang="en-US" sz="1800" b="0" dirty="0" err="1">
                <a:latin typeface="Times New Roman" pitchFamily="18" charset="0"/>
                <a:cs typeface="Times New Roman" pitchFamily="18" charset="0"/>
              </a:rPr>
              <a:t>JLab</a:t>
            </a:r>
            <a:r>
              <a:rPr lang="en-US" sz="1800" b="0" dirty="0">
                <a:latin typeface="Times New Roman" pitchFamily="18" charset="0"/>
                <a:cs typeface="Times New Roman" pitchFamily="18" charset="0"/>
              </a:rPr>
              <a:t>) has benefitted from lessons learned in CM production for other projects. PPU overall would also benefit from increased communication between project managers of other large DOE-SC accelerator projects</a:t>
            </a:r>
          </a:p>
          <a:p>
            <a:pPr marL="285750" indent="-285750" algn="l" eaLnBrk="1" hangingPunct="1">
              <a:spcBef>
                <a:spcPct val="20000"/>
              </a:spcBef>
              <a:buFont typeface="Arial" panose="020B0604020202020204" pitchFamily="34" charset="0"/>
              <a:buChar char="•"/>
            </a:pPr>
            <a:r>
              <a:rPr lang="en-US" sz="1800" b="0" dirty="0" err="1">
                <a:latin typeface="Times New Roman" pitchFamily="18" charset="0"/>
                <a:cs typeface="Times New Roman" pitchFamily="18" charset="0"/>
              </a:rPr>
              <a:t>Matrixing</a:t>
            </a:r>
            <a:r>
              <a:rPr lang="en-US" sz="1800" b="0" dirty="0">
                <a:latin typeface="Times New Roman" pitchFamily="18" charset="0"/>
                <a:cs typeface="Times New Roman" pitchFamily="18" charset="0"/>
              </a:rPr>
              <a:t> seems to be working well, especially since SNS operations has recently shown high reliability. It is understood that user operation has priority, and the project needs to be well positioned to argue for appropriate resources to meet cost and schedule </a:t>
            </a:r>
          </a:p>
          <a:p>
            <a:pPr marL="285750" indent="-28575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Project needs to ensure effective communications with other activities, both large and small, throughout the SNS</a:t>
            </a:r>
          </a:p>
          <a:p>
            <a:pPr marL="285750" indent="-28575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subcommittee feels the cost and schedule contingency is appropriate</a:t>
            </a:r>
          </a:p>
          <a:p>
            <a:pPr marL="285750" indent="-28575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Project responded well to previous recommendation to better develop the risk-based contingency </a:t>
            </a:r>
          </a:p>
        </p:txBody>
      </p:sp>
    </p:spTree>
    <p:extLst>
      <p:ext uri="{BB962C8B-B14F-4D97-AF65-F5344CB8AC3E}">
        <p14:creationId xmlns:p14="http://schemas.microsoft.com/office/powerpoint/2010/main" val="187805659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69</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714625" y="77055"/>
            <a:ext cx="4305300" cy="887413"/>
          </a:xfrm>
        </p:spPr>
        <p:txBody>
          <a:bodyPr/>
          <a:lstStyle/>
          <a:p>
            <a:pPr eaLnBrk="1" hangingPunct="1">
              <a:defRPr/>
            </a:pPr>
            <a:r>
              <a:rPr lang="en-US" sz="2000" b="1" dirty="0">
                <a:effectLst/>
                <a:latin typeface="Times New Roman" pitchFamily="18" charset="0"/>
                <a:cs typeface="Times New Roman" pitchFamily="18" charset="0"/>
              </a:rPr>
              <a:t>6.  Project Management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P. Mantica, MSU / Subcommittee 8</a:t>
            </a:r>
          </a:p>
        </p:txBody>
      </p:sp>
      <p:sp>
        <p:nvSpPr>
          <p:cNvPr id="24580" name="Rectangle 9"/>
          <p:cNvSpPr>
            <a:spLocks noChangeArrowheads="1"/>
          </p:cNvSpPr>
          <p:nvPr/>
        </p:nvSpPr>
        <p:spPr bwMode="auto">
          <a:xfrm>
            <a:off x="293687" y="1013632"/>
            <a:ext cx="8631238" cy="5521512"/>
          </a:xfrm>
          <a:prstGeom prst="rect">
            <a:avLst/>
          </a:prstGeom>
          <a:noFill/>
          <a:ln w="6350">
            <a:noFill/>
            <a:miter lim="800000"/>
            <a:headEnd/>
            <a:tailEnd/>
          </a:ln>
        </p:spPr>
        <p:txBody>
          <a:bodyPr wrap="square">
            <a:spAutoFit/>
          </a:bodyPr>
          <a:lstStyle/>
          <a:p>
            <a:pPr algn="l" eaLnBrk="1" hangingPunct="1">
              <a:spcBef>
                <a:spcPct val="20000"/>
              </a:spcBef>
            </a:pPr>
            <a:r>
              <a:rPr lang="en-US" sz="1800" dirty="0">
                <a:latin typeface="Times New Roman" pitchFamily="18" charset="0"/>
                <a:cs typeface="Times New Roman" pitchFamily="18" charset="0"/>
              </a:rPr>
              <a:t>Comments (cont.)</a:t>
            </a:r>
          </a:p>
          <a:p>
            <a:pPr marL="285750" indent="-28575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project has a top down assessment of COVID-19 impact, and should start a bottom up assessment of impacts to cost and forecast schedules</a:t>
            </a:r>
          </a:p>
          <a:p>
            <a:pPr marL="285750" indent="-285750" algn="l" eaLnBrk="1" hangingPunct="1">
              <a:spcBef>
                <a:spcPct val="20000"/>
              </a:spcBef>
              <a:buFont typeface="Arial" panose="020B0604020202020204" pitchFamily="34" charset="0"/>
              <a:buChar char="•"/>
            </a:pPr>
            <a:r>
              <a:rPr lang="en-US" sz="1800" b="0" dirty="0" smtClean="0">
                <a:latin typeface="Times New Roman" pitchFamily="18" charset="0"/>
                <a:cs typeface="Times New Roman" pitchFamily="18" charset="0"/>
              </a:rPr>
              <a:t>Project </a:t>
            </a:r>
            <a:r>
              <a:rPr lang="en-US" sz="1800" b="0" dirty="0">
                <a:latin typeface="Times New Roman" pitchFamily="18" charset="0"/>
                <a:cs typeface="Times New Roman" pitchFamily="18" charset="0"/>
              </a:rPr>
              <a:t>is encouraged to continue flushing out scope contingency, both removal and buy-back. Scope buy-back discussions with STS could be pursued</a:t>
            </a:r>
          </a:p>
          <a:p>
            <a:pPr marL="285750" indent="-28575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Change management process seems sound, project should continue to communicate technical changes to all stakeholders</a:t>
            </a:r>
          </a:p>
          <a:p>
            <a:pPr marL="285750" indent="-28575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Project needs to consider the need for and risk to duration associated with safety system certification and/or revalidation at the end of each of the planned outages and plan accordingly</a:t>
            </a:r>
          </a:p>
          <a:p>
            <a:pPr marL="285750" indent="-28575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Key stakeholders need to be aware of need to communicate emergent issues with meeting outage schedules at least 6 months in advance. Valuable lessons learned available from the recent LCLS-II Long Down Time</a:t>
            </a:r>
          </a:p>
          <a:p>
            <a:pPr marL="285750" indent="-28575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three-phased approach to commissioning and operations is reasonable, and makes appropriate use of external reviews </a:t>
            </a:r>
          </a:p>
          <a:p>
            <a:pPr marL="285750" indent="-28575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subcommittee feels that the remaining designs are low risk</a:t>
            </a:r>
          </a:p>
          <a:p>
            <a:pPr marL="285750" indent="-28575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Management of vendors should be tightened across the project, since visits to remote sites, both domestic and international, are restricted due to the COVID-19 situation</a:t>
            </a:r>
          </a:p>
        </p:txBody>
      </p:sp>
    </p:spTree>
    <p:extLst>
      <p:ext uri="{BB962C8B-B14F-4D97-AF65-F5344CB8AC3E}">
        <p14:creationId xmlns:p14="http://schemas.microsoft.com/office/powerpoint/2010/main" val="3138526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7</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2.1  Superconducting RF</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M. Kelly, </a:t>
            </a:r>
            <a:r>
              <a:rPr lang="en-US" sz="1800" dirty="0" smtClean="0">
                <a:effectLst/>
                <a:latin typeface="Times New Roman" pitchFamily="18" charset="0"/>
                <a:cs typeface="Times New Roman" pitchFamily="18" charset="0"/>
              </a:rPr>
              <a:t>ANL, T. Nicol, FNAL </a:t>
            </a:r>
            <a:br>
              <a:rPr lang="en-US" sz="1800" dirty="0" smtClean="0">
                <a:effectLst/>
                <a:latin typeface="Times New Roman" pitchFamily="18" charset="0"/>
                <a:cs typeface="Times New Roman" pitchFamily="18" charset="0"/>
              </a:rPr>
            </a:br>
            <a:r>
              <a:rPr lang="en-US" sz="1800" dirty="0" smtClean="0">
                <a:effectLst/>
                <a:latin typeface="Times New Roman" pitchFamily="18" charset="0"/>
                <a:cs typeface="Times New Roman" pitchFamily="18" charset="0"/>
              </a:rPr>
              <a:t>Subcommittee </a:t>
            </a:r>
            <a:r>
              <a:rPr lang="en-US" sz="1800" dirty="0">
                <a:effectLst/>
                <a:latin typeface="Times New Roman" pitchFamily="18" charset="0"/>
                <a:cs typeface="Times New Roman" pitchFamily="18" charset="0"/>
              </a:rPr>
              <a:t>1</a:t>
            </a:r>
          </a:p>
        </p:txBody>
      </p:sp>
      <p:sp>
        <p:nvSpPr>
          <p:cNvPr id="23557" name="Rectangle 7"/>
          <p:cNvSpPr>
            <a:spLocks noChangeArrowheads="1"/>
          </p:cNvSpPr>
          <p:nvPr/>
        </p:nvSpPr>
        <p:spPr bwMode="auto">
          <a:xfrm>
            <a:off x="276224" y="1062582"/>
            <a:ext cx="8648701" cy="5632311"/>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Findings (cont’d)</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As discussed in previous reviews, new PPU cavities use high-purity niobium end groups and have a coupler probe that is slightly thicker and shorter than for the existing SNS couplers. The cryomodule will include a re-design of the warm-to-cold transition. This re-design is led by </a:t>
            </a:r>
            <a:r>
              <a:rPr lang="en-US" sz="1800" dirty="0" err="1">
                <a:solidFill>
                  <a:srgbClr val="000000"/>
                </a:solidFill>
                <a:latin typeface="Times New Roman" pitchFamily="18" charset="0"/>
                <a:cs typeface="Times New Roman" pitchFamily="18" charset="0"/>
              </a:rPr>
              <a:t>JLab</a:t>
            </a:r>
            <a:r>
              <a:rPr lang="en-US" sz="1800" dirty="0">
                <a:solidFill>
                  <a:srgbClr val="000000"/>
                </a:solidFill>
                <a:latin typeface="Times New Roman" pitchFamily="18" charset="0"/>
                <a:cs typeface="Times New Roman" pitchFamily="18" charset="0"/>
              </a:rPr>
              <a:t>. The warm-to-cold transition on the beamline is now made in the cleanroom.</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Cavities are in production at Research Instruments (RI). An experienced local accelerator scientist has been hired to perform vendor visits on behalf of the SNS. Two additional cavities are being ordered from RI, bringing the total to 32.</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The new cavities from Research Instruments will be chemically processed at the vendor. Helium jacketing will be performed at JLab and no subsequent chemistry is planned. The first four RI cavities will be tested at JLab both before and after helium jacketing.</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Three original SNS spare cavities have been sent to JLab for jacketing and testing. These cavities will be tested, jacketed, and re-tested by the end of summer 2020.</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SCL activities have approved Interface Control Documents (ICDs). One is for the cryomodule assembly at Jefferson Lab and the other for the cryomodule installation in the SNS tunnel.</a:t>
            </a:r>
          </a:p>
        </p:txBody>
      </p:sp>
    </p:spTree>
    <p:extLst>
      <p:ext uri="{BB962C8B-B14F-4D97-AF65-F5344CB8AC3E}">
        <p14:creationId xmlns:p14="http://schemas.microsoft.com/office/powerpoint/2010/main" val="186355339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70</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714625" y="77055"/>
            <a:ext cx="4305300" cy="887413"/>
          </a:xfrm>
        </p:spPr>
        <p:txBody>
          <a:bodyPr/>
          <a:lstStyle/>
          <a:p>
            <a:pPr eaLnBrk="1" hangingPunct="1">
              <a:defRPr/>
            </a:pPr>
            <a:r>
              <a:rPr lang="en-US" sz="2000" b="1" dirty="0">
                <a:effectLst/>
                <a:latin typeface="Times New Roman" pitchFamily="18" charset="0"/>
                <a:cs typeface="Times New Roman" pitchFamily="18" charset="0"/>
              </a:rPr>
              <a:t>6.  Project Management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P. Mantica, MSU / Subcommittee 8</a:t>
            </a:r>
          </a:p>
        </p:txBody>
      </p:sp>
      <p:sp>
        <p:nvSpPr>
          <p:cNvPr id="24580" name="Rectangle 9"/>
          <p:cNvSpPr>
            <a:spLocks noChangeArrowheads="1"/>
          </p:cNvSpPr>
          <p:nvPr/>
        </p:nvSpPr>
        <p:spPr bwMode="auto">
          <a:xfrm>
            <a:off x="293687" y="1013632"/>
            <a:ext cx="8631238" cy="2142125"/>
          </a:xfrm>
          <a:prstGeom prst="rect">
            <a:avLst/>
          </a:prstGeom>
          <a:noFill/>
          <a:ln w="6350">
            <a:noFill/>
            <a:miter lim="800000"/>
            <a:headEnd/>
            <a:tailEnd/>
          </a:ln>
        </p:spPr>
        <p:txBody>
          <a:bodyPr wrap="square">
            <a:spAutoFit/>
          </a:bodyPr>
          <a:lstStyle/>
          <a:p>
            <a:pPr algn="l" eaLnBrk="1" hangingPunct="1">
              <a:spcBef>
                <a:spcPct val="20000"/>
              </a:spcBef>
            </a:pPr>
            <a:r>
              <a:rPr lang="en-US" sz="1800" dirty="0">
                <a:latin typeface="Times New Roman" pitchFamily="18" charset="0"/>
                <a:cs typeface="Times New Roman" pitchFamily="18" charset="0"/>
              </a:rPr>
              <a:t>Recommendations</a:t>
            </a:r>
          </a:p>
          <a:p>
            <a:pPr marL="457200"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Supplement the PPU COVID-19 vendor impacts list with the following information: PPU point-of-contact (both procurement and technical); planned frequency of vendor contact; date of last vendor contact; method of last vendor contact. This revised PPU COVID-19 vendor impacts list shall be appropriately communicated to DOE starting next month and continue monthly</a:t>
            </a:r>
          </a:p>
          <a:p>
            <a:pPr marL="457200"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project is ready to proceed to CD-2/3</a:t>
            </a:r>
            <a:endParaRPr lang="en-US" sz="1800" b="0" dirty="0"/>
          </a:p>
        </p:txBody>
      </p:sp>
    </p:spTree>
    <p:extLst>
      <p:ext uri="{BB962C8B-B14F-4D97-AF65-F5344CB8AC3E}">
        <p14:creationId xmlns:p14="http://schemas.microsoft.com/office/powerpoint/2010/main" val="1528695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8</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2.1  Superconducting RF</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M. Kelly, </a:t>
            </a:r>
            <a:r>
              <a:rPr lang="en-US" sz="1800" dirty="0" smtClean="0">
                <a:effectLst/>
                <a:latin typeface="Times New Roman" pitchFamily="18" charset="0"/>
                <a:cs typeface="Times New Roman" pitchFamily="18" charset="0"/>
              </a:rPr>
              <a:t>ANL, T. Nicol, FNAL</a:t>
            </a:r>
            <a:br>
              <a:rPr lang="en-US" sz="1800" dirty="0" smtClean="0">
                <a:effectLst/>
                <a:latin typeface="Times New Roman" pitchFamily="18" charset="0"/>
                <a:cs typeface="Times New Roman" pitchFamily="18" charset="0"/>
              </a:rPr>
            </a:br>
            <a:r>
              <a:rPr lang="en-US" sz="1800" dirty="0" smtClean="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Subcommittee 1</a:t>
            </a:r>
          </a:p>
        </p:txBody>
      </p:sp>
      <p:sp>
        <p:nvSpPr>
          <p:cNvPr id="23557" name="Rectangle 7"/>
          <p:cNvSpPr>
            <a:spLocks noChangeArrowheads="1"/>
          </p:cNvSpPr>
          <p:nvPr/>
        </p:nvSpPr>
        <p:spPr bwMode="auto">
          <a:xfrm>
            <a:off x="276224" y="1062582"/>
            <a:ext cx="8648701" cy="5355312"/>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Findings (cont’d)</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Costs are about 50% long-lead procurements. The remaining 50% will be based on CD-2/3 approval.</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The cryomodule delivery dates are sufficiently advanced to allow strategic cryomodule placement. The project is attempting to have more than the required number of </a:t>
            </a:r>
            <a:r>
              <a:rPr lang="en-US" sz="1800" dirty="0" err="1">
                <a:solidFill>
                  <a:srgbClr val="000000"/>
                </a:solidFill>
                <a:latin typeface="Times New Roman" pitchFamily="18" charset="0"/>
                <a:cs typeface="Times New Roman" pitchFamily="18" charset="0"/>
              </a:rPr>
              <a:t>cryomodules</a:t>
            </a:r>
            <a:r>
              <a:rPr lang="en-US" sz="1800" dirty="0">
                <a:solidFill>
                  <a:srgbClr val="000000"/>
                </a:solidFill>
                <a:latin typeface="Times New Roman" pitchFamily="18" charset="0"/>
                <a:cs typeface="Times New Roman" pitchFamily="18" charset="0"/>
              </a:rPr>
              <a:t> on hand for each of the three planned outages. Delivery for the first five cryomodules are, respectively, in Nov. 2021, Feb. 2022, March 2022, May 2022, and July 2022.</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Sixteen low and medium risks, and no high-level risks have been identified for SCL systems.</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In the context of cryomodule shipping issues for other DOE projects, a cryomodule shipping test has been added to the PPU work scope. A slow tuner test has also been added. In total, one complete cryomodule worth of spare cavities and couplers is included in the project plan.</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PPU cryomodules delivered to the SNS from </a:t>
            </a:r>
            <a:r>
              <a:rPr lang="en-US" sz="1800" dirty="0" err="1">
                <a:solidFill>
                  <a:srgbClr val="000000"/>
                </a:solidFill>
                <a:latin typeface="Times New Roman" pitchFamily="18" charset="0"/>
                <a:cs typeface="Times New Roman" pitchFamily="18" charset="0"/>
              </a:rPr>
              <a:t>JLab</a:t>
            </a:r>
            <a:r>
              <a:rPr lang="en-US" sz="1800" dirty="0">
                <a:solidFill>
                  <a:srgbClr val="000000"/>
                </a:solidFill>
                <a:latin typeface="Times New Roman" pitchFamily="18" charset="0"/>
                <a:cs typeface="Times New Roman" pitchFamily="18" charset="0"/>
              </a:rPr>
              <a:t> will undergo extensive cold testing up to the operating gradients at the SNS both before and after installation into the tunnel. The new plan for plasma processing is to only perform this on medium beta cryomodules outside of the tunnel.</a:t>
            </a:r>
          </a:p>
        </p:txBody>
      </p:sp>
    </p:spTree>
    <p:extLst>
      <p:ext uri="{BB962C8B-B14F-4D97-AF65-F5344CB8AC3E}">
        <p14:creationId xmlns:p14="http://schemas.microsoft.com/office/powerpoint/2010/main" val="4033131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9</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2.1  Superconducting RF</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M. Kelly, </a:t>
            </a:r>
            <a:r>
              <a:rPr lang="en-US" sz="1800" dirty="0" smtClean="0">
                <a:effectLst/>
                <a:latin typeface="Times New Roman" pitchFamily="18" charset="0"/>
                <a:cs typeface="Times New Roman" pitchFamily="18" charset="0"/>
              </a:rPr>
              <a:t>ANL, T. Nicol, FNAL</a:t>
            </a:r>
            <a:br>
              <a:rPr lang="en-US" sz="1800" dirty="0" smtClean="0">
                <a:effectLst/>
                <a:latin typeface="Times New Roman" pitchFamily="18" charset="0"/>
                <a:cs typeface="Times New Roman" pitchFamily="18" charset="0"/>
              </a:rPr>
            </a:br>
            <a:r>
              <a:rPr lang="en-US" sz="1800" dirty="0" smtClean="0">
                <a:effectLst/>
                <a:latin typeface="Times New Roman" pitchFamily="18" charset="0"/>
                <a:cs typeface="Times New Roman" pitchFamily="18" charset="0"/>
              </a:rPr>
              <a:t>Subcommittee </a:t>
            </a:r>
            <a:r>
              <a:rPr lang="en-US" sz="1800" dirty="0">
                <a:effectLst/>
                <a:latin typeface="Times New Roman" pitchFamily="18" charset="0"/>
                <a:cs typeface="Times New Roman" pitchFamily="18" charset="0"/>
              </a:rPr>
              <a:t>1</a:t>
            </a:r>
          </a:p>
        </p:txBody>
      </p:sp>
      <p:sp>
        <p:nvSpPr>
          <p:cNvPr id="23557" name="Rectangle 7"/>
          <p:cNvSpPr>
            <a:spLocks noChangeArrowheads="1"/>
          </p:cNvSpPr>
          <p:nvPr/>
        </p:nvSpPr>
        <p:spPr bwMode="auto">
          <a:xfrm>
            <a:off x="276224" y="1062582"/>
            <a:ext cx="8648701" cy="4579715"/>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Findings (cont’d)</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The cryomodule support saddles are one part of the SNS team scope for the SCL. These are under fabrication in US industry and are behind schedule due to a problem with a subcontracted US vendor. There is presently sufficient float with respect to the project schedule that no impact is expected.</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Two medium beta cryomodules (CM1 and CM11) are planned for repair ahead of PPU cryomodule arrivals.</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All thirty couplers have been delivered to SNS. Sixteen of thirty couplers received have been tested and conditioned to specifications. RF couplers are currently being conditioned at 700 kW in traveling wave and 600 kW in standing wave.</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More bridge waveguides have been ordered, but the SNS has used nearly all existing devices.  This could potentially lead to a gap in coupler testing.</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There is some risk of delay in delivery of inter-cavity bellows due to a vendor being redirected for other work.</a:t>
            </a: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60470333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Custom 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CC"/>
      </a:hlink>
      <a:folHlink>
        <a:srgbClr val="0000CC"/>
      </a:folHlink>
    </a:clrScheme>
    <a:fontScheme name="1_Default Design">
      <a:majorFont>
        <a:latin typeface="Arial"/>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6350"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6350"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16330</TotalTime>
  <Words>10157</Words>
  <Application>Microsoft Office PowerPoint</Application>
  <PresentationFormat>Letter Paper (8.5x11 in)</PresentationFormat>
  <Paragraphs>737</Paragraphs>
  <Slides>70</Slides>
  <Notes>1</Notes>
  <HiddenSlides>0</HiddenSlides>
  <MMClips>0</MMClips>
  <ScaleCrop>false</ScaleCrop>
  <HeadingPairs>
    <vt:vector size="4" baseType="variant">
      <vt:variant>
        <vt:lpstr>Theme</vt:lpstr>
      </vt:variant>
      <vt:variant>
        <vt:i4>1</vt:i4>
      </vt:variant>
      <vt:variant>
        <vt:lpstr>Slide Titles</vt:lpstr>
      </vt:variant>
      <vt:variant>
        <vt:i4>70</vt:i4>
      </vt:variant>
    </vt:vector>
  </HeadingPairs>
  <TitlesOfParts>
    <vt:vector size="71" baseType="lpstr">
      <vt:lpstr>1_Default Design</vt:lpstr>
      <vt:lpstr>PowerPoint Presentation</vt:lpstr>
      <vt:lpstr>Review Committee Participants</vt:lpstr>
      <vt:lpstr>Charge Questions</vt:lpstr>
      <vt:lpstr>2.1  Superconducting RF  M. Kelly, ANL T. Nicol, FNAL Subcommittee 1</vt:lpstr>
      <vt:lpstr>2.1  Superconducting RF  M. Kelly, ANL, T. Nicol, FNAL  Subcommittee 1</vt:lpstr>
      <vt:lpstr>2.1  Superconducting RF  M. Kelly, ANL T. Nicol, FNAL   Subcommittee 1</vt:lpstr>
      <vt:lpstr>2.1  Superconducting RF  M. Kelly, ANL, T. Nicol, FNAL  Subcommittee 1</vt:lpstr>
      <vt:lpstr>2.1  Superconducting RF  M. Kelly, ANL, T. Nicol, FNAL  Subcommittee 1</vt:lpstr>
      <vt:lpstr>2.1  Superconducting RF  M. Kelly, ANL, T. Nicol, FNAL Subcommittee 1</vt:lpstr>
      <vt:lpstr>2.1  Superconducting RF  M. Kelly, ANL, T. Nicol, FNAL Subcommittee 1</vt:lpstr>
      <vt:lpstr>2.1  Superconducting RF  M. Kelly, ANL, T. Nicol, FNAL Subcommittee 1</vt:lpstr>
      <vt:lpstr>2.1  Superconducting RF  M. Kelly, ANL, T. Nicol, FNAL Subcommittee 1</vt:lpstr>
      <vt:lpstr>2.1  Superconducting RF  M. Kelly, ANL, T. Nicol, FNAL  Subcommittee 1</vt:lpstr>
      <vt:lpstr>2.1  Superconducting RF  M. Kelly, ANL, T. Nicol, FNAL Subcommittee 1</vt:lpstr>
      <vt:lpstr>2.1  Superconducting RF  M. Kelly, ANL, T. Nicol, FNAL Subcommittee 1</vt:lpstr>
      <vt:lpstr>2.2  Target  F. Pellemoine, FNAL; F. Sordo, ESS-Bilbao;  M. Calviani, CERN  / Subcommittee 2</vt:lpstr>
      <vt:lpstr>2.2  Target  F. Pellemoine, FNAL; F. Sordo, ESS-Bilbao;  M. Calviani, CERN  / Subcommittee 2</vt:lpstr>
      <vt:lpstr>2.2  Target  F. Pellemoine, FNAL; F. Sordo, ESS-Bilbao;  M. Calviani, CERN  / Subcommittee 2</vt:lpstr>
      <vt:lpstr>2.2  Target  F. Pellemoine, FNAL; F. Sordo, ESS-Bilbao;  M. Calviani, CERN  / Subcommittee 2</vt:lpstr>
      <vt:lpstr>2.2  Target  F. Pellemoine, FNAL; F. Sordo, ESS-Bilbao;  M. Calviani, CERN  / Subcommittee 2</vt:lpstr>
      <vt:lpstr>2.2  Target  F. Pellemoine, FNAL; F. Sordo, ESS-Bilbao;  M. Calviani, CERN  / Subcommittee 2</vt:lpstr>
      <vt:lpstr>2.2  Target  F. Pellemoine, FNAL; F. Sordo, ESS-Bilbao;  M. Calviani, CERN  / Subcommittee 2</vt:lpstr>
      <vt:lpstr>2.2  Target  F. Pellemoine, FNAL; F. Sordo, ESS-Bilbao;  M. Calviani, CERN  / Subcommittee 2</vt:lpstr>
      <vt:lpstr>2.2  Target  F. Pellemoine, FNAL; F. Sordo, ESS-Bilbao;  M. Calviani, CERN  / Subcommittee 2</vt:lpstr>
      <vt:lpstr>2.2  Target  F. Pellemoine, FNAL; F. Sordo, ESS-Bilbao;  M. Calviani, CERN  / Subcommittee 2</vt:lpstr>
      <vt:lpstr>2.2  Target  F. Pellemoine, FNAL; F. Sordo, ESS-Bilbao;  M. Calviani, CERN  / Subcommittee 2</vt:lpstr>
      <vt:lpstr>2.3  RF  A. Nassiri, ANL and M. Fazio, SLAC Subcommittee 3</vt:lpstr>
      <vt:lpstr>2.3  RF  A. Nassiri, ANL and M. Fazio, SLAC Subcommittee 3</vt:lpstr>
      <vt:lpstr>2.3  RF  A. Nassiri, ANL and M. Fazio, SLAC Subcommittee 3</vt:lpstr>
      <vt:lpstr>2.3  RF  A. Nassiri, ANL and M. Fazio, SLAC Subcommittee 3</vt:lpstr>
      <vt:lpstr>2.3  RF  A. Nassiri, ANL and M. Fazio, SLAC Subcommittee 3</vt:lpstr>
      <vt:lpstr>2.3  RF  A. Nassiri, ANL and M. Fazio, SLAC Subcommittee 3</vt:lpstr>
      <vt:lpstr>2.3  RF  A. Nassiri, ANL and M. Fazio, SLAC Subcommittee 3</vt:lpstr>
      <vt:lpstr>2.3  RF  A. Nassiri, ANL and M. Fazio, SLAC Subcommittee 3</vt:lpstr>
      <vt:lpstr>2.4  Ring-Accelerator  Sergei Nagaitsev (FNAL), Wolfram Fischer (BNL), Uli Wienands (ANL)</vt:lpstr>
      <vt:lpstr>2.4  Ring-Accelerator  Sergei Nagaitsev (FNAL), Wolfram Fischer (BNL), Uli Wienands (ANL)</vt:lpstr>
      <vt:lpstr>2.4  Ring-Accelerator  Sergei Nagaitsev (FNAL), Wolfram Fischer (BNL), Uli Wienands (ANL)</vt:lpstr>
      <vt:lpstr>2.4  Ring-Accelerator  Sergei Nagaitsev (FNAL), Wolfram Fischer (BNL), Uli Wienands (ANL)</vt:lpstr>
      <vt:lpstr>2.4  Ring-Accelerator  Sergei Nagaitsev (FNAL), Wolfram Fischer (BNL), Uli Wienands (ANL)</vt:lpstr>
      <vt:lpstr>2.4  Ring-Accelerator  Sergei Nagaitsev (FNAL), Wolfram Fischer (BNL), Uli Wienands (ANL)</vt:lpstr>
      <vt:lpstr>2.4  Ring-Accelerator  Sergei Nagaitsev (FNAL), Wolfram Fischer (BNL), Uli Wienands (ANL)</vt:lpstr>
      <vt:lpstr>3.  Conventional Facilities J. Cisek, ANL / Subcommittee 5</vt:lpstr>
      <vt:lpstr>3.  Conventional Facilities J. Cisek, ANL / Subcommittee 5</vt:lpstr>
      <vt:lpstr>3.  Conventional Facilities J. Cisek, ANL / Subcommittee 5</vt:lpstr>
      <vt:lpstr>3.  Conventional Facilities J. Cisek, ANL / Subcommittee 5</vt:lpstr>
      <vt:lpstr>3.  Conventional Facilities J. Cisek, ANL / Subcommittee 5</vt:lpstr>
      <vt:lpstr>3.  Conventional Facilities J. Cisek, ANL / Subcommittee 5</vt:lpstr>
      <vt:lpstr>3.  Conventional Facilities J. Cisek, ANL / Subcommittee 5</vt:lpstr>
      <vt:lpstr>Environment, Safety and Health J. Fleming, LBNL, M. Fries, ANL, J. McGhee, ANL Subcommittee 6</vt:lpstr>
      <vt:lpstr>Environment, Safety and Health J. Fleming, LBNL, M. Fries, ANL, J. McGhee, ANL Subcommittee 6</vt:lpstr>
      <vt:lpstr>Environment, Safety and Health J. Fleming, LBNL, M. Fries, ANL, J. McGhee, ANL Subcommittee 6</vt:lpstr>
      <vt:lpstr>Environment, Safety and Health J. Fleming, LBNL, M. Fries, ANL, J. McGhee, ANL Subcommittee 6</vt:lpstr>
      <vt:lpstr>Environment, Safety and Health J. Fleming, LBNL, M. Fries, ANL, J. McGhee, ANL Subcommittee 6</vt:lpstr>
      <vt:lpstr>5.  Cost and Schedule A. Bampton, PNNL / S. Morgan, LBNL</vt:lpstr>
      <vt:lpstr>5.  Cost and Schedule A. Bampton, PNNL / S. Morgan, LBNL</vt:lpstr>
      <vt:lpstr>5.  Cost and Schedule A. Bampton, PNNL / S. Morgan, LBNL</vt:lpstr>
      <vt:lpstr>5.  Cost and Schedule A. Bampton, PNNL / S. Morgan, LBNL</vt:lpstr>
      <vt:lpstr>5.  Cost and Schedule A. Bampton, PNNL / S. Morgan, LBNL</vt:lpstr>
      <vt:lpstr>5.  Cost and Schedule A. Bampton, PNNL / S. Morgan, LBNL</vt:lpstr>
      <vt:lpstr>5.  Cost and Schedule A. Bampton, PNNL / S. Morgan, LBNL</vt:lpstr>
      <vt:lpstr>5.  Cost and Schedule A. Bampton, PNNL / S. Morgan, LBNL</vt:lpstr>
      <vt:lpstr>6.  Project Management  P. Mantica, MSU / Subcommittee 8</vt:lpstr>
      <vt:lpstr>6.  Project Management  P. Mantica, MSU / Subcommittee 8</vt:lpstr>
      <vt:lpstr>6.  Project Management  P. Mantica, MSU / Subcommittee 8</vt:lpstr>
      <vt:lpstr>6.  Project Management  P. Mantica, MSU / Subcommittee 8</vt:lpstr>
      <vt:lpstr>6.  Project Management  P. Mantica, MSU / Subcommittee 8</vt:lpstr>
      <vt:lpstr>6.  Project Management  P. Mantica, MSU / Subcommittee 8</vt:lpstr>
      <vt:lpstr>6.  Project Management  P. Mantica, MSU / Subcommittee 8</vt:lpstr>
      <vt:lpstr>6.  Project Management  P. Mantica, MSU / Subcommittee 8</vt:lpstr>
      <vt:lpstr>6.  Project Management  P. Mantica, MSU / Subcommittee 8</vt:lpstr>
    </vt:vector>
  </TitlesOfParts>
  <Company>Pacific Northwest National Laboratory--Battelle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Department of Energy’s                             Office of Science</dc:title>
  <dc:creator>Sallie Ortiz</dc:creator>
  <cp:lastModifiedBy>Marty</cp:lastModifiedBy>
  <cp:revision>1177</cp:revision>
  <cp:lastPrinted>2019-05-23T13:03:08Z</cp:lastPrinted>
  <dcterms:created xsi:type="dcterms:W3CDTF">2002-04-16T19:13:24Z</dcterms:created>
  <dcterms:modified xsi:type="dcterms:W3CDTF">2020-07-17T15:20:41Z</dcterms:modified>
</cp:coreProperties>
</file>