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9"/>
  </p:notesMasterIdLst>
  <p:handoutMasterIdLst>
    <p:handoutMasterId r:id="rId10"/>
  </p:handoutMasterIdLst>
  <p:sldIdLst>
    <p:sldId id="256" r:id="rId5"/>
    <p:sldId id="257" r:id="rId6"/>
    <p:sldId id="258" r:id="rId7"/>
    <p:sldId id="259" r:id="rId8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5161" autoAdjust="0"/>
  </p:normalViewPr>
  <p:slideViewPr>
    <p:cSldViewPr snapToGrid="0" showGuides="1">
      <p:cViewPr varScale="1">
        <p:scale>
          <a:sx n="64" d="100"/>
          <a:sy n="64" d="100"/>
        </p:scale>
        <p:origin x="676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8/2/2021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8/2/2021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392850"/>
            <a:ext cx="1644776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AC615-0875-4C80-B019-11A28EDCB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411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411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582168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5783766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1410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1411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363317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374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12106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0178" y="1005840"/>
            <a:ext cx="387067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379141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297709" y="1005840"/>
            <a:ext cx="38667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295175" y="1527048"/>
            <a:ext cx="3860800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19718" y="1005840"/>
            <a:ext cx="3885931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19719" y="1527048"/>
            <a:ext cx="3768204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418329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288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65857"/>
            <a:ext cx="1041833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4A85E-2D34-4FC1-90CE-1459D5681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441571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6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203944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993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221318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049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Open slide master to edit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663" r:id="rId4"/>
    <p:sldLayoutId id="2147483758" r:id="rId5"/>
    <p:sldLayoutId id="2147483736" r:id="rId6"/>
    <p:sldLayoutId id="2147483759" r:id="rId7"/>
    <p:sldLayoutId id="2147483685" r:id="rId8"/>
    <p:sldLayoutId id="2147483757" r:id="rId9"/>
    <p:sldLayoutId id="2147483667" r:id="rId10"/>
    <p:sldLayoutId id="2147483725" r:id="rId11"/>
    <p:sldLayoutId id="2147483756" r:id="rId12"/>
    <p:sldLayoutId id="2147483678" r:id="rId13"/>
    <p:sldLayoutId id="2147483760" r:id="rId14"/>
    <p:sldLayoutId id="2147483761" r:id="rId15"/>
    <p:sldLayoutId id="2147483762" r:id="rId1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CEF93-DE48-5442-870D-943F37571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9907960" cy="978729"/>
          </a:xfrm>
        </p:spPr>
        <p:txBody>
          <a:bodyPr/>
          <a:lstStyle/>
          <a:p>
            <a:r>
              <a:rPr lang="en-US" dirty="0" err="1"/>
              <a:t>Jlab</a:t>
            </a:r>
            <a:r>
              <a:rPr lang="en-US" dirty="0"/>
              <a:t> Visit 7/26/2021 J. Mammosser, R. Afanador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273FE8-692F-1E45-8F88-6FBEEB088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481" y="2365513"/>
            <a:ext cx="5440514" cy="267604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- Delivery of couplers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- Discussion and review of string processes and procedures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- Return of the SNS cold compressor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 - Discuss RF coupler bias resistor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- Thermal shield weld samples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643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B529B-C923-40E8-981C-AACC01A82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string processes and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7E146-C2C8-414A-A722-3B66AEB57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093304"/>
            <a:ext cx="11430000" cy="4608209"/>
          </a:xfrm>
        </p:spPr>
        <p:txBody>
          <a:bodyPr/>
          <a:lstStyle/>
          <a:p>
            <a:r>
              <a:rPr lang="en-US" dirty="0"/>
              <a:t>During our stay we were able to see the following processes: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Disassembly procedure for PPU08, removal of flange bolts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Removal of PPU08 RF coupler and flanges from cavity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HPR of PPU09 in preparation for string assembly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Transfer of PPU11 from rack outside cleanroom and </a:t>
            </a:r>
            <a:r>
              <a:rPr lang="en-US" dirty="0" err="1"/>
              <a:t>chemroom</a:t>
            </a:r>
            <a:r>
              <a:rPr lang="en-US" dirty="0"/>
              <a:t> entry followed by cleanroom entry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Discussed the Ultrasonic cleaning steps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Inspected the flanges on PPU08 after entry into cleanroom</a:t>
            </a:r>
          </a:p>
        </p:txBody>
      </p:sp>
    </p:spTree>
    <p:extLst>
      <p:ext uri="{BB962C8B-B14F-4D97-AF65-F5344CB8AC3E}">
        <p14:creationId xmlns:p14="http://schemas.microsoft.com/office/powerpoint/2010/main" val="353316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930D6-12D6-4F34-8338-BB783DDBA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7238A-5E61-4768-BDF1-C0657F412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014984"/>
            <a:ext cx="11430000" cy="518464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You have the best facilities of any Lab I have visited, maybe best in the world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Chemroom</a:t>
            </a:r>
            <a:r>
              <a:rPr lang="en-US" dirty="0"/>
              <a:t> and cleanroom staff are careful to follow procedures closely, we did not </a:t>
            </a:r>
            <a:r>
              <a:rPr lang="en-US"/>
              <a:t>see anything </a:t>
            </a:r>
            <a:r>
              <a:rPr lang="en-US" dirty="0"/>
              <a:t>that should not produce excellent results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some cases, the procedures are dynamically changing to address issues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Staff is closely following the scheduled activities which changes frequently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441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AA3C7-2B8E-4948-B71E-E20A7235B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 continued: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DEDED-B1DB-40BC-813A-A7392779E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13815"/>
            <a:ext cx="11430000" cy="5557167"/>
          </a:xfrm>
        </p:spPr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/>
              <a:t>Helium vessel is very dirty after welding:</a:t>
            </a:r>
          </a:p>
          <a:p>
            <a:pPr lvl="1"/>
            <a:r>
              <a:rPr lang="en-US" dirty="0"/>
              <a:t>Tape and residue on surfaces which has to be found and removed</a:t>
            </a:r>
          </a:p>
          <a:p>
            <a:pPr lvl="1"/>
            <a:r>
              <a:rPr lang="en-US" dirty="0"/>
              <a:t>Surfaces are rough in places where the grinder was used on vessels. These areas  hold contamination and are very difficult to clean</a:t>
            </a:r>
          </a:p>
          <a:p>
            <a:pPr lvl="1"/>
            <a:r>
              <a:rPr lang="en-US" dirty="0"/>
              <a:t>After careful inspection of outside surface penetrations, mounting bolts,  , bellows to head gap with portable microscope only a few particles were found, my impression is it was very clean</a:t>
            </a:r>
          </a:p>
          <a:p>
            <a:pPr lvl="1"/>
            <a:r>
              <a:rPr lang="en-US" dirty="0"/>
              <a:t>On string 2,  I was showing Chris how rough the surfaces were and removed a metal flake from one of the areas ground on the shell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With the large number of projects currently running</a:t>
            </a:r>
          </a:p>
          <a:p>
            <a:pPr lvl="1"/>
            <a:r>
              <a:rPr lang="en-US" dirty="0"/>
              <a:t>Staff are moving back and forth between projects daily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dirty="0"/>
              <a:t>The staff care about each project this is very evident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923607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9" id="{6EB95C59-BDD5-5C40-971B-727A997B01D4}" vid="{7DE78278-7085-5245-A271-A8AB5B4057CD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6BFB3AB80EA044897B163D651BE7CF" ma:contentTypeVersion="12" ma:contentTypeDescription="Create a new document." ma:contentTypeScope="" ma:versionID="5ccae34aae965e24db62e9729d4dd5e4">
  <xsd:schema xmlns:xsd="http://www.w3.org/2001/XMLSchema" xmlns:xs="http://www.w3.org/2001/XMLSchema" xmlns:p="http://schemas.microsoft.com/office/2006/metadata/properties" xmlns:ns2="38e4deb0-de08-4adb-aafc-d8ff02544178" targetNamespace="http://schemas.microsoft.com/office/2006/metadata/properties" ma:root="true" ma:fieldsID="73e7bd080f35e63ea4fc24c5765ee755" ns2:_="">
    <xsd:import namespace="38e4deb0-de08-4adb-aafc-d8ff025441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e4deb0-de08-4adb-aafc-d8ff025441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A20C22-D077-412B-81BA-8B2541026FAD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8EF5AA9-B8DF-4DC7-90A1-A91BA595B6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e4deb0-de08-4adb-aafc-d8ff025441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4FB6BD-000C-41AF-9DE8-4264F777F3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ORNL-Presentation-16x9-Template</Template>
  <TotalTime>83</TotalTime>
  <Words>310</Words>
  <Application>Microsoft Office PowerPoint</Application>
  <PresentationFormat>Widescreen</PresentationFormat>
  <Paragraphs>28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Arial Black</vt:lpstr>
      <vt:lpstr>Century Gothic</vt:lpstr>
      <vt:lpstr>ORNL</vt:lpstr>
      <vt:lpstr>Jlab Visit 7/26/2021 J. Mammosser, R. Afanador</vt:lpstr>
      <vt:lpstr>Review of string processes and procedures</vt:lpstr>
      <vt:lpstr>Observations:</vt:lpstr>
      <vt:lpstr>Observations continued: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Jlab Visit 7/26/2021 J. Mammosser, R. Afanador</dc:title>
  <dc:subject/>
  <dc:creator>Afanador, Ralph</dc:creator>
  <cp:keywords/>
  <dc:description/>
  <cp:lastModifiedBy>Afanador, Ralph</cp:lastModifiedBy>
  <cp:revision>10</cp:revision>
  <dcterms:created xsi:type="dcterms:W3CDTF">2021-07-29T17:03:17Z</dcterms:created>
  <dcterms:modified xsi:type="dcterms:W3CDTF">2021-08-02T13:14:47Z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0x010100436BFB3AB80EA044897B163D651BE7CF</vt:lpwstr>
  </property>
  <property fmtid="{D5CDD505-2E9C-101B-9397-08002B2CF9AE}" pid="3" name="Order">
    <vt:r8>18100</vt:r8>
  </property>
  <property fmtid="{D5CDD505-2E9C-101B-9397-08002B2CF9AE}" pid="4" name="GUID">
    <vt:lpwstr>42b6f0ba-36c8-4301-8891-17ebf0c53400</vt:lpwstr>
  </property>
</Properties>
</file>