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82" r:id="rId5"/>
    <p:sldId id="262" r:id="rId6"/>
    <p:sldId id="260" r:id="rId7"/>
    <p:sldId id="264" r:id="rId8"/>
    <p:sldId id="263" r:id="rId9"/>
    <p:sldId id="288" r:id="rId10"/>
    <p:sldId id="289" r:id="rId11"/>
    <p:sldId id="275" r:id="rId12"/>
    <p:sldId id="283" r:id="rId13"/>
    <p:sldId id="276" r:id="rId14"/>
    <p:sldId id="28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86" d="100"/>
          <a:sy n="86" d="100"/>
        </p:scale>
        <p:origin x="4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5/4/2022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2451" y="768240"/>
            <a:ext cx="7766936" cy="1646302"/>
          </a:xfrm>
        </p:spPr>
        <p:txBody>
          <a:bodyPr/>
          <a:lstStyle/>
          <a:p>
            <a:r>
              <a:rPr lang="en-US" sz="3600" b="1" dirty="0"/>
              <a:t>Food allergy vs. food intolerance: What's the difference?</a:t>
            </a:r>
            <a:br>
              <a:rPr lang="en-US" sz="3600" b="1" dirty="0"/>
            </a:br>
            <a:endParaRPr lang="en-US" sz="3600" dirty="0"/>
          </a:p>
        </p:txBody>
      </p:sp>
      <p:pic>
        <p:nvPicPr>
          <p:cNvPr id="6" name="Picture 2" descr="Food Allergies, Sensitivities &amp; Intolerances | PLEIJ Salon + Spa">
            <a:extLst>
              <a:ext uri="{FF2B5EF4-FFF2-40B4-BE49-F238E27FC236}">
                <a16:creationId xmlns:a16="http://schemas.microsoft.com/office/drawing/2014/main" id="{3892A6F2-D604-45D1-A9C2-DEAF459B498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81325" y="2208323"/>
            <a:ext cx="6349187"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5085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8F296-B76D-419F-9E67-35BB06CAC77D}"/>
              </a:ext>
            </a:extLst>
          </p:cNvPr>
          <p:cNvSpPr>
            <a:spLocks noGrp="1"/>
          </p:cNvSpPr>
          <p:nvPr>
            <p:ph type="title"/>
          </p:nvPr>
        </p:nvSpPr>
        <p:spPr>
          <a:xfrm>
            <a:off x="677334" y="609600"/>
            <a:ext cx="4075140" cy="744538"/>
          </a:xfrm>
        </p:spPr>
        <p:txBody>
          <a:bodyPr/>
          <a:lstStyle/>
          <a:p>
            <a:r>
              <a:rPr lang="en-US" b="1" dirty="0"/>
              <a:t>FODMAPs</a:t>
            </a:r>
            <a:endParaRPr lang="en-US" dirty="0"/>
          </a:p>
        </p:txBody>
      </p:sp>
      <p:sp>
        <p:nvSpPr>
          <p:cNvPr id="3" name="Text Placeholder 2">
            <a:extLst>
              <a:ext uri="{FF2B5EF4-FFF2-40B4-BE49-F238E27FC236}">
                <a16:creationId xmlns:a16="http://schemas.microsoft.com/office/drawing/2014/main" id="{77129949-1F64-4DDC-9762-D274C72E2E06}"/>
              </a:ext>
            </a:extLst>
          </p:cNvPr>
          <p:cNvSpPr>
            <a:spLocks noGrp="1"/>
          </p:cNvSpPr>
          <p:nvPr>
            <p:ph type="body" idx="1"/>
          </p:nvPr>
        </p:nvSpPr>
        <p:spPr>
          <a:xfrm>
            <a:off x="621603" y="1209175"/>
            <a:ext cx="4335408" cy="1714499"/>
          </a:xfrm>
        </p:spPr>
        <p:txBody>
          <a:bodyPr/>
          <a:lstStyle/>
          <a:p>
            <a:r>
              <a:rPr lang="en-US" sz="1600" dirty="0"/>
              <a:t>fermentable oligo-, di-, mono-saccharides and polyols</a:t>
            </a:r>
          </a:p>
          <a:p>
            <a:r>
              <a:rPr lang="en-US" sz="1600" dirty="0"/>
              <a:t>The bacteria breaks down or “ferments”</a:t>
            </a:r>
          </a:p>
          <a:p>
            <a:r>
              <a:rPr lang="en-US" sz="1600" dirty="0"/>
              <a:t>The osmotic properties, meaning they draw water into the digestive system</a:t>
            </a:r>
          </a:p>
        </p:txBody>
      </p:sp>
      <p:sp>
        <p:nvSpPr>
          <p:cNvPr id="4" name="Content Placeholder 3">
            <a:extLst>
              <a:ext uri="{FF2B5EF4-FFF2-40B4-BE49-F238E27FC236}">
                <a16:creationId xmlns:a16="http://schemas.microsoft.com/office/drawing/2014/main" id="{D938E972-1765-470E-8DCF-C0BC6F4FC1B1}"/>
              </a:ext>
            </a:extLst>
          </p:cNvPr>
          <p:cNvSpPr>
            <a:spLocks noGrp="1"/>
          </p:cNvSpPr>
          <p:nvPr>
            <p:ph sz="half" idx="2"/>
          </p:nvPr>
        </p:nvSpPr>
        <p:spPr>
          <a:xfrm>
            <a:off x="566852" y="3068635"/>
            <a:ext cx="2218460" cy="2859009"/>
          </a:xfrm>
        </p:spPr>
        <p:txBody>
          <a:bodyPr>
            <a:normAutofit fontScale="85000" lnSpcReduction="10000"/>
          </a:bodyPr>
          <a:lstStyle/>
          <a:p>
            <a:r>
              <a:rPr lang="en-US" dirty="0"/>
              <a:t>Symptoms Include:</a:t>
            </a:r>
          </a:p>
          <a:p>
            <a:pPr lvl="1"/>
            <a:r>
              <a:rPr lang="en-US" dirty="0"/>
              <a:t>Bloating</a:t>
            </a:r>
          </a:p>
          <a:p>
            <a:pPr lvl="1"/>
            <a:r>
              <a:rPr lang="en-US" dirty="0"/>
              <a:t>Diarrhea</a:t>
            </a:r>
          </a:p>
          <a:p>
            <a:pPr lvl="1"/>
            <a:r>
              <a:rPr lang="en-US" dirty="0"/>
              <a:t>Gas</a:t>
            </a:r>
          </a:p>
          <a:p>
            <a:pPr lvl="1"/>
            <a:r>
              <a:rPr lang="en-US" dirty="0"/>
              <a:t>Abdominal pain</a:t>
            </a:r>
          </a:p>
          <a:p>
            <a:pPr lvl="1"/>
            <a:r>
              <a:rPr lang="en-US" dirty="0"/>
              <a:t>Constipation</a:t>
            </a:r>
          </a:p>
        </p:txBody>
      </p:sp>
      <p:sp>
        <p:nvSpPr>
          <p:cNvPr id="5" name="Text Placeholder 4">
            <a:extLst>
              <a:ext uri="{FF2B5EF4-FFF2-40B4-BE49-F238E27FC236}">
                <a16:creationId xmlns:a16="http://schemas.microsoft.com/office/drawing/2014/main" id="{E246AFD7-F1C4-4CCC-AC5B-5AB27AF97ECB}"/>
              </a:ext>
            </a:extLst>
          </p:cNvPr>
          <p:cNvSpPr>
            <a:spLocks noGrp="1"/>
          </p:cNvSpPr>
          <p:nvPr>
            <p:ph type="body" sz="quarter" idx="3"/>
          </p:nvPr>
        </p:nvSpPr>
        <p:spPr>
          <a:xfrm>
            <a:off x="5088384" y="1354137"/>
            <a:ext cx="5529484" cy="1714498"/>
          </a:xfrm>
        </p:spPr>
        <p:txBody>
          <a:bodyPr/>
          <a:lstStyle/>
          <a:p>
            <a:r>
              <a:rPr lang="en-US" sz="1600" dirty="0"/>
              <a:t>Primarily used as preservatives in foods, drinks and some medications</a:t>
            </a:r>
          </a:p>
          <a:p>
            <a:r>
              <a:rPr lang="en-US" sz="1600" dirty="0"/>
              <a:t>Found naturally in some foods like grapes and aged cheeses</a:t>
            </a:r>
          </a:p>
          <a:p>
            <a:r>
              <a:rPr lang="en-US" sz="1600" dirty="0">
                <a:solidFill>
                  <a:srgbClr val="7030A0"/>
                </a:solidFill>
              </a:rPr>
              <a:t>Sulfites</a:t>
            </a:r>
            <a:r>
              <a:rPr lang="en-US" sz="1600" dirty="0"/>
              <a:t> are added to foods like dried fruit to delay browning and wine to prevent spoilage</a:t>
            </a:r>
          </a:p>
        </p:txBody>
      </p:sp>
      <p:sp>
        <p:nvSpPr>
          <p:cNvPr id="6" name="Content Placeholder 5">
            <a:extLst>
              <a:ext uri="{FF2B5EF4-FFF2-40B4-BE49-F238E27FC236}">
                <a16:creationId xmlns:a16="http://schemas.microsoft.com/office/drawing/2014/main" id="{A6607284-1DB1-4BEA-81A9-E9D7AE5F1E02}"/>
              </a:ext>
            </a:extLst>
          </p:cNvPr>
          <p:cNvSpPr>
            <a:spLocks noGrp="1"/>
          </p:cNvSpPr>
          <p:nvPr>
            <p:ph sz="quarter" idx="4"/>
          </p:nvPr>
        </p:nvSpPr>
        <p:spPr>
          <a:xfrm>
            <a:off x="5495031" y="3176918"/>
            <a:ext cx="2545653" cy="2876475"/>
          </a:xfrm>
        </p:spPr>
        <p:txBody>
          <a:bodyPr>
            <a:normAutofit fontScale="85000" lnSpcReduction="10000"/>
          </a:bodyPr>
          <a:lstStyle/>
          <a:p>
            <a:r>
              <a:rPr lang="en-US" dirty="0"/>
              <a:t>Symptoms Include:</a:t>
            </a:r>
          </a:p>
          <a:p>
            <a:pPr lvl="1"/>
            <a:r>
              <a:rPr lang="en-US" dirty="0"/>
              <a:t>Hives</a:t>
            </a:r>
          </a:p>
          <a:p>
            <a:pPr lvl="1"/>
            <a:r>
              <a:rPr lang="en-US" dirty="0"/>
              <a:t>Swelling of the skin</a:t>
            </a:r>
          </a:p>
          <a:p>
            <a:pPr lvl="1"/>
            <a:r>
              <a:rPr lang="en-US" dirty="0"/>
              <a:t>Stuffy nose</a:t>
            </a:r>
          </a:p>
          <a:p>
            <a:pPr lvl="1"/>
            <a:r>
              <a:rPr lang="en-US" dirty="0"/>
              <a:t>Hypotension</a:t>
            </a:r>
          </a:p>
          <a:p>
            <a:pPr lvl="1"/>
            <a:r>
              <a:rPr lang="en-US" dirty="0"/>
              <a:t>Flushing</a:t>
            </a:r>
          </a:p>
          <a:p>
            <a:pPr lvl="1"/>
            <a:r>
              <a:rPr lang="en-US" dirty="0"/>
              <a:t>Diarrhea</a:t>
            </a:r>
          </a:p>
          <a:p>
            <a:pPr lvl="1"/>
            <a:r>
              <a:rPr lang="en-US" dirty="0"/>
              <a:t>Wheezing</a:t>
            </a:r>
          </a:p>
          <a:p>
            <a:pPr lvl="1"/>
            <a:r>
              <a:rPr lang="en-US" dirty="0"/>
              <a:t>Coughing</a:t>
            </a:r>
          </a:p>
        </p:txBody>
      </p:sp>
      <p:sp>
        <p:nvSpPr>
          <p:cNvPr id="7" name="Title 1">
            <a:extLst>
              <a:ext uri="{FF2B5EF4-FFF2-40B4-BE49-F238E27FC236}">
                <a16:creationId xmlns:a16="http://schemas.microsoft.com/office/drawing/2014/main" id="{34F61FDB-C20E-4A9B-BF0F-86BD4C170A42}"/>
              </a:ext>
            </a:extLst>
          </p:cNvPr>
          <p:cNvSpPr txBox="1">
            <a:spLocks/>
          </p:cNvSpPr>
          <p:nvPr/>
        </p:nvSpPr>
        <p:spPr>
          <a:xfrm>
            <a:off x="5088383" y="609600"/>
            <a:ext cx="4185617" cy="744538"/>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Sulfites</a:t>
            </a:r>
          </a:p>
        </p:txBody>
      </p:sp>
      <p:sp>
        <p:nvSpPr>
          <p:cNvPr id="8" name="Content Placeholder 5">
            <a:extLst>
              <a:ext uri="{FF2B5EF4-FFF2-40B4-BE49-F238E27FC236}">
                <a16:creationId xmlns:a16="http://schemas.microsoft.com/office/drawing/2014/main" id="{43007502-2EEC-44F4-935C-13B1955EB310}"/>
              </a:ext>
            </a:extLst>
          </p:cNvPr>
          <p:cNvSpPr txBox="1">
            <a:spLocks/>
          </p:cNvSpPr>
          <p:nvPr/>
        </p:nvSpPr>
        <p:spPr>
          <a:xfrm>
            <a:off x="2867345" y="3081248"/>
            <a:ext cx="2545653" cy="3054857"/>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Foods To Avoid:</a:t>
            </a:r>
          </a:p>
          <a:p>
            <a:pPr lvl="1"/>
            <a:r>
              <a:rPr lang="en-US" dirty="0"/>
              <a:t>Apples</a:t>
            </a:r>
          </a:p>
          <a:p>
            <a:pPr lvl="1"/>
            <a:r>
              <a:rPr lang="en-US" dirty="0">
                <a:solidFill>
                  <a:srgbClr val="7030A0"/>
                </a:solidFill>
              </a:rPr>
              <a:t>Soft cheeses</a:t>
            </a:r>
          </a:p>
          <a:p>
            <a:pPr lvl="1"/>
            <a:r>
              <a:rPr lang="en-US" dirty="0"/>
              <a:t>Honey</a:t>
            </a:r>
          </a:p>
          <a:p>
            <a:pPr lvl="1"/>
            <a:r>
              <a:rPr lang="en-US" dirty="0">
                <a:solidFill>
                  <a:srgbClr val="7030A0"/>
                </a:solidFill>
              </a:rPr>
              <a:t>Milk</a:t>
            </a:r>
          </a:p>
          <a:p>
            <a:pPr lvl="1"/>
            <a:r>
              <a:rPr lang="en-US" dirty="0"/>
              <a:t>Artichokes</a:t>
            </a:r>
          </a:p>
          <a:p>
            <a:pPr lvl="1"/>
            <a:r>
              <a:rPr lang="en-US" dirty="0">
                <a:solidFill>
                  <a:srgbClr val="7030A0"/>
                </a:solidFill>
              </a:rPr>
              <a:t>Bread</a:t>
            </a:r>
          </a:p>
          <a:p>
            <a:pPr lvl="1"/>
            <a:r>
              <a:rPr lang="en-US" dirty="0">
                <a:solidFill>
                  <a:srgbClr val="7030A0"/>
                </a:solidFill>
              </a:rPr>
              <a:t>Beans</a:t>
            </a:r>
          </a:p>
          <a:p>
            <a:pPr lvl="1"/>
            <a:r>
              <a:rPr lang="en-US" dirty="0"/>
              <a:t>Lentils</a:t>
            </a:r>
          </a:p>
          <a:p>
            <a:pPr lvl="1"/>
            <a:r>
              <a:rPr lang="en-US" dirty="0">
                <a:solidFill>
                  <a:srgbClr val="7030A0"/>
                </a:solidFill>
              </a:rPr>
              <a:t>Beer</a:t>
            </a:r>
          </a:p>
        </p:txBody>
      </p:sp>
      <p:sp>
        <p:nvSpPr>
          <p:cNvPr id="9" name="Content Placeholder 5">
            <a:extLst>
              <a:ext uri="{FF2B5EF4-FFF2-40B4-BE49-F238E27FC236}">
                <a16:creationId xmlns:a16="http://schemas.microsoft.com/office/drawing/2014/main" id="{6AADECC6-044B-4F8A-94CD-72A87B8D57F4}"/>
              </a:ext>
            </a:extLst>
          </p:cNvPr>
          <p:cNvSpPr txBox="1">
            <a:spLocks/>
          </p:cNvSpPr>
          <p:nvPr/>
        </p:nvSpPr>
        <p:spPr>
          <a:xfrm>
            <a:off x="7916598" y="3159194"/>
            <a:ext cx="2545653" cy="3054857"/>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Foods To Avoid:</a:t>
            </a:r>
          </a:p>
          <a:p>
            <a:pPr lvl="1"/>
            <a:r>
              <a:rPr lang="en-US" dirty="0">
                <a:solidFill>
                  <a:srgbClr val="7030A0"/>
                </a:solidFill>
              </a:rPr>
              <a:t>Dried fruit</a:t>
            </a:r>
          </a:p>
          <a:p>
            <a:pPr lvl="1"/>
            <a:r>
              <a:rPr lang="en-US" dirty="0">
                <a:solidFill>
                  <a:srgbClr val="7030A0"/>
                </a:solidFill>
              </a:rPr>
              <a:t>Wine</a:t>
            </a:r>
          </a:p>
          <a:p>
            <a:pPr lvl="1"/>
            <a:r>
              <a:rPr lang="en-US" dirty="0">
                <a:solidFill>
                  <a:srgbClr val="7030A0"/>
                </a:solidFill>
              </a:rPr>
              <a:t>Apple cider</a:t>
            </a:r>
          </a:p>
          <a:p>
            <a:pPr lvl="1"/>
            <a:r>
              <a:rPr lang="en-US" dirty="0"/>
              <a:t>Canned vegetables</a:t>
            </a:r>
          </a:p>
          <a:p>
            <a:pPr lvl="1"/>
            <a:r>
              <a:rPr lang="en-US" dirty="0"/>
              <a:t>Pickled foods</a:t>
            </a:r>
          </a:p>
          <a:p>
            <a:pPr lvl="1"/>
            <a:r>
              <a:rPr lang="en-US" dirty="0"/>
              <a:t>Condiments</a:t>
            </a:r>
          </a:p>
          <a:p>
            <a:pPr lvl="1"/>
            <a:r>
              <a:rPr lang="en-US" dirty="0"/>
              <a:t>Potato chips</a:t>
            </a:r>
          </a:p>
          <a:p>
            <a:pPr lvl="1"/>
            <a:r>
              <a:rPr lang="en-US" dirty="0">
                <a:solidFill>
                  <a:srgbClr val="7030A0"/>
                </a:solidFill>
              </a:rPr>
              <a:t>Beer</a:t>
            </a:r>
          </a:p>
          <a:p>
            <a:pPr lvl="1"/>
            <a:r>
              <a:rPr lang="en-US" dirty="0">
                <a:solidFill>
                  <a:srgbClr val="7030A0"/>
                </a:solidFill>
              </a:rPr>
              <a:t>Tea</a:t>
            </a:r>
          </a:p>
          <a:p>
            <a:pPr lvl="1"/>
            <a:r>
              <a:rPr lang="en-US" dirty="0">
                <a:solidFill>
                  <a:srgbClr val="7030A0"/>
                </a:solidFill>
              </a:rPr>
              <a:t>Baked goods</a:t>
            </a:r>
          </a:p>
        </p:txBody>
      </p:sp>
    </p:spTree>
    <p:extLst>
      <p:ext uri="{BB962C8B-B14F-4D97-AF65-F5344CB8AC3E}">
        <p14:creationId xmlns:p14="http://schemas.microsoft.com/office/powerpoint/2010/main" val="1941522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Other foods and ingredients to which people may be intolerant</a:t>
            </a:r>
          </a:p>
        </p:txBody>
      </p:sp>
      <p:sp>
        <p:nvSpPr>
          <p:cNvPr id="8" name="Content Placeholder 7"/>
          <p:cNvSpPr>
            <a:spLocks noGrp="1"/>
          </p:cNvSpPr>
          <p:nvPr>
            <p:ph idx="1"/>
          </p:nvPr>
        </p:nvSpPr>
        <p:spPr/>
        <p:txBody>
          <a:bodyPr>
            <a:normAutofit fontScale="85000" lnSpcReduction="10000"/>
          </a:bodyPr>
          <a:lstStyle/>
          <a:p>
            <a:r>
              <a:rPr lang="en-US" b="1" dirty="0"/>
              <a:t>Aspartame:</a:t>
            </a:r>
            <a:r>
              <a:rPr lang="en-US" dirty="0"/>
              <a:t> an artificial sweetener that is commonly used as a sugar substitute. Although research is conflicting, some studies have reported side effects like depression and irritability in people with a sensitivity</a:t>
            </a:r>
          </a:p>
          <a:p>
            <a:r>
              <a:rPr lang="en-US" b="1" dirty="0"/>
              <a:t>Eggs:</a:t>
            </a:r>
            <a:r>
              <a:rPr lang="en-US" dirty="0"/>
              <a:t> Some people have difficulty digesting </a:t>
            </a:r>
            <a:r>
              <a:rPr lang="en-US" dirty="0">
                <a:solidFill>
                  <a:srgbClr val="7030A0"/>
                </a:solidFill>
              </a:rPr>
              <a:t>egg</a:t>
            </a:r>
            <a:r>
              <a:rPr lang="en-US" dirty="0"/>
              <a:t> </a:t>
            </a:r>
            <a:r>
              <a:rPr lang="en-US" dirty="0">
                <a:solidFill>
                  <a:srgbClr val="7030A0"/>
                </a:solidFill>
              </a:rPr>
              <a:t>whites</a:t>
            </a:r>
            <a:r>
              <a:rPr lang="en-US" dirty="0"/>
              <a:t> but are not allergic to eggs. Egg intolerance is associated with symptoms like diarrhea and abdominal pain</a:t>
            </a:r>
          </a:p>
          <a:p>
            <a:r>
              <a:rPr lang="en-US" b="1" dirty="0"/>
              <a:t>MSG:</a:t>
            </a:r>
            <a:r>
              <a:rPr lang="en-US" dirty="0"/>
              <a:t> </a:t>
            </a:r>
            <a:r>
              <a:rPr lang="en-US" dirty="0">
                <a:solidFill>
                  <a:srgbClr val="7030A0"/>
                </a:solidFill>
              </a:rPr>
              <a:t>Monosodium glutamate </a:t>
            </a:r>
            <a:r>
              <a:rPr lang="en-US" dirty="0"/>
              <a:t>is used as a flavor-enhancing additive in foods. Some studies have shown that large amounts can cause headache, hives and chest pain</a:t>
            </a:r>
          </a:p>
          <a:p>
            <a:r>
              <a:rPr lang="en-US" b="1" dirty="0"/>
              <a:t>Food colorings:</a:t>
            </a:r>
            <a:r>
              <a:rPr lang="en-US" dirty="0"/>
              <a:t> Like Red 40 and Yellow 5 have been shown to cause hypersensitivity reactions in some people. Symptoms include hives, skin swelling and stuffy nose</a:t>
            </a:r>
          </a:p>
          <a:p>
            <a:r>
              <a:rPr lang="en-US" b="1" dirty="0"/>
              <a:t>Yeast:</a:t>
            </a:r>
            <a:r>
              <a:rPr lang="en-US" dirty="0"/>
              <a:t> People with a yeast intolerance generally experience less severe symptoms than those with a yeast allergy. Symptoms are typically limited to the digestive system </a:t>
            </a:r>
          </a:p>
          <a:p>
            <a:r>
              <a:rPr lang="en-US" b="1" dirty="0"/>
              <a:t>Sugar alcohols:</a:t>
            </a:r>
            <a:r>
              <a:rPr lang="en-US" dirty="0"/>
              <a:t> Often used as zero calorie alternatives to sugar. They can cause major digestive issues in some people, including bloating and diarrhea</a:t>
            </a:r>
          </a:p>
          <a:p>
            <a:endParaRPr lang="en-US" dirty="0"/>
          </a:p>
        </p:txBody>
      </p:sp>
    </p:spTree>
    <p:extLst>
      <p:ext uri="{BB962C8B-B14F-4D97-AF65-F5344CB8AC3E}">
        <p14:creationId xmlns:p14="http://schemas.microsoft.com/office/powerpoint/2010/main" val="1983723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Diagnosing Food Allergies</a:t>
            </a:r>
            <a:endParaRPr lang="en-US" dirty="0"/>
          </a:p>
        </p:txBody>
      </p:sp>
      <p:sp>
        <p:nvSpPr>
          <p:cNvPr id="3" name="Content Placeholder 2"/>
          <p:cNvSpPr>
            <a:spLocks noGrp="1"/>
          </p:cNvSpPr>
          <p:nvPr>
            <p:ph idx="1"/>
          </p:nvPr>
        </p:nvSpPr>
        <p:spPr>
          <a:xfrm>
            <a:off x="677333" y="1673310"/>
            <a:ext cx="9874361" cy="4575089"/>
          </a:xfrm>
        </p:spPr>
        <p:txBody>
          <a:bodyPr>
            <a:normAutofit lnSpcReduction="10000"/>
          </a:bodyPr>
          <a:lstStyle/>
          <a:p>
            <a:r>
              <a:rPr lang="en-US" dirty="0"/>
              <a:t>Questions to Ask:</a:t>
            </a:r>
          </a:p>
          <a:p>
            <a:pPr lvl="1"/>
            <a:r>
              <a:rPr lang="en-US" dirty="0"/>
              <a:t>Did the reaction come on quickly, within an hour of eating the food?</a:t>
            </a:r>
          </a:p>
          <a:p>
            <a:pPr lvl="1"/>
            <a:r>
              <a:rPr lang="en-US" dirty="0"/>
              <a:t>Did anyone else get sick?</a:t>
            </a:r>
          </a:p>
          <a:p>
            <a:pPr lvl="1"/>
            <a:r>
              <a:rPr lang="en-US" dirty="0"/>
              <a:t>How much did you eat before the reaction started?</a:t>
            </a:r>
          </a:p>
          <a:p>
            <a:pPr lvl="1"/>
            <a:r>
              <a:rPr lang="en-US" dirty="0"/>
              <a:t>How was the food prepared?</a:t>
            </a:r>
          </a:p>
          <a:p>
            <a:pPr lvl="1"/>
            <a:r>
              <a:rPr lang="en-US" dirty="0"/>
              <a:t>Did you eat anything else at the same time?</a:t>
            </a:r>
          </a:p>
          <a:p>
            <a:pPr lvl="1"/>
            <a:r>
              <a:rPr lang="en-US" dirty="0"/>
              <a:t>Did you take an antihistamine or do something else? Did it help?</a:t>
            </a:r>
          </a:p>
          <a:p>
            <a:pPr lvl="1"/>
            <a:r>
              <a:rPr lang="en-US" dirty="0"/>
              <a:t>Does this always happen when you eat that food?</a:t>
            </a:r>
          </a:p>
          <a:p>
            <a:r>
              <a:rPr lang="en-US" dirty="0"/>
              <a:t>Keep a food diary to record what you eat and when you get symptoms, and then look for common factors.</a:t>
            </a:r>
          </a:p>
          <a:p>
            <a:r>
              <a:rPr lang="en-US" dirty="0"/>
              <a:t>Another way to identify problem foods is an elimination diet. You begin by completely eliminating any suspect foods from your diet until you are symptom-free. You then begin to reintroduce the foods, one at a time.</a:t>
            </a:r>
          </a:p>
          <a:p>
            <a:endParaRPr lang="en-US" dirty="0"/>
          </a:p>
        </p:txBody>
      </p:sp>
    </p:spTree>
    <p:extLst>
      <p:ext uri="{BB962C8B-B14F-4D97-AF65-F5344CB8AC3E}">
        <p14:creationId xmlns:p14="http://schemas.microsoft.com/office/powerpoint/2010/main" val="227836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677333" y="1805657"/>
            <a:ext cx="9856313" cy="4442743"/>
          </a:xfrm>
        </p:spPr>
        <p:txBody>
          <a:bodyPr>
            <a:normAutofit/>
          </a:bodyPr>
          <a:lstStyle/>
          <a:p>
            <a:r>
              <a:rPr lang="en-US" dirty="0"/>
              <a:t>Food intolerances differ from allergies. Most do not trigger the immune system, and their symptoms are usually less severe.</a:t>
            </a:r>
          </a:p>
          <a:p>
            <a:r>
              <a:rPr lang="en-US" dirty="0"/>
              <a:t>However, they can negatively impact your health and should be taken seriously.</a:t>
            </a:r>
          </a:p>
          <a:p>
            <a:r>
              <a:rPr lang="en-US" dirty="0"/>
              <a:t>Many people are intolerant or hypersensitive to foods and additives like dairy products, caffeine and gluten.</a:t>
            </a:r>
          </a:p>
          <a:p>
            <a:r>
              <a:rPr lang="en-US" dirty="0"/>
              <a:t>If you suspect that you may be intolerant to a certain food or food additive, speak to your doctor or dietitian about testing and treatment options.</a:t>
            </a:r>
          </a:p>
          <a:p>
            <a:r>
              <a:rPr lang="en-US" dirty="0"/>
              <a:t>Although food intolerances are usually less serious than food allergies, they can negatively affect your quality of life.</a:t>
            </a:r>
          </a:p>
          <a:p>
            <a:r>
              <a:rPr lang="en-US" dirty="0"/>
              <a:t>This is why it’s important to take steps to identify food intolerances in order to prevent unwanted symptoms and health issues.</a:t>
            </a:r>
          </a:p>
          <a:p>
            <a:endParaRPr lang="en-US" dirty="0"/>
          </a:p>
        </p:txBody>
      </p:sp>
    </p:spTree>
    <p:extLst>
      <p:ext uri="{BB962C8B-B14F-4D97-AF65-F5344CB8AC3E}">
        <p14:creationId xmlns:p14="http://schemas.microsoft.com/office/powerpoint/2010/main" val="208588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Symptom Comparison Chart</a:t>
            </a:r>
          </a:p>
        </p:txBody>
      </p:sp>
      <p:pic>
        <p:nvPicPr>
          <p:cNvPr id="3074" name="Picture 2" descr="Food for Thought: Food Allergy vs. Food Intolerance | CT Sinus Center | Blo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05537" y="2099045"/>
            <a:ext cx="7884349" cy="3995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4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Food allergy vs. food intolerance: What is the difference?</a:t>
            </a:r>
            <a:endParaRPr lang="en-US" dirty="0"/>
          </a:p>
        </p:txBody>
      </p:sp>
      <p:sp>
        <p:nvSpPr>
          <p:cNvPr id="3" name="Content Placeholder 2"/>
          <p:cNvSpPr>
            <a:spLocks noGrp="1"/>
          </p:cNvSpPr>
          <p:nvPr>
            <p:ph idx="1"/>
          </p:nvPr>
        </p:nvSpPr>
        <p:spPr/>
        <p:txBody>
          <a:bodyPr/>
          <a:lstStyle/>
          <a:p>
            <a:r>
              <a:rPr lang="en-US" dirty="0"/>
              <a:t>Physical reactions to certain foods are common, but most are caused by a food intolerance rather than a food allergy. A food intolerance can cause some of the same signs and symptoms as a food allergy, so people often confuse the two.</a:t>
            </a:r>
          </a:p>
          <a:p>
            <a:r>
              <a:rPr lang="en-US" b="1" dirty="0"/>
              <a:t>A true food allergy affects the immune system</a:t>
            </a:r>
            <a:r>
              <a:rPr lang="en-US" dirty="0"/>
              <a:t>. Even small amounts of the offending food can trigger a range of symptoms, which can be severe or life-threatening. </a:t>
            </a:r>
          </a:p>
          <a:p>
            <a:r>
              <a:rPr lang="en-US" dirty="0"/>
              <a:t>In contrast, </a:t>
            </a:r>
            <a:r>
              <a:rPr lang="en-US" b="1" dirty="0"/>
              <a:t>a food intolerance often affects only the digestive system </a:t>
            </a:r>
            <a:r>
              <a:rPr lang="en-US" dirty="0"/>
              <a:t>and causes less serious symptoms.</a:t>
            </a:r>
          </a:p>
          <a:p>
            <a:r>
              <a:rPr lang="en-US" dirty="0"/>
              <a:t>If you have a food intolerance, you may be able to eat small amounts of the offending food without trouble. You may also be able to prevent a reaction.</a:t>
            </a:r>
          </a:p>
        </p:txBody>
      </p:sp>
      <p:pic>
        <p:nvPicPr>
          <p:cNvPr id="4" name="Picture 2" descr="Food Intolerance vs Food Allergy: How to Choose? • BookmeriLab">
            <a:extLst>
              <a:ext uri="{FF2B5EF4-FFF2-40B4-BE49-F238E27FC236}">
                <a16:creationId xmlns:a16="http://schemas.microsoft.com/office/drawing/2014/main" id="{DE94F9C7-CD53-4CAC-AE05-BF1366E390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0201" y="260343"/>
            <a:ext cx="3001128" cy="2019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114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food intolerance include:</a:t>
            </a:r>
          </a:p>
        </p:txBody>
      </p:sp>
      <p:sp>
        <p:nvSpPr>
          <p:cNvPr id="3" name="Content Placeholder 2"/>
          <p:cNvSpPr>
            <a:spLocks noGrp="1"/>
          </p:cNvSpPr>
          <p:nvPr>
            <p:ph idx="1"/>
          </p:nvPr>
        </p:nvSpPr>
        <p:spPr/>
        <p:txBody>
          <a:bodyPr/>
          <a:lstStyle/>
          <a:p>
            <a:r>
              <a:rPr lang="en-US" b="1" dirty="0"/>
              <a:t>Absence of an enzyme needed to fully digest a food.</a:t>
            </a:r>
            <a:r>
              <a:rPr lang="en-US" dirty="0"/>
              <a:t> Lactose intolerance is a common example.</a:t>
            </a:r>
          </a:p>
          <a:p>
            <a:r>
              <a:rPr lang="en-US" b="1" dirty="0"/>
              <a:t>Irritable bowel syndrome.</a:t>
            </a:r>
            <a:r>
              <a:rPr lang="en-US" dirty="0"/>
              <a:t> This chronic condition can cause cramping, constipation and diarrhea.</a:t>
            </a:r>
          </a:p>
          <a:p>
            <a:r>
              <a:rPr lang="en-US" b="1" dirty="0"/>
              <a:t>Sensitivity to food additives.</a:t>
            </a:r>
            <a:r>
              <a:rPr lang="en-US" dirty="0"/>
              <a:t> For example, sulfites used to preserve dried fruit, canned goods and wine can trigger asthma attacks in people who are sensitive to food additives.</a:t>
            </a:r>
          </a:p>
          <a:p>
            <a:endParaRPr lang="en-US" dirty="0"/>
          </a:p>
        </p:txBody>
      </p:sp>
    </p:spTree>
    <p:extLst>
      <p:ext uri="{BB962C8B-B14F-4D97-AF65-F5344CB8AC3E}">
        <p14:creationId xmlns:p14="http://schemas.microsoft.com/office/powerpoint/2010/main" val="4069062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71998" y="669067"/>
            <a:ext cx="4185623" cy="576262"/>
          </a:xfrm>
        </p:spPr>
        <p:txBody>
          <a:bodyPr/>
          <a:lstStyle/>
          <a:p>
            <a:r>
              <a:rPr lang="en-US" dirty="0"/>
              <a:t>A Food Intolerance</a:t>
            </a:r>
          </a:p>
        </p:txBody>
      </p:sp>
      <p:sp>
        <p:nvSpPr>
          <p:cNvPr id="4" name="Content Placeholder 3"/>
          <p:cNvSpPr>
            <a:spLocks noGrp="1"/>
          </p:cNvSpPr>
          <p:nvPr>
            <p:ph sz="half" idx="2"/>
          </p:nvPr>
        </p:nvSpPr>
        <p:spPr>
          <a:xfrm>
            <a:off x="675745" y="1570121"/>
            <a:ext cx="4185623" cy="4471241"/>
          </a:xfrm>
        </p:spPr>
        <p:txBody>
          <a:bodyPr>
            <a:normAutofit fontScale="92500" lnSpcReduction="20000"/>
          </a:bodyPr>
          <a:lstStyle/>
          <a:p>
            <a:r>
              <a:rPr lang="en-US" dirty="0"/>
              <a:t>does not involve your immune system – there is no allergic reaction, and it is never life-threatening</a:t>
            </a:r>
          </a:p>
          <a:p>
            <a:r>
              <a:rPr lang="en-US" dirty="0"/>
              <a:t>symptoms usually begin within a few hours, yet, symptoms can be delayed by up to 48 hours and last for hours or even days, making the offending food especially difficult to pinpoint</a:t>
            </a:r>
          </a:p>
          <a:p>
            <a:r>
              <a:rPr lang="en-US" dirty="0"/>
              <a:t>only results in symptoms if you eat a substantial amount of the food (unlike an allergy, where just traces can trigger a reaction)</a:t>
            </a:r>
          </a:p>
          <a:p>
            <a:r>
              <a:rPr lang="en-US" dirty="0"/>
              <a:t>While symptoms of food intolerances vary, they most often involve the digestive system, skin and respiratory system.</a:t>
            </a:r>
          </a:p>
          <a:p>
            <a:r>
              <a:rPr lang="en-US" dirty="0"/>
              <a:t>can be caused by many different foods</a:t>
            </a:r>
          </a:p>
          <a:p>
            <a:endParaRPr lang="en-US" dirty="0"/>
          </a:p>
        </p:txBody>
      </p:sp>
      <p:sp>
        <p:nvSpPr>
          <p:cNvPr id="5" name="Text Placeholder 4"/>
          <p:cNvSpPr>
            <a:spLocks noGrp="1"/>
          </p:cNvSpPr>
          <p:nvPr>
            <p:ph type="body" sz="quarter" idx="3"/>
          </p:nvPr>
        </p:nvSpPr>
        <p:spPr>
          <a:xfrm>
            <a:off x="5256825" y="714370"/>
            <a:ext cx="4185618" cy="576262"/>
          </a:xfrm>
        </p:spPr>
        <p:txBody>
          <a:bodyPr/>
          <a:lstStyle/>
          <a:p>
            <a:r>
              <a:rPr lang="en-US" dirty="0"/>
              <a:t>A Food Allergy</a:t>
            </a:r>
          </a:p>
        </p:txBody>
      </p:sp>
      <p:sp>
        <p:nvSpPr>
          <p:cNvPr id="6" name="Content Placeholder 5"/>
          <p:cNvSpPr>
            <a:spLocks noGrp="1"/>
          </p:cNvSpPr>
          <p:nvPr>
            <p:ph sz="quarter" idx="4"/>
          </p:nvPr>
        </p:nvSpPr>
        <p:spPr>
          <a:xfrm>
            <a:off x="5088384" y="1576136"/>
            <a:ext cx="4185617" cy="4567494"/>
          </a:xfrm>
        </p:spPr>
        <p:txBody>
          <a:bodyPr>
            <a:normAutofit fontScale="92500" lnSpcReduction="20000"/>
          </a:bodyPr>
          <a:lstStyle/>
          <a:p>
            <a:r>
              <a:rPr lang="en-US" dirty="0"/>
              <a:t>is a reaction by your immune system (your body's defense against infection). Your immune system mistakenly treats proteins found in food as a threat</a:t>
            </a:r>
          </a:p>
          <a:p>
            <a:r>
              <a:rPr lang="en-US" dirty="0"/>
              <a:t>can trigger allergy symptoms, such as a rash, wheezing and itching, after eating just a small amount of the food (these symptoms usually happen quickly)</a:t>
            </a:r>
          </a:p>
          <a:p>
            <a:r>
              <a:rPr lang="en-US" dirty="0"/>
              <a:t>is often to particular foods. Common food allergies in adults include fish and shellfish and nut allergies. Common food allergies in children include milk, eggs, fish, peanuts and other nuts </a:t>
            </a:r>
          </a:p>
          <a:p>
            <a:r>
              <a:rPr lang="en-US" dirty="0"/>
              <a:t>can be life-threatening</a:t>
            </a:r>
          </a:p>
        </p:txBody>
      </p:sp>
    </p:spTree>
    <p:extLst>
      <p:ext uri="{BB962C8B-B14F-4D97-AF65-F5344CB8AC3E}">
        <p14:creationId xmlns:p14="http://schemas.microsoft.com/office/powerpoint/2010/main" val="387534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a:t>While symptoms of food intolerances vary, they most often involve the digestive system, skin and respiratory system.</a:t>
            </a:r>
          </a:p>
        </p:txBody>
      </p:sp>
      <p:sp>
        <p:nvSpPr>
          <p:cNvPr id="3" name="Text Placeholder 2"/>
          <p:cNvSpPr>
            <a:spLocks noGrp="1"/>
          </p:cNvSpPr>
          <p:nvPr>
            <p:ph type="body" idx="1"/>
          </p:nvPr>
        </p:nvSpPr>
        <p:spPr>
          <a:xfrm>
            <a:off x="890677" y="1473868"/>
            <a:ext cx="4185623" cy="854303"/>
          </a:xfrm>
        </p:spPr>
        <p:txBody>
          <a:bodyPr/>
          <a:lstStyle/>
          <a:p>
            <a:r>
              <a:rPr lang="en-US" dirty="0"/>
              <a:t>Food Intolerance Common symptoms include :</a:t>
            </a:r>
          </a:p>
        </p:txBody>
      </p:sp>
      <p:sp>
        <p:nvSpPr>
          <p:cNvPr id="4" name="Content Placeholder 3"/>
          <p:cNvSpPr>
            <a:spLocks noGrp="1"/>
          </p:cNvSpPr>
          <p:nvPr>
            <p:ph sz="half" idx="2"/>
          </p:nvPr>
        </p:nvSpPr>
        <p:spPr>
          <a:xfrm>
            <a:off x="890677" y="2328171"/>
            <a:ext cx="4185623" cy="3304117"/>
          </a:xfrm>
        </p:spPr>
        <p:txBody>
          <a:bodyPr>
            <a:normAutofit fontScale="85000" lnSpcReduction="20000"/>
          </a:bodyPr>
          <a:lstStyle/>
          <a:p>
            <a:r>
              <a:rPr lang="en-US" dirty="0"/>
              <a:t>Diarrhea</a:t>
            </a:r>
          </a:p>
          <a:p>
            <a:r>
              <a:rPr lang="en-US" dirty="0"/>
              <a:t>Bloating</a:t>
            </a:r>
          </a:p>
          <a:p>
            <a:r>
              <a:rPr lang="en-US" dirty="0"/>
              <a:t>Rashes</a:t>
            </a:r>
          </a:p>
          <a:p>
            <a:r>
              <a:rPr lang="en-US" dirty="0"/>
              <a:t>Headaches</a:t>
            </a:r>
          </a:p>
          <a:p>
            <a:r>
              <a:rPr lang="en-US" dirty="0"/>
              <a:t>Nausea</a:t>
            </a:r>
          </a:p>
          <a:p>
            <a:r>
              <a:rPr lang="en-US" dirty="0"/>
              <a:t>Fatigue</a:t>
            </a:r>
          </a:p>
          <a:p>
            <a:r>
              <a:rPr lang="en-US" dirty="0"/>
              <a:t>Abdominal</a:t>
            </a:r>
            <a:br>
              <a:rPr lang="en-US" dirty="0"/>
            </a:br>
            <a:r>
              <a:rPr lang="en-US" dirty="0"/>
              <a:t>pain</a:t>
            </a:r>
          </a:p>
          <a:p>
            <a:r>
              <a:rPr lang="en-US" dirty="0"/>
              <a:t>Runny nose</a:t>
            </a:r>
          </a:p>
          <a:p>
            <a:r>
              <a:rPr lang="en-US" dirty="0"/>
              <a:t>Reflux</a:t>
            </a:r>
          </a:p>
          <a:p>
            <a:r>
              <a:rPr lang="en-US" dirty="0"/>
              <a:t>Flushing of the skin</a:t>
            </a:r>
          </a:p>
          <a:p>
            <a:endParaRPr lang="en-US" dirty="0"/>
          </a:p>
        </p:txBody>
      </p:sp>
      <p:sp>
        <p:nvSpPr>
          <p:cNvPr id="7" name="Text Placeholder 2">
            <a:extLst>
              <a:ext uri="{FF2B5EF4-FFF2-40B4-BE49-F238E27FC236}">
                <a16:creationId xmlns:a16="http://schemas.microsoft.com/office/drawing/2014/main" id="{C231B61D-B8E0-4D66-BFA1-425E251AEF02}"/>
              </a:ext>
            </a:extLst>
          </p:cNvPr>
          <p:cNvSpPr txBox="1">
            <a:spLocks/>
          </p:cNvSpPr>
          <p:nvPr/>
        </p:nvSpPr>
        <p:spPr>
          <a:xfrm>
            <a:off x="5157877" y="1473868"/>
            <a:ext cx="4185623" cy="854303"/>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400" b="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2000" b="1"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800" b="1"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9pPr>
          </a:lstStyle>
          <a:p>
            <a:r>
              <a:rPr lang="en-US" dirty="0"/>
              <a:t>Food Allergy Common symptoms include :</a:t>
            </a:r>
          </a:p>
        </p:txBody>
      </p:sp>
      <p:sp>
        <p:nvSpPr>
          <p:cNvPr id="8" name="Content Placeholder 3">
            <a:extLst>
              <a:ext uri="{FF2B5EF4-FFF2-40B4-BE49-F238E27FC236}">
                <a16:creationId xmlns:a16="http://schemas.microsoft.com/office/drawing/2014/main" id="{4F9A5486-5382-4A10-B426-9F28B78D820F}"/>
              </a:ext>
            </a:extLst>
          </p:cNvPr>
          <p:cNvSpPr txBox="1">
            <a:spLocks/>
          </p:cNvSpPr>
          <p:nvPr/>
        </p:nvSpPr>
        <p:spPr>
          <a:xfrm>
            <a:off x="5157877" y="2328171"/>
            <a:ext cx="4185623" cy="3304117"/>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swelling of the tongue, mouth, or face</a:t>
            </a:r>
          </a:p>
          <a:p>
            <a:r>
              <a:rPr lang="en-US" dirty="0"/>
              <a:t>difficulty breathing</a:t>
            </a:r>
          </a:p>
          <a:p>
            <a:r>
              <a:rPr lang="en-US" dirty="0"/>
              <a:t>low blood pressure</a:t>
            </a:r>
          </a:p>
          <a:p>
            <a:r>
              <a:rPr lang="en-US" dirty="0"/>
              <a:t>vomiting</a:t>
            </a:r>
          </a:p>
          <a:p>
            <a:r>
              <a:rPr lang="en-US" dirty="0"/>
              <a:t>diarrhea</a:t>
            </a:r>
          </a:p>
          <a:p>
            <a:r>
              <a:rPr lang="en-US" dirty="0"/>
              <a:t>hives</a:t>
            </a:r>
          </a:p>
          <a:p>
            <a:r>
              <a:rPr lang="en-US" dirty="0"/>
              <a:t>itchy rash</a:t>
            </a:r>
          </a:p>
          <a:p>
            <a:r>
              <a:rPr lang="en-US" dirty="0"/>
              <a:t>In more severe cases, a food allergy can cause anaphylaxis</a:t>
            </a:r>
          </a:p>
          <a:p>
            <a:r>
              <a:rPr lang="en-US" dirty="0"/>
              <a:t>Some cases can be fatal</a:t>
            </a:r>
          </a:p>
        </p:txBody>
      </p:sp>
    </p:spTree>
    <p:extLst>
      <p:ext uri="{BB962C8B-B14F-4D97-AF65-F5344CB8AC3E}">
        <p14:creationId xmlns:p14="http://schemas.microsoft.com/office/powerpoint/2010/main" val="1485468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99296"/>
          </a:xfrm>
        </p:spPr>
        <p:txBody>
          <a:bodyPr/>
          <a:lstStyle/>
          <a:p>
            <a:r>
              <a:rPr lang="en-US" b="1" dirty="0"/>
              <a:t>What about celiac disease?</a:t>
            </a:r>
            <a:endParaRPr lang="en-US" dirty="0"/>
          </a:p>
        </p:txBody>
      </p:sp>
      <p:sp>
        <p:nvSpPr>
          <p:cNvPr id="3" name="Content Placeholder 2"/>
          <p:cNvSpPr>
            <a:spLocks noGrp="1"/>
          </p:cNvSpPr>
          <p:nvPr>
            <p:ph idx="1"/>
          </p:nvPr>
        </p:nvSpPr>
        <p:spPr>
          <a:xfrm>
            <a:off x="677334" y="1308896"/>
            <a:ext cx="8596668" cy="1803816"/>
          </a:xfrm>
        </p:spPr>
        <p:txBody>
          <a:bodyPr/>
          <a:lstStyle/>
          <a:p>
            <a:r>
              <a:rPr lang="en-US" dirty="0"/>
              <a:t>This chronic digestive condition is triggered by eating gluten, a protein found in wheat and other grains. Celiac disease has some features of a true food allergy because it involves the immune system. Symptoms often include gastrointestinal issues as well as those unrelated to the digestive system, such as joint pain and headaches. However, people with celiac disease are not at risk of anaphylaxis.</a:t>
            </a:r>
          </a:p>
          <a:p>
            <a:endParaRPr lang="en-US" dirty="0"/>
          </a:p>
        </p:txBody>
      </p:sp>
      <p:sp>
        <p:nvSpPr>
          <p:cNvPr id="5" name="Content Placeholder 5">
            <a:extLst>
              <a:ext uri="{FF2B5EF4-FFF2-40B4-BE49-F238E27FC236}">
                <a16:creationId xmlns:a16="http://schemas.microsoft.com/office/drawing/2014/main" id="{20C021F7-9C77-448A-8BDD-FA20750EA6A7}"/>
              </a:ext>
            </a:extLst>
          </p:cNvPr>
          <p:cNvSpPr txBox="1">
            <a:spLocks/>
          </p:cNvSpPr>
          <p:nvPr/>
        </p:nvSpPr>
        <p:spPr>
          <a:xfrm>
            <a:off x="794084" y="3934326"/>
            <a:ext cx="9300411" cy="2107036"/>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Gluten is the general name given to proteins found in wheat, barley, rye and triticale.</a:t>
            </a:r>
          </a:p>
          <a:p>
            <a:r>
              <a:rPr lang="en-US" dirty="0"/>
              <a:t>Several conditions relate to gluten, including celiac disease, </a:t>
            </a:r>
            <a:r>
              <a:rPr lang="en-US" dirty="0">
                <a:solidFill>
                  <a:srgbClr val="0070C0"/>
                </a:solidFill>
              </a:rPr>
              <a:t>non-celiac gluten sensitivity</a:t>
            </a:r>
            <a:r>
              <a:rPr lang="en-US" dirty="0"/>
              <a:t> and wheat allergy (</a:t>
            </a:r>
            <a:r>
              <a:rPr lang="en-US" dirty="0">
                <a:solidFill>
                  <a:srgbClr val="0070C0"/>
                </a:solidFill>
              </a:rPr>
              <a:t>Crohn’s Disease</a:t>
            </a:r>
            <a:r>
              <a:rPr lang="en-US" dirty="0"/>
              <a:t>)</a:t>
            </a:r>
          </a:p>
          <a:p>
            <a:r>
              <a:rPr lang="en-US" dirty="0"/>
              <a:t>Celiac disease involves an immune response, which is why it is classified as an autoimmune disease .</a:t>
            </a:r>
          </a:p>
          <a:p>
            <a:endParaRPr lang="en-US" dirty="0"/>
          </a:p>
        </p:txBody>
      </p:sp>
      <p:sp>
        <p:nvSpPr>
          <p:cNvPr id="6" name="Title 1">
            <a:extLst>
              <a:ext uri="{FF2B5EF4-FFF2-40B4-BE49-F238E27FC236}">
                <a16:creationId xmlns:a16="http://schemas.microsoft.com/office/drawing/2014/main" id="{336AAC79-232D-4AFD-B549-459BD7CF4CD3}"/>
              </a:ext>
            </a:extLst>
          </p:cNvPr>
          <p:cNvSpPr txBox="1">
            <a:spLocks/>
          </p:cNvSpPr>
          <p:nvPr/>
        </p:nvSpPr>
        <p:spPr>
          <a:xfrm>
            <a:off x="677334" y="3173871"/>
            <a:ext cx="8596668" cy="699296"/>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t>What about Gluten Intolerance?</a:t>
            </a:r>
            <a:endParaRPr lang="en-US" dirty="0"/>
          </a:p>
        </p:txBody>
      </p:sp>
    </p:spTree>
    <p:extLst>
      <p:ext uri="{BB962C8B-B14F-4D97-AF65-F5344CB8AC3E}">
        <p14:creationId xmlns:p14="http://schemas.microsoft.com/office/powerpoint/2010/main" val="58114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9416"/>
          </a:xfrm>
        </p:spPr>
        <p:txBody>
          <a:bodyPr>
            <a:noAutofit/>
          </a:bodyPr>
          <a:lstStyle/>
          <a:p>
            <a:r>
              <a:rPr lang="en-US" sz="2800" dirty="0"/>
              <a:t>Celiac Disease and Non-Celiac Gluten Sensitivity</a:t>
            </a:r>
          </a:p>
        </p:txBody>
      </p:sp>
      <p:sp>
        <p:nvSpPr>
          <p:cNvPr id="3" name="Text Placeholder 2"/>
          <p:cNvSpPr>
            <a:spLocks noGrp="1"/>
          </p:cNvSpPr>
          <p:nvPr>
            <p:ph type="body" idx="1"/>
          </p:nvPr>
        </p:nvSpPr>
        <p:spPr>
          <a:xfrm>
            <a:off x="675744" y="1209174"/>
            <a:ext cx="4185623" cy="938524"/>
          </a:xfrm>
        </p:spPr>
        <p:txBody>
          <a:bodyPr/>
          <a:lstStyle/>
          <a:p>
            <a:r>
              <a:rPr lang="en-US" sz="1800" dirty="0"/>
              <a:t>Similar Symptoms include:</a:t>
            </a:r>
          </a:p>
        </p:txBody>
      </p:sp>
      <p:sp>
        <p:nvSpPr>
          <p:cNvPr id="4" name="Content Placeholder 3"/>
          <p:cNvSpPr>
            <a:spLocks noGrp="1"/>
          </p:cNvSpPr>
          <p:nvPr>
            <p:ph sz="half" idx="2"/>
          </p:nvPr>
        </p:nvSpPr>
        <p:spPr>
          <a:xfrm>
            <a:off x="675743" y="2484582"/>
            <a:ext cx="4185623" cy="3304117"/>
          </a:xfrm>
        </p:spPr>
        <p:txBody>
          <a:bodyPr>
            <a:normAutofit fontScale="92500" lnSpcReduction="20000"/>
          </a:bodyPr>
          <a:lstStyle/>
          <a:p>
            <a:r>
              <a:rPr lang="en-US" dirty="0"/>
              <a:t>Bloating</a:t>
            </a:r>
          </a:p>
          <a:p>
            <a:r>
              <a:rPr lang="en-US" dirty="0"/>
              <a:t>Abdominal pain</a:t>
            </a:r>
          </a:p>
          <a:p>
            <a:r>
              <a:rPr lang="en-US" dirty="0"/>
              <a:t>Diarrhea or constipation</a:t>
            </a:r>
          </a:p>
          <a:p>
            <a:r>
              <a:rPr lang="en-US" dirty="0"/>
              <a:t>Headaches</a:t>
            </a:r>
          </a:p>
          <a:p>
            <a:r>
              <a:rPr lang="en-US" dirty="0"/>
              <a:t>Fatigue</a:t>
            </a:r>
          </a:p>
          <a:p>
            <a:r>
              <a:rPr lang="en-US" dirty="0"/>
              <a:t>Joint pain</a:t>
            </a:r>
          </a:p>
          <a:p>
            <a:r>
              <a:rPr lang="en-US" dirty="0"/>
              <a:t>Skin rash</a:t>
            </a:r>
          </a:p>
          <a:p>
            <a:r>
              <a:rPr lang="en-US" dirty="0"/>
              <a:t>Depression or anxiety</a:t>
            </a:r>
          </a:p>
          <a:p>
            <a:r>
              <a:rPr lang="en-US" dirty="0"/>
              <a:t>Anemia</a:t>
            </a:r>
          </a:p>
          <a:p>
            <a:endParaRPr lang="en-US" dirty="0"/>
          </a:p>
        </p:txBody>
      </p:sp>
      <p:sp>
        <p:nvSpPr>
          <p:cNvPr id="5" name="Text Placeholder 4"/>
          <p:cNvSpPr>
            <a:spLocks noGrp="1"/>
          </p:cNvSpPr>
          <p:nvPr>
            <p:ph type="body" sz="quarter" idx="3"/>
          </p:nvPr>
        </p:nvSpPr>
        <p:spPr>
          <a:xfrm>
            <a:off x="5088383" y="1149016"/>
            <a:ext cx="4185618" cy="896413"/>
          </a:xfrm>
        </p:spPr>
        <p:txBody>
          <a:bodyPr/>
          <a:lstStyle/>
          <a:p>
            <a:r>
              <a:rPr lang="en-US" sz="1800" dirty="0"/>
              <a:t>Both managed with a gluten-free diet</a:t>
            </a:r>
          </a:p>
        </p:txBody>
      </p:sp>
      <p:sp>
        <p:nvSpPr>
          <p:cNvPr id="6" name="Content Placeholder 5"/>
          <p:cNvSpPr>
            <a:spLocks noGrp="1"/>
          </p:cNvSpPr>
          <p:nvPr>
            <p:ph sz="quarter" idx="4"/>
          </p:nvPr>
        </p:nvSpPr>
        <p:spPr>
          <a:xfrm>
            <a:off x="5088383" y="2484582"/>
            <a:ext cx="4855717" cy="3304117"/>
          </a:xfrm>
        </p:spPr>
        <p:txBody>
          <a:bodyPr>
            <a:normAutofit fontScale="92500" lnSpcReduction="20000"/>
          </a:bodyPr>
          <a:lstStyle/>
          <a:p>
            <a:pPr marL="0" indent="0">
              <a:buNone/>
            </a:pPr>
            <a:r>
              <a:rPr lang="en-US" dirty="0"/>
              <a:t>It involves adhering to a diet free from foods and products that contain gluten, including:</a:t>
            </a:r>
          </a:p>
          <a:p>
            <a:r>
              <a:rPr lang="en-US" dirty="0">
                <a:solidFill>
                  <a:srgbClr val="7030A0"/>
                </a:solidFill>
              </a:rPr>
              <a:t>Bread</a:t>
            </a:r>
          </a:p>
          <a:p>
            <a:r>
              <a:rPr lang="en-US" dirty="0">
                <a:solidFill>
                  <a:srgbClr val="7030A0"/>
                </a:solidFill>
              </a:rPr>
              <a:t>Pasta</a:t>
            </a:r>
          </a:p>
          <a:p>
            <a:r>
              <a:rPr lang="en-US" dirty="0">
                <a:solidFill>
                  <a:srgbClr val="7030A0"/>
                </a:solidFill>
              </a:rPr>
              <a:t>Cereals</a:t>
            </a:r>
          </a:p>
          <a:p>
            <a:r>
              <a:rPr lang="en-US" dirty="0">
                <a:solidFill>
                  <a:srgbClr val="7030A0"/>
                </a:solidFill>
              </a:rPr>
              <a:t>Beer</a:t>
            </a:r>
          </a:p>
          <a:p>
            <a:r>
              <a:rPr lang="en-US" dirty="0">
                <a:solidFill>
                  <a:srgbClr val="7030A0"/>
                </a:solidFill>
              </a:rPr>
              <a:t>Baked goods</a:t>
            </a:r>
          </a:p>
          <a:p>
            <a:r>
              <a:rPr lang="en-US" dirty="0">
                <a:solidFill>
                  <a:srgbClr val="7030A0"/>
                </a:solidFill>
              </a:rPr>
              <a:t>Crackers</a:t>
            </a:r>
          </a:p>
          <a:p>
            <a:r>
              <a:rPr lang="en-US" dirty="0">
                <a:solidFill>
                  <a:srgbClr val="7030A0"/>
                </a:solidFill>
              </a:rPr>
              <a:t>Sauces, dressing and gravies, especially soy sauce</a:t>
            </a:r>
          </a:p>
          <a:p>
            <a:endParaRPr lang="en-US" dirty="0"/>
          </a:p>
        </p:txBody>
      </p:sp>
    </p:spTree>
    <p:extLst>
      <p:ext uri="{BB962C8B-B14F-4D97-AF65-F5344CB8AC3E}">
        <p14:creationId xmlns:p14="http://schemas.microsoft.com/office/powerpoint/2010/main" val="1185308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3611924" cy="966537"/>
          </a:xfrm>
        </p:spPr>
        <p:txBody>
          <a:bodyPr>
            <a:noAutofit/>
          </a:bodyPr>
          <a:lstStyle/>
          <a:p>
            <a:r>
              <a:rPr lang="en-US" sz="2800" dirty="0"/>
              <a:t>Lactose Intolerance</a:t>
            </a:r>
          </a:p>
        </p:txBody>
      </p:sp>
      <p:sp>
        <p:nvSpPr>
          <p:cNvPr id="4" name="Content Placeholder 3"/>
          <p:cNvSpPr>
            <a:spLocks noGrp="1"/>
          </p:cNvSpPr>
          <p:nvPr>
            <p:ph sz="half" idx="2"/>
          </p:nvPr>
        </p:nvSpPr>
        <p:spPr>
          <a:xfrm>
            <a:off x="525350" y="1702468"/>
            <a:ext cx="4311344" cy="4332879"/>
          </a:xfrm>
        </p:spPr>
        <p:txBody>
          <a:bodyPr>
            <a:normAutofit lnSpcReduction="10000"/>
          </a:bodyPr>
          <a:lstStyle/>
          <a:p>
            <a:r>
              <a:rPr lang="en-US" sz="2300" dirty="0"/>
              <a:t>It is estimated that 65% of the world’s population has trouble digesting </a:t>
            </a:r>
            <a:r>
              <a:rPr lang="en-US" sz="2300" dirty="0">
                <a:solidFill>
                  <a:srgbClr val="0070C0"/>
                </a:solidFill>
              </a:rPr>
              <a:t>lactose</a:t>
            </a:r>
            <a:r>
              <a:rPr lang="en-US" sz="2300" dirty="0"/>
              <a:t> </a:t>
            </a:r>
          </a:p>
          <a:p>
            <a:r>
              <a:rPr lang="en-US" sz="2300" dirty="0"/>
              <a:t>Symptoms Include:</a:t>
            </a:r>
          </a:p>
          <a:p>
            <a:pPr lvl="1"/>
            <a:r>
              <a:rPr lang="en-US" sz="2100" dirty="0"/>
              <a:t>Abdominal pain</a:t>
            </a:r>
          </a:p>
          <a:p>
            <a:pPr lvl="1"/>
            <a:r>
              <a:rPr lang="en-US" sz="2100" dirty="0"/>
              <a:t>Bloating</a:t>
            </a:r>
          </a:p>
          <a:p>
            <a:pPr lvl="1"/>
            <a:r>
              <a:rPr lang="en-US" sz="2100" dirty="0"/>
              <a:t>Diarrhea</a:t>
            </a:r>
          </a:p>
          <a:p>
            <a:pPr lvl="1"/>
            <a:r>
              <a:rPr lang="en-US" sz="2100" dirty="0"/>
              <a:t>Gas</a:t>
            </a:r>
          </a:p>
          <a:p>
            <a:pPr lvl="1"/>
            <a:r>
              <a:rPr lang="en-US" sz="2100" dirty="0"/>
              <a:t>Nausea</a:t>
            </a:r>
          </a:p>
          <a:p>
            <a:endParaRPr lang="en-US" dirty="0"/>
          </a:p>
        </p:txBody>
      </p:sp>
      <p:sp>
        <p:nvSpPr>
          <p:cNvPr id="7" name="Content Placeholder 6">
            <a:extLst>
              <a:ext uri="{FF2B5EF4-FFF2-40B4-BE49-F238E27FC236}">
                <a16:creationId xmlns:a16="http://schemas.microsoft.com/office/drawing/2014/main" id="{70182517-07BD-470D-87A0-9F5C32D10F05}"/>
              </a:ext>
            </a:extLst>
          </p:cNvPr>
          <p:cNvSpPr>
            <a:spLocks noGrp="1"/>
          </p:cNvSpPr>
          <p:nvPr>
            <p:ph sz="quarter" idx="4"/>
          </p:nvPr>
        </p:nvSpPr>
        <p:spPr>
          <a:xfrm>
            <a:off x="5088383" y="1708484"/>
            <a:ext cx="5559563" cy="4481763"/>
          </a:xfrm>
        </p:spPr>
        <p:txBody>
          <a:bodyPr>
            <a:normAutofit lnSpcReduction="10000"/>
          </a:bodyPr>
          <a:lstStyle/>
          <a:p>
            <a:r>
              <a:rPr lang="en-US" dirty="0"/>
              <a:t>Linked to genetics, as well as a decreased ability to metabolize and excrete caffeine </a:t>
            </a:r>
          </a:p>
          <a:p>
            <a:r>
              <a:rPr lang="en-US" dirty="0"/>
              <a:t>Most adults can safely consume up to 400 mg of caffeine a day without any side effects. This is the amount of caffeine in about four cups of coffee</a:t>
            </a:r>
          </a:p>
          <a:p>
            <a:r>
              <a:rPr lang="en-US" dirty="0"/>
              <a:t>Symptoms Include:</a:t>
            </a:r>
          </a:p>
          <a:p>
            <a:pPr lvl="1"/>
            <a:r>
              <a:rPr lang="en-US" dirty="0"/>
              <a:t>Rapid heartbeat</a:t>
            </a:r>
          </a:p>
          <a:p>
            <a:pPr lvl="1"/>
            <a:r>
              <a:rPr lang="en-US" dirty="0"/>
              <a:t>Anxiety</a:t>
            </a:r>
          </a:p>
          <a:p>
            <a:pPr lvl="1"/>
            <a:r>
              <a:rPr lang="en-US" dirty="0"/>
              <a:t>Jitters</a:t>
            </a:r>
          </a:p>
          <a:p>
            <a:pPr lvl="1"/>
            <a:r>
              <a:rPr lang="en-US" dirty="0"/>
              <a:t>Insomnia</a:t>
            </a:r>
          </a:p>
          <a:p>
            <a:pPr lvl="1"/>
            <a:r>
              <a:rPr lang="en-US" dirty="0"/>
              <a:t>Nervousness</a:t>
            </a:r>
          </a:p>
          <a:p>
            <a:pPr lvl="1"/>
            <a:r>
              <a:rPr lang="en-US" dirty="0"/>
              <a:t>Restlessness</a:t>
            </a:r>
          </a:p>
          <a:p>
            <a:pPr lvl="1"/>
            <a:endParaRPr lang="en-US" dirty="0"/>
          </a:p>
        </p:txBody>
      </p:sp>
      <p:sp>
        <p:nvSpPr>
          <p:cNvPr id="9" name="Title 1">
            <a:extLst>
              <a:ext uri="{FF2B5EF4-FFF2-40B4-BE49-F238E27FC236}">
                <a16:creationId xmlns:a16="http://schemas.microsoft.com/office/drawing/2014/main" id="{7BA59BE7-EEBE-42AA-B972-515F138C1B26}"/>
              </a:ext>
            </a:extLst>
          </p:cNvPr>
          <p:cNvSpPr txBox="1">
            <a:spLocks/>
          </p:cNvSpPr>
          <p:nvPr/>
        </p:nvSpPr>
        <p:spPr>
          <a:xfrm>
            <a:off x="5239308" y="609600"/>
            <a:ext cx="3611924" cy="587542"/>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dirty="0"/>
              <a:t>A Caffeine Sensitivity</a:t>
            </a:r>
          </a:p>
        </p:txBody>
      </p:sp>
    </p:spTree>
    <p:extLst>
      <p:ext uri="{BB962C8B-B14F-4D97-AF65-F5344CB8AC3E}">
        <p14:creationId xmlns:p14="http://schemas.microsoft.com/office/powerpoint/2010/main" val="3754937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8F296-B76D-419F-9E67-35BB06CAC77D}"/>
              </a:ext>
            </a:extLst>
          </p:cNvPr>
          <p:cNvSpPr>
            <a:spLocks noGrp="1"/>
          </p:cNvSpPr>
          <p:nvPr>
            <p:ph type="title"/>
          </p:nvPr>
        </p:nvSpPr>
        <p:spPr>
          <a:xfrm>
            <a:off x="677334" y="609600"/>
            <a:ext cx="4075140" cy="744538"/>
          </a:xfrm>
        </p:spPr>
        <p:txBody>
          <a:bodyPr/>
          <a:lstStyle/>
          <a:p>
            <a:r>
              <a:rPr lang="en-US" b="1" dirty="0"/>
              <a:t>Salicylates</a:t>
            </a:r>
            <a:endParaRPr lang="en-US" dirty="0"/>
          </a:p>
        </p:txBody>
      </p:sp>
      <p:sp>
        <p:nvSpPr>
          <p:cNvPr id="3" name="Text Placeholder 2">
            <a:extLst>
              <a:ext uri="{FF2B5EF4-FFF2-40B4-BE49-F238E27FC236}">
                <a16:creationId xmlns:a16="http://schemas.microsoft.com/office/drawing/2014/main" id="{77129949-1F64-4DDC-9762-D274C72E2E06}"/>
              </a:ext>
            </a:extLst>
          </p:cNvPr>
          <p:cNvSpPr>
            <a:spLocks noGrp="1"/>
          </p:cNvSpPr>
          <p:nvPr>
            <p:ph type="body" idx="1"/>
          </p:nvPr>
        </p:nvSpPr>
        <p:spPr>
          <a:xfrm>
            <a:off x="621603" y="1354137"/>
            <a:ext cx="4185623" cy="1136399"/>
          </a:xfrm>
        </p:spPr>
        <p:txBody>
          <a:bodyPr/>
          <a:lstStyle/>
          <a:p>
            <a:r>
              <a:rPr lang="en-US" sz="1800" dirty="0"/>
              <a:t>These natural chemicals are found in a wide range of foods, including fruits, vegetables, </a:t>
            </a:r>
            <a:r>
              <a:rPr lang="en-US" sz="1800" dirty="0">
                <a:solidFill>
                  <a:srgbClr val="7030A0"/>
                </a:solidFill>
              </a:rPr>
              <a:t>teas</a:t>
            </a:r>
            <a:r>
              <a:rPr lang="en-US" sz="1800" dirty="0"/>
              <a:t>, coffee, spices, nuts and honey</a:t>
            </a:r>
          </a:p>
        </p:txBody>
      </p:sp>
      <p:sp>
        <p:nvSpPr>
          <p:cNvPr id="4" name="Content Placeholder 3">
            <a:extLst>
              <a:ext uri="{FF2B5EF4-FFF2-40B4-BE49-F238E27FC236}">
                <a16:creationId xmlns:a16="http://schemas.microsoft.com/office/drawing/2014/main" id="{D938E972-1765-470E-8DCF-C0BC6F4FC1B1}"/>
              </a:ext>
            </a:extLst>
          </p:cNvPr>
          <p:cNvSpPr>
            <a:spLocks noGrp="1"/>
          </p:cNvSpPr>
          <p:nvPr>
            <p:ph sz="half" idx="2"/>
          </p:nvPr>
        </p:nvSpPr>
        <p:spPr>
          <a:xfrm>
            <a:off x="621603" y="2634916"/>
            <a:ext cx="4185623" cy="3406446"/>
          </a:xfrm>
        </p:spPr>
        <p:txBody>
          <a:bodyPr>
            <a:normAutofit fontScale="85000" lnSpcReduction="20000"/>
          </a:bodyPr>
          <a:lstStyle/>
          <a:p>
            <a:r>
              <a:rPr lang="en-US" dirty="0"/>
              <a:t>Aside from being a natural component of many foods, salicylates are often used as a food preservative and may be found in medications</a:t>
            </a:r>
          </a:p>
          <a:p>
            <a:r>
              <a:rPr lang="en-US" dirty="0"/>
              <a:t>Symptoms Include:</a:t>
            </a:r>
          </a:p>
          <a:p>
            <a:pPr lvl="1"/>
            <a:r>
              <a:rPr lang="en-US" dirty="0"/>
              <a:t>Stuffy nose</a:t>
            </a:r>
          </a:p>
          <a:p>
            <a:pPr lvl="1"/>
            <a:r>
              <a:rPr lang="en-US" dirty="0"/>
              <a:t>Sinus infections</a:t>
            </a:r>
          </a:p>
          <a:p>
            <a:pPr lvl="1"/>
            <a:r>
              <a:rPr lang="en-US" dirty="0"/>
              <a:t>Nasal and sinus polyps</a:t>
            </a:r>
          </a:p>
          <a:p>
            <a:pPr lvl="1"/>
            <a:r>
              <a:rPr lang="en-US" dirty="0"/>
              <a:t>Asthma</a:t>
            </a:r>
          </a:p>
          <a:p>
            <a:pPr lvl="1"/>
            <a:r>
              <a:rPr lang="en-US" dirty="0"/>
              <a:t>Diarrhea</a:t>
            </a:r>
          </a:p>
          <a:p>
            <a:pPr lvl="1"/>
            <a:r>
              <a:rPr lang="en-US" dirty="0"/>
              <a:t>Gut inflammation (colitis)</a:t>
            </a:r>
          </a:p>
          <a:p>
            <a:pPr lvl="1"/>
            <a:r>
              <a:rPr lang="en-US" dirty="0"/>
              <a:t>Hives</a:t>
            </a:r>
          </a:p>
        </p:txBody>
      </p:sp>
      <p:sp>
        <p:nvSpPr>
          <p:cNvPr id="5" name="Text Placeholder 4">
            <a:extLst>
              <a:ext uri="{FF2B5EF4-FFF2-40B4-BE49-F238E27FC236}">
                <a16:creationId xmlns:a16="http://schemas.microsoft.com/office/drawing/2014/main" id="{E246AFD7-F1C4-4CCC-AC5B-5AB27AF97ECB}"/>
              </a:ext>
            </a:extLst>
          </p:cNvPr>
          <p:cNvSpPr>
            <a:spLocks noGrp="1"/>
          </p:cNvSpPr>
          <p:nvPr>
            <p:ph type="body" sz="quarter" idx="3"/>
          </p:nvPr>
        </p:nvSpPr>
        <p:spPr>
          <a:xfrm>
            <a:off x="5088384" y="1354137"/>
            <a:ext cx="5529484" cy="969963"/>
          </a:xfrm>
        </p:spPr>
        <p:txBody>
          <a:bodyPr/>
          <a:lstStyle/>
          <a:p>
            <a:r>
              <a:rPr lang="en-US" sz="1600" dirty="0"/>
              <a:t>Amines are produced by bacteria during food storage and fermentation and found in a wide variety of foods. histamine is most frequently associated with food-related intolerances</a:t>
            </a:r>
          </a:p>
        </p:txBody>
      </p:sp>
      <p:sp>
        <p:nvSpPr>
          <p:cNvPr id="6" name="Content Placeholder 5">
            <a:extLst>
              <a:ext uri="{FF2B5EF4-FFF2-40B4-BE49-F238E27FC236}">
                <a16:creationId xmlns:a16="http://schemas.microsoft.com/office/drawing/2014/main" id="{A6607284-1DB1-4BEA-81A9-E9D7AE5F1E02}"/>
              </a:ext>
            </a:extLst>
          </p:cNvPr>
          <p:cNvSpPr>
            <a:spLocks noGrp="1"/>
          </p:cNvSpPr>
          <p:nvPr>
            <p:ph sz="quarter" idx="4"/>
          </p:nvPr>
        </p:nvSpPr>
        <p:spPr>
          <a:xfrm>
            <a:off x="5088384" y="2370221"/>
            <a:ext cx="2545653" cy="3671142"/>
          </a:xfrm>
        </p:spPr>
        <p:txBody>
          <a:bodyPr>
            <a:normAutofit fontScale="85000" lnSpcReduction="20000"/>
          </a:bodyPr>
          <a:lstStyle/>
          <a:p>
            <a:r>
              <a:rPr lang="en-US" dirty="0"/>
              <a:t>Symptoms Include:</a:t>
            </a:r>
          </a:p>
          <a:p>
            <a:pPr lvl="1"/>
            <a:r>
              <a:rPr lang="en-US" dirty="0"/>
              <a:t>Flushing of the skin</a:t>
            </a:r>
          </a:p>
          <a:p>
            <a:pPr lvl="1"/>
            <a:r>
              <a:rPr lang="en-US" dirty="0"/>
              <a:t>Headaches</a:t>
            </a:r>
          </a:p>
          <a:p>
            <a:pPr lvl="1"/>
            <a:r>
              <a:rPr lang="en-US" dirty="0"/>
              <a:t>Hives</a:t>
            </a:r>
          </a:p>
          <a:p>
            <a:pPr lvl="1"/>
            <a:r>
              <a:rPr lang="en-US" dirty="0"/>
              <a:t>Itching</a:t>
            </a:r>
          </a:p>
          <a:p>
            <a:pPr lvl="1"/>
            <a:r>
              <a:rPr lang="en-US" dirty="0"/>
              <a:t>Anxiety</a:t>
            </a:r>
          </a:p>
          <a:p>
            <a:pPr lvl="1"/>
            <a:r>
              <a:rPr lang="en-US" dirty="0"/>
              <a:t>Stomach cramps</a:t>
            </a:r>
          </a:p>
          <a:p>
            <a:pPr lvl="1"/>
            <a:r>
              <a:rPr lang="en-US" dirty="0"/>
              <a:t>Diarrhea</a:t>
            </a:r>
          </a:p>
          <a:p>
            <a:pPr lvl="1"/>
            <a:r>
              <a:rPr lang="en-US" dirty="0"/>
              <a:t>Low blood pressure</a:t>
            </a:r>
          </a:p>
          <a:p>
            <a:endParaRPr lang="en-US" dirty="0"/>
          </a:p>
        </p:txBody>
      </p:sp>
      <p:sp>
        <p:nvSpPr>
          <p:cNvPr id="7" name="Title 1">
            <a:extLst>
              <a:ext uri="{FF2B5EF4-FFF2-40B4-BE49-F238E27FC236}">
                <a16:creationId xmlns:a16="http://schemas.microsoft.com/office/drawing/2014/main" id="{34F61FDB-C20E-4A9B-BF0F-86BD4C170A42}"/>
              </a:ext>
            </a:extLst>
          </p:cNvPr>
          <p:cNvSpPr txBox="1">
            <a:spLocks/>
          </p:cNvSpPr>
          <p:nvPr/>
        </p:nvSpPr>
        <p:spPr>
          <a:xfrm>
            <a:off x="5088383" y="609600"/>
            <a:ext cx="4185617" cy="744538"/>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Amines</a:t>
            </a:r>
          </a:p>
        </p:txBody>
      </p:sp>
      <p:sp>
        <p:nvSpPr>
          <p:cNvPr id="8" name="Content Placeholder 5">
            <a:extLst>
              <a:ext uri="{FF2B5EF4-FFF2-40B4-BE49-F238E27FC236}">
                <a16:creationId xmlns:a16="http://schemas.microsoft.com/office/drawing/2014/main" id="{43007502-2EEC-44F4-935C-13B1955EB310}"/>
              </a:ext>
            </a:extLst>
          </p:cNvPr>
          <p:cNvSpPr txBox="1">
            <a:spLocks/>
          </p:cNvSpPr>
          <p:nvPr/>
        </p:nvSpPr>
        <p:spPr>
          <a:xfrm>
            <a:off x="7526784" y="2324100"/>
            <a:ext cx="3372242" cy="3671142"/>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Foods To Avoid:</a:t>
            </a:r>
          </a:p>
          <a:p>
            <a:pPr lvl="1"/>
            <a:r>
              <a:rPr lang="en-US" dirty="0"/>
              <a:t>Fermented foods</a:t>
            </a:r>
          </a:p>
          <a:p>
            <a:pPr lvl="1"/>
            <a:r>
              <a:rPr lang="en-US" dirty="0">
                <a:solidFill>
                  <a:srgbClr val="7030A0"/>
                </a:solidFill>
              </a:rPr>
              <a:t>Cured meats</a:t>
            </a:r>
          </a:p>
          <a:p>
            <a:pPr lvl="1"/>
            <a:r>
              <a:rPr lang="en-US" dirty="0">
                <a:solidFill>
                  <a:srgbClr val="7030A0"/>
                </a:solidFill>
              </a:rPr>
              <a:t>Dried fruits</a:t>
            </a:r>
          </a:p>
          <a:p>
            <a:pPr lvl="1"/>
            <a:r>
              <a:rPr lang="en-US" dirty="0"/>
              <a:t>Citrus fruits</a:t>
            </a:r>
          </a:p>
          <a:p>
            <a:pPr lvl="1"/>
            <a:r>
              <a:rPr lang="en-US" dirty="0"/>
              <a:t>Avocados</a:t>
            </a:r>
          </a:p>
          <a:p>
            <a:pPr lvl="1"/>
            <a:r>
              <a:rPr lang="en-US" dirty="0">
                <a:solidFill>
                  <a:srgbClr val="7030A0"/>
                </a:solidFill>
              </a:rPr>
              <a:t>Aged cheeses</a:t>
            </a:r>
          </a:p>
          <a:p>
            <a:pPr lvl="1"/>
            <a:r>
              <a:rPr lang="en-US" dirty="0"/>
              <a:t>Smoked fish</a:t>
            </a:r>
          </a:p>
          <a:p>
            <a:pPr lvl="1"/>
            <a:r>
              <a:rPr lang="en-US" dirty="0"/>
              <a:t>Vinegar</a:t>
            </a:r>
          </a:p>
          <a:p>
            <a:pPr lvl="1"/>
            <a:r>
              <a:rPr lang="en-US" dirty="0"/>
              <a:t>Soured foods like buttermilk</a:t>
            </a:r>
          </a:p>
          <a:p>
            <a:pPr lvl="1"/>
            <a:r>
              <a:rPr lang="en-US" dirty="0"/>
              <a:t>Fermented alcoholic beverages like </a:t>
            </a:r>
            <a:r>
              <a:rPr lang="en-US" dirty="0">
                <a:solidFill>
                  <a:srgbClr val="7030A0"/>
                </a:solidFill>
              </a:rPr>
              <a:t>beer and wine</a:t>
            </a:r>
          </a:p>
          <a:p>
            <a:pPr marL="0" indent="0">
              <a:buNone/>
            </a:pPr>
            <a:endParaRPr lang="en-US" dirty="0"/>
          </a:p>
        </p:txBody>
      </p:sp>
    </p:spTree>
    <p:extLst>
      <p:ext uri="{BB962C8B-B14F-4D97-AF65-F5344CB8AC3E}">
        <p14:creationId xmlns:p14="http://schemas.microsoft.com/office/powerpoint/2010/main" val="10942679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1538</Words>
  <Application>Microsoft Office PowerPoint</Application>
  <PresentationFormat>Widescreen</PresentationFormat>
  <Paragraphs>190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Wingdings 3</vt:lpstr>
      <vt:lpstr>Facet</vt:lpstr>
      <vt:lpstr>Food allergy vs. food intolerance: What's the difference? </vt:lpstr>
      <vt:lpstr>Food allergy vs. food intolerance: What is the difference?</vt:lpstr>
      <vt:lpstr>Causes of food intolerance include:</vt:lpstr>
      <vt:lpstr>PowerPoint Presentation</vt:lpstr>
      <vt:lpstr>While symptoms of food intolerances vary, they most often involve the digestive system, skin and respiratory system.</vt:lpstr>
      <vt:lpstr>What about celiac disease?</vt:lpstr>
      <vt:lpstr>Celiac Disease and Non-Celiac Gluten Sensitivity</vt:lpstr>
      <vt:lpstr>Lactose Intolerance</vt:lpstr>
      <vt:lpstr>Salicylates</vt:lpstr>
      <vt:lpstr>FODMAPs</vt:lpstr>
      <vt:lpstr>Other foods and ingredients to which people may be intolerant</vt:lpstr>
      <vt:lpstr>Diagnosing Food Allergies</vt:lpstr>
      <vt:lpstr>Conclusion</vt:lpstr>
      <vt:lpstr>Symptom Comparison Chart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allergy vs. food intolerance: What's the difference?</dc:title>
  <dc:creator>Microsoft account</dc:creator>
  <cp:lastModifiedBy>Christine Fragapane</cp:lastModifiedBy>
  <cp:revision>14</cp:revision>
  <dcterms:created xsi:type="dcterms:W3CDTF">2022-04-26T13:16:36Z</dcterms:created>
  <dcterms:modified xsi:type="dcterms:W3CDTF">2022-05-04T18:54:12Z</dcterms:modified>
</cp:coreProperties>
</file>