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9" r:id="rId3"/>
    <p:sldId id="257" r:id="rId4"/>
    <p:sldId id="261" r:id="rId5"/>
    <p:sldId id="262" r:id="rId6"/>
    <p:sldId id="263" r:id="rId7"/>
    <p:sldId id="264"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p>
            <a:fld id="{0975520A-4393-429A-84A2-EDC9981674F2}" type="datetimeFigureOut">
              <a:rPr lang="en-US" smtClean="0"/>
              <a:t>12/22/2016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2759818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0975520A-4393-429A-84A2-EDC9981674F2}" type="datetimeFigureOut">
              <a:rPr lang="en-US" smtClean="0"/>
              <a:t>12/22/2016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78936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0975520A-4393-429A-84A2-EDC9981674F2}" type="datetimeFigureOut">
              <a:rPr lang="en-US" smtClean="0"/>
              <a:t>12/22/2016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207697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0975520A-4393-429A-84A2-EDC9981674F2}" type="datetimeFigureOut">
              <a:rPr lang="en-US" smtClean="0"/>
              <a:t>12/22/2016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218240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975520A-4393-429A-84A2-EDC9981674F2}" type="datetimeFigureOut">
              <a:rPr lang="en-US" smtClean="0"/>
              <a:t>12/22/2016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1865317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p>
            <a:fld id="{0975520A-4393-429A-84A2-EDC9981674F2}" type="datetimeFigureOut">
              <a:rPr lang="en-US" smtClean="0"/>
              <a:t>12/22/2016</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1667986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p>
            <a:fld id="{0975520A-4393-429A-84A2-EDC9981674F2}" type="datetimeFigureOut">
              <a:rPr lang="en-US" smtClean="0"/>
              <a:t>12/22/2016</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271497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p>
            <a:fld id="{0975520A-4393-429A-84A2-EDC9981674F2}" type="datetimeFigureOut">
              <a:rPr lang="en-US" smtClean="0"/>
              <a:t>12/22/2016</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202377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975520A-4393-429A-84A2-EDC9981674F2}" type="datetimeFigureOut">
              <a:rPr lang="en-US" smtClean="0"/>
              <a:t>12/22/2016</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705252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975520A-4393-429A-84A2-EDC9981674F2}" type="datetimeFigureOut">
              <a:rPr lang="en-US" smtClean="0"/>
              <a:t>12/22/2016</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1722509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975520A-4393-429A-84A2-EDC9981674F2}" type="datetimeFigureOut">
              <a:rPr lang="en-US" smtClean="0"/>
              <a:t>12/22/2016</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2A87ADDC-8AAF-4F3F-8CEE-13F93775EF99}" type="slidenum">
              <a:rPr lang="en-US" smtClean="0"/>
              <a:t>‹#›</a:t>
            </a:fld>
            <a:endParaRPr lang="en-US"/>
          </a:p>
        </p:txBody>
      </p:sp>
    </p:spTree>
    <p:extLst>
      <p:ext uri="{BB962C8B-B14F-4D97-AF65-F5344CB8AC3E}">
        <p14:creationId xmlns:p14="http://schemas.microsoft.com/office/powerpoint/2010/main" val="337667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5520A-4393-429A-84A2-EDC9981674F2}" type="datetimeFigureOut">
              <a:rPr lang="en-US" smtClean="0"/>
              <a:t>12/22/2016</a:t>
            </a:fld>
            <a:endParaRPr 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7ADDC-8AAF-4F3F-8CEE-13F93775EF99}" type="slidenum">
              <a:rPr lang="en-US" smtClean="0"/>
              <a:t>‹#›</a:t>
            </a:fld>
            <a:endParaRPr lang="en-US"/>
          </a:p>
        </p:txBody>
      </p:sp>
    </p:spTree>
    <p:extLst>
      <p:ext uri="{BB962C8B-B14F-4D97-AF65-F5344CB8AC3E}">
        <p14:creationId xmlns:p14="http://schemas.microsoft.com/office/powerpoint/2010/main" val="413269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dirty="0" smtClean="0"/>
              <a:t>Beam test status update</a:t>
            </a:r>
            <a:endParaRPr lang="en-US" dirty="0"/>
          </a:p>
        </p:txBody>
      </p:sp>
      <p:sp>
        <p:nvSpPr>
          <p:cNvPr id="3" name="副标题 2"/>
          <p:cNvSpPr>
            <a:spLocks noGrp="1"/>
          </p:cNvSpPr>
          <p:nvPr>
            <p:ph type="subTitle" idx="1"/>
          </p:nvPr>
        </p:nvSpPr>
        <p:spPr/>
        <p:txBody>
          <a:bodyPr/>
          <a:lstStyle/>
          <a:p>
            <a:r>
              <a:rPr lang="en-US" dirty="0" smtClean="0"/>
              <a:t>12/22</a:t>
            </a:r>
            <a:r>
              <a:rPr lang="en-US" altLang="zh-CN" dirty="0" smtClean="0"/>
              <a:t>/2016</a:t>
            </a:r>
            <a:endParaRPr lang="en-US" altLang="zh-CN" dirty="0" smtClean="0"/>
          </a:p>
          <a:p>
            <a:r>
              <a:rPr lang="en-US" dirty="0" smtClean="0"/>
              <a:t>Ye Tian</a:t>
            </a:r>
            <a:r>
              <a:rPr lang="en-US" dirty="0"/>
              <a:t>,</a:t>
            </a:r>
            <a:r>
              <a:rPr lang="en-US" dirty="0" smtClean="0"/>
              <a:t>   </a:t>
            </a:r>
            <a:r>
              <a:rPr lang="en-US" altLang="zh-CN" dirty="0" smtClean="0"/>
              <a:t>SDU</a:t>
            </a:r>
            <a:endParaRPr lang="en-US" dirty="0" smtClean="0"/>
          </a:p>
          <a:p>
            <a:r>
              <a:rPr lang="en-US" dirty="0" smtClean="0"/>
              <a:t>Vincent </a:t>
            </a:r>
            <a:r>
              <a:rPr lang="en-US" dirty="0" err="1" smtClean="0"/>
              <a:t>Sulkosky</a:t>
            </a:r>
            <a:r>
              <a:rPr lang="en-US" dirty="0" smtClean="0"/>
              <a:t>,  UVA</a:t>
            </a:r>
          </a:p>
          <a:p>
            <a:endParaRPr lang="en-US" dirty="0"/>
          </a:p>
        </p:txBody>
      </p:sp>
    </p:spTree>
    <p:extLst>
      <p:ext uri="{BB962C8B-B14F-4D97-AF65-F5344CB8AC3E}">
        <p14:creationId xmlns:p14="http://schemas.microsoft.com/office/powerpoint/2010/main" val="208483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63525"/>
            <a:ext cx="10515600" cy="1325563"/>
          </a:xfrm>
        </p:spPr>
        <p:txBody>
          <a:bodyPr/>
          <a:lstStyle/>
          <a:p>
            <a:r>
              <a:rPr lang="en-US" dirty="0" smtClean="0"/>
              <a:t>Alteration on dealing with pedestal</a:t>
            </a:r>
            <a:endParaRPr lang="en-US" dirty="0"/>
          </a:p>
        </p:txBody>
      </p:sp>
      <p:sp>
        <p:nvSpPr>
          <p:cNvPr id="3" name="内容占位符 2"/>
          <p:cNvSpPr>
            <a:spLocks noGrp="1"/>
          </p:cNvSpPr>
          <p:nvPr>
            <p:ph idx="1"/>
          </p:nvPr>
        </p:nvSpPr>
        <p:spPr>
          <a:xfrm>
            <a:off x="838200" y="1346200"/>
            <a:ext cx="10706100" cy="4691063"/>
          </a:xfrm>
        </p:spPr>
        <p:txBody>
          <a:bodyPr/>
          <a:lstStyle/>
          <a:p>
            <a:r>
              <a:rPr lang="en-US" dirty="0" smtClean="0"/>
              <a:t>Fit the pedestal spectrum that is sum of first 10 points in FADC, get the mean value constant of pedestal spectrum as pedestal, not event by event showed before.  (No weird negative peak now.)</a:t>
            </a:r>
            <a:endParaRPr lang="en-US" dirty="0"/>
          </a:p>
        </p:txBody>
      </p:sp>
      <p:pic>
        <p:nvPicPr>
          <p:cNvPr id="5" name="图片 4"/>
          <p:cNvPicPr>
            <a:picLocks noChangeAspect="1"/>
          </p:cNvPicPr>
          <p:nvPr/>
        </p:nvPicPr>
        <p:blipFill>
          <a:blip r:embed="rId2"/>
          <a:stretch>
            <a:fillRect/>
          </a:stretch>
        </p:blipFill>
        <p:spPr>
          <a:xfrm>
            <a:off x="317499" y="3288504"/>
            <a:ext cx="3695701" cy="2773363"/>
          </a:xfrm>
          <a:prstGeom prst="rect">
            <a:avLst/>
          </a:prstGeom>
        </p:spPr>
      </p:pic>
      <p:pic>
        <p:nvPicPr>
          <p:cNvPr id="6" name="图片 5"/>
          <p:cNvPicPr>
            <a:picLocks noChangeAspect="1"/>
          </p:cNvPicPr>
          <p:nvPr/>
        </p:nvPicPr>
        <p:blipFill>
          <a:blip r:embed="rId3"/>
          <a:stretch>
            <a:fillRect/>
          </a:stretch>
        </p:blipFill>
        <p:spPr>
          <a:xfrm>
            <a:off x="4039441" y="3193651"/>
            <a:ext cx="4113117" cy="2963068"/>
          </a:xfrm>
          <a:prstGeom prst="rect">
            <a:avLst/>
          </a:prstGeom>
        </p:spPr>
      </p:pic>
      <p:pic>
        <p:nvPicPr>
          <p:cNvPr id="7" name="图片 6"/>
          <p:cNvPicPr>
            <a:picLocks noChangeAspect="1"/>
          </p:cNvPicPr>
          <p:nvPr/>
        </p:nvPicPr>
        <p:blipFill>
          <a:blip r:embed="rId4"/>
          <a:stretch>
            <a:fillRect/>
          </a:stretch>
        </p:blipFill>
        <p:spPr>
          <a:xfrm>
            <a:off x="8152558" y="3168252"/>
            <a:ext cx="3912443" cy="2988467"/>
          </a:xfrm>
          <a:prstGeom prst="rect">
            <a:avLst/>
          </a:prstGeom>
        </p:spPr>
      </p:pic>
      <p:sp>
        <p:nvSpPr>
          <p:cNvPr id="8" name="文本框 7"/>
          <p:cNvSpPr txBox="1"/>
          <p:nvPr/>
        </p:nvSpPr>
        <p:spPr>
          <a:xfrm>
            <a:off x="1543050" y="6156719"/>
            <a:ext cx="2470150" cy="369332"/>
          </a:xfrm>
          <a:prstGeom prst="rect">
            <a:avLst/>
          </a:prstGeom>
          <a:noFill/>
        </p:spPr>
        <p:txBody>
          <a:bodyPr wrap="square" rtlCol="0">
            <a:spAutoFit/>
          </a:bodyPr>
          <a:lstStyle/>
          <a:p>
            <a:r>
              <a:rPr lang="en-US" dirty="0" smtClean="0"/>
              <a:t>Pedestal fit</a:t>
            </a:r>
            <a:endParaRPr lang="en-US" dirty="0"/>
          </a:p>
        </p:txBody>
      </p:sp>
      <p:sp>
        <p:nvSpPr>
          <p:cNvPr id="9" name="文本框 8"/>
          <p:cNvSpPr txBox="1"/>
          <p:nvPr/>
        </p:nvSpPr>
        <p:spPr>
          <a:xfrm>
            <a:off x="4439071" y="6156719"/>
            <a:ext cx="3504358" cy="646331"/>
          </a:xfrm>
          <a:prstGeom prst="rect">
            <a:avLst/>
          </a:prstGeom>
          <a:noFill/>
        </p:spPr>
        <p:txBody>
          <a:bodyPr wrap="square" rtlCol="0">
            <a:spAutoFit/>
          </a:bodyPr>
          <a:lstStyle/>
          <a:p>
            <a:pPr algn="ctr"/>
            <a:r>
              <a:rPr lang="en-US" dirty="0" smtClean="0"/>
              <a:t>Subtracted by pedestal mean value</a:t>
            </a:r>
          </a:p>
          <a:p>
            <a:pPr algn="ctr"/>
            <a:r>
              <a:rPr lang="en-US" dirty="0" smtClean="0"/>
              <a:t>Pedestal fit sigma 50</a:t>
            </a:r>
            <a:endParaRPr lang="en-US" dirty="0"/>
          </a:p>
        </p:txBody>
      </p:sp>
      <p:sp>
        <p:nvSpPr>
          <p:cNvPr id="10" name="文本框 9"/>
          <p:cNvSpPr txBox="1"/>
          <p:nvPr/>
        </p:nvSpPr>
        <p:spPr>
          <a:xfrm>
            <a:off x="8578429" y="6156719"/>
            <a:ext cx="3314701" cy="646331"/>
          </a:xfrm>
          <a:prstGeom prst="rect">
            <a:avLst/>
          </a:prstGeom>
          <a:noFill/>
        </p:spPr>
        <p:txBody>
          <a:bodyPr wrap="square" rtlCol="0">
            <a:spAutoFit/>
          </a:bodyPr>
          <a:lstStyle/>
          <a:p>
            <a:pPr algn="ctr"/>
            <a:r>
              <a:rPr lang="en-US" dirty="0" smtClean="0"/>
              <a:t>Subtract pedestal event by event</a:t>
            </a:r>
          </a:p>
          <a:p>
            <a:pPr algn="ctr"/>
            <a:r>
              <a:rPr lang="en-US" dirty="0" smtClean="0"/>
              <a:t>Pedestal fit sigma 30</a:t>
            </a:r>
            <a:endParaRPr lang="en-US" dirty="0"/>
          </a:p>
        </p:txBody>
      </p:sp>
    </p:spTree>
    <p:extLst>
      <p:ext uri="{BB962C8B-B14F-4D97-AF65-F5344CB8AC3E}">
        <p14:creationId xmlns:p14="http://schemas.microsoft.com/office/powerpoint/2010/main" val="145776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2997200" y="2501900"/>
            <a:ext cx="5915025" cy="4095750"/>
          </a:xfrm>
          <a:prstGeom prst="rect">
            <a:avLst/>
          </a:prstGeom>
        </p:spPr>
      </p:pic>
      <p:sp>
        <p:nvSpPr>
          <p:cNvPr id="2" name="标题 1"/>
          <p:cNvSpPr>
            <a:spLocks noGrp="1"/>
          </p:cNvSpPr>
          <p:nvPr>
            <p:ph type="title"/>
          </p:nvPr>
        </p:nvSpPr>
        <p:spPr/>
        <p:txBody>
          <a:bodyPr/>
          <a:lstStyle/>
          <a:p>
            <a:r>
              <a:rPr lang="en-US" dirty="0" smtClean="0"/>
              <a:t>Saturation cut</a:t>
            </a:r>
            <a:endParaRPr lang="en-US" dirty="0"/>
          </a:p>
        </p:txBody>
      </p:sp>
      <p:sp>
        <p:nvSpPr>
          <p:cNvPr id="3" name="内容占位符 2"/>
          <p:cNvSpPr>
            <a:spLocks noGrp="1"/>
          </p:cNvSpPr>
          <p:nvPr>
            <p:ph idx="1"/>
          </p:nvPr>
        </p:nvSpPr>
        <p:spPr/>
        <p:txBody>
          <a:bodyPr/>
          <a:lstStyle/>
          <a:p>
            <a:r>
              <a:rPr lang="en-US" dirty="0" smtClean="0"/>
              <a:t>Run 387, SDU#2. Events with integral above 20000 should be regard as saturation event.</a:t>
            </a:r>
            <a:endParaRPr lang="en-US" dirty="0"/>
          </a:p>
        </p:txBody>
      </p:sp>
    </p:spTree>
    <p:extLst>
      <p:ext uri="{BB962C8B-B14F-4D97-AF65-F5344CB8AC3E}">
        <p14:creationId xmlns:p14="http://schemas.microsoft.com/office/powerpoint/2010/main" val="292776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sz="3600" dirty="0" smtClean="0"/>
              <a:t>Run 461, lowest HV of test</a:t>
            </a:r>
            <a:endParaRPr lang="en-US" sz="3600" dirty="0"/>
          </a:p>
        </p:txBody>
      </p:sp>
      <p:sp>
        <p:nvSpPr>
          <p:cNvPr id="3" name="内容占位符 2"/>
          <p:cNvSpPr>
            <a:spLocks noGrp="1"/>
          </p:cNvSpPr>
          <p:nvPr>
            <p:ph idx="1"/>
          </p:nvPr>
        </p:nvSpPr>
        <p:spPr/>
        <p:txBody>
          <a:bodyPr/>
          <a:lstStyle/>
          <a:p>
            <a:endParaRPr lang="en-US" dirty="0"/>
          </a:p>
        </p:txBody>
      </p:sp>
      <p:pic>
        <p:nvPicPr>
          <p:cNvPr id="4" name="图片 3"/>
          <p:cNvPicPr>
            <a:picLocks noChangeAspect="1"/>
          </p:cNvPicPr>
          <p:nvPr/>
        </p:nvPicPr>
        <p:blipFill>
          <a:blip r:embed="rId2"/>
          <a:stretch>
            <a:fillRect/>
          </a:stretch>
        </p:blipFill>
        <p:spPr>
          <a:xfrm>
            <a:off x="6502400" y="3516630"/>
            <a:ext cx="5205158" cy="3284729"/>
          </a:xfrm>
          <a:prstGeom prst="rect">
            <a:avLst/>
          </a:prstGeom>
        </p:spPr>
      </p:pic>
      <p:pic>
        <p:nvPicPr>
          <p:cNvPr id="5" name="图片 4"/>
          <p:cNvPicPr>
            <a:picLocks noChangeAspect="1"/>
          </p:cNvPicPr>
          <p:nvPr/>
        </p:nvPicPr>
        <p:blipFill>
          <a:blip r:embed="rId3"/>
          <a:stretch>
            <a:fillRect/>
          </a:stretch>
        </p:blipFill>
        <p:spPr>
          <a:xfrm>
            <a:off x="6400800" y="78948"/>
            <a:ext cx="5306758" cy="3493354"/>
          </a:xfrm>
          <a:prstGeom prst="rect">
            <a:avLst/>
          </a:prstGeom>
        </p:spPr>
      </p:pic>
      <p:pic>
        <p:nvPicPr>
          <p:cNvPr id="6" name="图片 5"/>
          <p:cNvPicPr>
            <a:picLocks noChangeAspect="1"/>
          </p:cNvPicPr>
          <p:nvPr/>
        </p:nvPicPr>
        <p:blipFill>
          <a:blip r:embed="rId4"/>
          <a:stretch>
            <a:fillRect/>
          </a:stretch>
        </p:blipFill>
        <p:spPr>
          <a:xfrm>
            <a:off x="484442" y="3333052"/>
            <a:ext cx="5398704" cy="3468307"/>
          </a:xfrm>
          <a:prstGeom prst="rect">
            <a:avLst/>
          </a:prstGeom>
        </p:spPr>
      </p:pic>
    </p:spTree>
    <p:extLst>
      <p:ext uri="{BB962C8B-B14F-4D97-AF65-F5344CB8AC3E}">
        <p14:creationId xmlns:p14="http://schemas.microsoft.com/office/powerpoint/2010/main" val="922637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808" y="453232"/>
            <a:ext cx="10515600" cy="1325563"/>
          </a:xfrm>
        </p:spPr>
        <p:txBody>
          <a:bodyPr>
            <a:normAutofit/>
          </a:bodyPr>
          <a:lstStyle/>
          <a:p>
            <a:r>
              <a:rPr lang="en-US" sz="4000" dirty="0" smtClean="0"/>
              <a:t>Run 473, highest HV of test</a:t>
            </a:r>
            <a:endParaRPr lang="en-US" sz="4000" dirty="0"/>
          </a:p>
        </p:txBody>
      </p:sp>
      <p:sp>
        <p:nvSpPr>
          <p:cNvPr id="3" name="内容占位符 2"/>
          <p:cNvSpPr>
            <a:spLocks noGrp="1"/>
          </p:cNvSpPr>
          <p:nvPr>
            <p:ph idx="1"/>
          </p:nvPr>
        </p:nvSpPr>
        <p:spPr/>
        <p:txBody>
          <a:bodyPr/>
          <a:lstStyle/>
          <a:p>
            <a:endParaRPr lang="en-US" dirty="0"/>
          </a:p>
        </p:txBody>
      </p:sp>
      <p:pic>
        <p:nvPicPr>
          <p:cNvPr id="4" name="图片 3"/>
          <p:cNvPicPr>
            <a:picLocks noChangeAspect="1"/>
          </p:cNvPicPr>
          <p:nvPr/>
        </p:nvPicPr>
        <p:blipFill>
          <a:blip r:embed="rId2"/>
          <a:stretch>
            <a:fillRect/>
          </a:stretch>
        </p:blipFill>
        <p:spPr>
          <a:xfrm>
            <a:off x="6308675" y="184159"/>
            <a:ext cx="5117446" cy="3424229"/>
          </a:xfrm>
          <a:prstGeom prst="rect">
            <a:avLst/>
          </a:prstGeom>
        </p:spPr>
      </p:pic>
      <p:pic>
        <p:nvPicPr>
          <p:cNvPr id="5" name="图片 4"/>
          <p:cNvPicPr>
            <a:picLocks noChangeAspect="1"/>
          </p:cNvPicPr>
          <p:nvPr/>
        </p:nvPicPr>
        <p:blipFill>
          <a:blip r:embed="rId3"/>
          <a:stretch>
            <a:fillRect/>
          </a:stretch>
        </p:blipFill>
        <p:spPr>
          <a:xfrm>
            <a:off x="838200" y="3543300"/>
            <a:ext cx="4946552" cy="3314700"/>
          </a:xfrm>
          <a:prstGeom prst="rect">
            <a:avLst/>
          </a:prstGeom>
        </p:spPr>
      </p:pic>
      <p:pic>
        <p:nvPicPr>
          <p:cNvPr id="6" name="图片 5"/>
          <p:cNvPicPr>
            <a:picLocks noChangeAspect="1"/>
          </p:cNvPicPr>
          <p:nvPr/>
        </p:nvPicPr>
        <p:blipFill>
          <a:blip r:embed="rId4"/>
          <a:stretch>
            <a:fillRect/>
          </a:stretch>
        </p:blipFill>
        <p:spPr>
          <a:xfrm>
            <a:off x="6308675" y="3608388"/>
            <a:ext cx="5100621" cy="3234530"/>
          </a:xfrm>
          <a:prstGeom prst="rect">
            <a:avLst/>
          </a:prstGeom>
        </p:spPr>
      </p:pic>
      <p:pic>
        <p:nvPicPr>
          <p:cNvPr id="7" name="图片 6"/>
          <p:cNvPicPr>
            <a:picLocks noChangeAspect="1"/>
          </p:cNvPicPr>
          <p:nvPr/>
        </p:nvPicPr>
        <p:blipFill>
          <a:blip r:embed="rId5"/>
          <a:stretch>
            <a:fillRect/>
          </a:stretch>
        </p:blipFill>
        <p:spPr>
          <a:xfrm>
            <a:off x="8727559" y="1468805"/>
            <a:ext cx="2101849" cy="1467063"/>
          </a:xfrm>
          <a:prstGeom prst="rect">
            <a:avLst/>
          </a:prstGeom>
        </p:spPr>
      </p:pic>
      <p:sp>
        <p:nvSpPr>
          <p:cNvPr id="8" name="椭圆 7"/>
          <p:cNvSpPr/>
          <p:nvPr/>
        </p:nvSpPr>
        <p:spPr>
          <a:xfrm>
            <a:off x="7505700" y="2948568"/>
            <a:ext cx="482600" cy="4042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118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High rate on THU module</a:t>
            </a:r>
            <a:endParaRPr lang="en-US" dirty="0"/>
          </a:p>
        </p:txBody>
      </p:sp>
      <p:sp>
        <p:nvSpPr>
          <p:cNvPr id="3" name="内容占位符 2"/>
          <p:cNvSpPr>
            <a:spLocks noGrp="1"/>
          </p:cNvSpPr>
          <p:nvPr>
            <p:ph idx="1"/>
          </p:nvPr>
        </p:nvSpPr>
        <p:spPr/>
        <p:txBody>
          <a:bodyPr/>
          <a:lstStyle/>
          <a:p>
            <a:r>
              <a:rPr lang="en-US" dirty="0" smtClean="0"/>
              <a:t>Run 465, THU HV: 2420</a:t>
            </a:r>
          </a:p>
          <a:p>
            <a:endParaRPr lang="en-US" dirty="0"/>
          </a:p>
        </p:txBody>
      </p:sp>
      <p:pic>
        <p:nvPicPr>
          <p:cNvPr id="4" name="图片 3"/>
          <p:cNvPicPr>
            <a:picLocks noChangeAspect="1"/>
          </p:cNvPicPr>
          <p:nvPr/>
        </p:nvPicPr>
        <p:blipFill>
          <a:blip r:embed="rId2"/>
          <a:stretch>
            <a:fillRect/>
          </a:stretch>
        </p:blipFill>
        <p:spPr>
          <a:xfrm>
            <a:off x="1055279" y="3125788"/>
            <a:ext cx="4221836" cy="3225800"/>
          </a:xfrm>
          <a:prstGeom prst="rect">
            <a:avLst/>
          </a:prstGeom>
        </p:spPr>
      </p:pic>
      <p:pic>
        <p:nvPicPr>
          <p:cNvPr id="5" name="图片 4"/>
          <p:cNvPicPr>
            <a:picLocks noChangeAspect="1"/>
          </p:cNvPicPr>
          <p:nvPr/>
        </p:nvPicPr>
        <p:blipFill>
          <a:blip r:embed="rId3"/>
          <a:stretch>
            <a:fillRect/>
          </a:stretch>
        </p:blipFill>
        <p:spPr>
          <a:xfrm>
            <a:off x="6756400" y="3193257"/>
            <a:ext cx="4139142" cy="3104357"/>
          </a:xfrm>
          <a:prstGeom prst="rect">
            <a:avLst/>
          </a:prstGeom>
        </p:spPr>
      </p:pic>
      <p:sp>
        <p:nvSpPr>
          <p:cNvPr id="6" name="文本框 5"/>
          <p:cNvSpPr txBox="1"/>
          <p:nvPr/>
        </p:nvSpPr>
        <p:spPr>
          <a:xfrm>
            <a:off x="2247900" y="2786381"/>
            <a:ext cx="2108200" cy="369332"/>
          </a:xfrm>
          <a:prstGeom prst="rect">
            <a:avLst/>
          </a:prstGeom>
          <a:noFill/>
        </p:spPr>
        <p:txBody>
          <a:bodyPr wrap="square" rtlCol="0">
            <a:spAutoFit/>
          </a:bodyPr>
          <a:lstStyle/>
          <a:p>
            <a:r>
              <a:rPr lang="en-US" dirty="0" smtClean="0"/>
              <a:t>No beam</a:t>
            </a:r>
            <a:endParaRPr lang="en-US" dirty="0"/>
          </a:p>
        </p:txBody>
      </p:sp>
      <p:sp>
        <p:nvSpPr>
          <p:cNvPr id="7" name="文本框 6"/>
          <p:cNvSpPr txBox="1"/>
          <p:nvPr/>
        </p:nvSpPr>
        <p:spPr>
          <a:xfrm>
            <a:off x="7543271" y="2756456"/>
            <a:ext cx="2565400" cy="369332"/>
          </a:xfrm>
          <a:prstGeom prst="rect">
            <a:avLst/>
          </a:prstGeom>
          <a:noFill/>
        </p:spPr>
        <p:txBody>
          <a:bodyPr wrap="square" rtlCol="0">
            <a:spAutoFit/>
          </a:bodyPr>
          <a:lstStyle/>
          <a:p>
            <a:r>
              <a:rPr lang="en-US" dirty="0" smtClean="0"/>
              <a:t>10 </a:t>
            </a:r>
            <a:r>
              <a:rPr lang="en-US" dirty="0" err="1" smtClean="0"/>
              <a:t>uA</a:t>
            </a:r>
            <a:r>
              <a:rPr lang="en-US" dirty="0" smtClean="0"/>
              <a:t> beam, recent data</a:t>
            </a:r>
            <a:endParaRPr lang="en-US" dirty="0"/>
          </a:p>
        </p:txBody>
      </p:sp>
    </p:spTree>
    <p:extLst>
      <p:ext uri="{BB962C8B-B14F-4D97-AF65-F5344CB8AC3E}">
        <p14:creationId xmlns:p14="http://schemas.microsoft.com/office/powerpoint/2010/main" val="92670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92881"/>
            <a:ext cx="10134600" cy="886619"/>
          </a:xfrm>
        </p:spPr>
        <p:txBody>
          <a:bodyPr/>
          <a:lstStyle/>
          <a:p>
            <a:r>
              <a:rPr lang="en-US" dirty="0" smtClean="0"/>
              <a:t>Cosmic run</a:t>
            </a:r>
            <a:endParaRPr lang="en-US" dirty="0"/>
          </a:p>
        </p:txBody>
      </p:sp>
      <p:sp>
        <p:nvSpPr>
          <p:cNvPr id="3" name="内容占位符 2"/>
          <p:cNvSpPr>
            <a:spLocks noGrp="1"/>
          </p:cNvSpPr>
          <p:nvPr>
            <p:ph idx="1"/>
          </p:nvPr>
        </p:nvSpPr>
        <p:spPr>
          <a:xfrm>
            <a:off x="736600" y="1079500"/>
            <a:ext cx="10515600" cy="4351338"/>
          </a:xfrm>
        </p:spPr>
        <p:txBody>
          <a:bodyPr>
            <a:normAutofit/>
          </a:bodyPr>
          <a:lstStyle/>
          <a:p>
            <a:r>
              <a:rPr lang="en-US" sz="2400" dirty="0" smtClean="0"/>
              <a:t>Time resolution is much better than beam test</a:t>
            </a:r>
          </a:p>
          <a:p>
            <a:r>
              <a:rPr lang="en-US" sz="2400" dirty="0" smtClean="0"/>
              <a:t>We have limited cosmic run using previous electronic now, but it’s OK to take more data in January.</a:t>
            </a:r>
          </a:p>
          <a:p>
            <a:r>
              <a:rPr lang="en-US" sz="2400" dirty="0" smtClean="0"/>
              <a:t>I’m afraid for our detector, trigger time is determined by front scintillator.</a:t>
            </a:r>
            <a:endParaRPr lang="en-US" sz="2400" dirty="0"/>
          </a:p>
        </p:txBody>
      </p:sp>
      <p:pic>
        <p:nvPicPr>
          <p:cNvPr id="4" name="图片 3"/>
          <p:cNvPicPr>
            <a:picLocks noChangeAspect="1"/>
          </p:cNvPicPr>
          <p:nvPr/>
        </p:nvPicPr>
        <p:blipFill>
          <a:blip r:embed="rId2"/>
          <a:stretch>
            <a:fillRect/>
          </a:stretch>
        </p:blipFill>
        <p:spPr>
          <a:xfrm>
            <a:off x="838200" y="3078957"/>
            <a:ext cx="4950393" cy="3378200"/>
          </a:xfrm>
          <a:prstGeom prst="rect">
            <a:avLst/>
          </a:prstGeom>
        </p:spPr>
      </p:pic>
      <p:pic>
        <p:nvPicPr>
          <p:cNvPr id="5" name="图片 4"/>
          <p:cNvPicPr>
            <a:picLocks noChangeAspect="1"/>
          </p:cNvPicPr>
          <p:nvPr/>
        </p:nvPicPr>
        <p:blipFill>
          <a:blip r:embed="rId3"/>
          <a:stretch>
            <a:fillRect/>
          </a:stretch>
        </p:blipFill>
        <p:spPr>
          <a:xfrm>
            <a:off x="6223000" y="3078957"/>
            <a:ext cx="4877285" cy="3378200"/>
          </a:xfrm>
          <a:prstGeom prst="rect">
            <a:avLst/>
          </a:prstGeom>
        </p:spPr>
      </p:pic>
      <p:sp>
        <p:nvSpPr>
          <p:cNvPr id="6" name="文本框 5"/>
          <p:cNvSpPr txBox="1"/>
          <p:nvPr/>
        </p:nvSpPr>
        <p:spPr>
          <a:xfrm>
            <a:off x="2767297" y="6450014"/>
            <a:ext cx="2159000" cy="369332"/>
          </a:xfrm>
          <a:prstGeom prst="rect">
            <a:avLst/>
          </a:prstGeom>
          <a:noFill/>
        </p:spPr>
        <p:txBody>
          <a:bodyPr wrap="square" rtlCol="0">
            <a:spAutoFit/>
          </a:bodyPr>
          <a:lstStyle/>
          <a:p>
            <a:r>
              <a:rPr lang="en-US" dirty="0" smtClean="0"/>
              <a:t>SDU #2</a:t>
            </a:r>
            <a:endParaRPr lang="en-US" dirty="0"/>
          </a:p>
        </p:txBody>
      </p:sp>
      <p:sp>
        <p:nvSpPr>
          <p:cNvPr id="7" name="文本框 6"/>
          <p:cNvSpPr txBox="1"/>
          <p:nvPr/>
        </p:nvSpPr>
        <p:spPr>
          <a:xfrm>
            <a:off x="8369300" y="6448428"/>
            <a:ext cx="787400" cy="369332"/>
          </a:xfrm>
          <a:prstGeom prst="rect">
            <a:avLst/>
          </a:prstGeom>
          <a:noFill/>
        </p:spPr>
        <p:txBody>
          <a:bodyPr wrap="square" rtlCol="0">
            <a:spAutoFit/>
          </a:bodyPr>
          <a:lstStyle/>
          <a:p>
            <a:r>
              <a:rPr lang="en-US" dirty="0" smtClean="0"/>
              <a:t>THU</a:t>
            </a:r>
            <a:endParaRPr lang="en-US" dirty="0"/>
          </a:p>
        </p:txBody>
      </p:sp>
    </p:spTree>
    <p:extLst>
      <p:ext uri="{BB962C8B-B14F-4D97-AF65-F5344CB8AC3E}">
        <p14:creationId xmlns:p14="http://schemas.microsoft.com/office/powerpoint/2010/main" val="164665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t>
            </a:r>
            <a:r>
              <a:rPr lang="en-US" altLang="zh-CN" dirty="0" smtClean="0"/>
              <a:t>roblems</a:t>
            </a:r>
            <a:endParaRPr lang="en-US" dirty="0"/>
          </a:p>
        </p:txBody>
      </p:sp>
      <p:sp>
        <p:nvSpPr>
          <p:cNvPr id="3" name="内容占位符 2"/>
          <p:cNvSpPr>
            <a:spLocks noGrp="1"/>
          </p:cNvSpPr>
          <p:nvPr>
            <p:ph idx="1"/>
          </p:nvPr>
        </p:nvSpPr>
        <p:spPr/>
        <p:txBody>
          <a:bodyPr/>
          <a:lstStyle/>
          <a:p>
            <a:r>
              <a:rPr lang="en-US" altLang="zh-CN" dirty="0" smtClean="0"/>
              <a:t>Have no idea on PID just </a:t>
            </a:r>
            <a:r>
              <a:rPr lang="en-US" altLang="zh-CN" dirty="0" err="1" smtClean="0"/>
              <a:t>analyse</a:t>
            </a:r>
            <a:r>
              <a:rPr lang="en-US" altLang="zh-CN" dirty="0" smtClean="0"/>
              <a:t> </a:t>
            </a:r>
            <a:r>
              <a:rPr lang="en-US" altLang="zh-CN" dirty="0" err="1" smtClean="0"/>
              <a:t>Shashlyk</a:t>
            </a:r>
            <a:r>
              <a:rPr lang="en-US" altLang="zh-CN" dirty="0" smtClean="0"/>
              <a:t>, </a:t>
            </a:r>
            <a:r>
              <a:rPr lang="en-US" altLang="zh-CN" dirty="0" err="1" smtClean="0"/>
              <a:t>preshower</a:t>
            </a:r>
            <a:r>
              <a:rPr lang="en-US" altLang="zh-CN" dirty="0" smtClean="0"/>
              <a:t> and FASPD.</a:t>
            </a:r>
          </a:p>
          <a:p>
            <a:r>
              <a:rPr lang="en-US" altLang="zh-CN" dirty="0" smtClean="0"/>
              <a:t>The peak in FADC integral spectrum is influenced by threshold, not the detector. How to compare shashlik detectors and monitor radiation damage? Rate could get some ideas, but rate is not stable. </a:t>
            </a:r>
          </a:p>
          <a:p>
            <a:r>
              <a:rPr lang="en-US" dirty="0" smtClean="0"/>
              <a:t>Missing TDC data, need to adjust cable length for future test.</a:t>
            </a:r>
            <a:endParaRPr lang="en-US" dirty="0"/>
          </a:p>
        </p:txBody>
      </p:sp>
    </p:spTree>
    <p:extLst>
      <p:ext uri="{BB962C8B-B14F-4D97-AF65-F5344CB8AC3E}">
        <p14:creationId xmlns:p14="http://schemas.microsoft.com/office/powerpoint/2010/main" val="281892348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242</Words>
  <Application>Microsoft Office PowerPoint</Application>
  <PresentationFormat>宽屏</PresentationFormat>
  <Paragraphs>29</Paragraphs>
  <Slides>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宋体</vt:lpstr>
      <vt:lpstr>Arial</vt:lpstr>
      <vt:lpstr>Calibri</vt:lpstr>
      <vt:lpstr>Calibri Light</vt:lpstr>
      <vt:lpstr>Office 主题</vt:lpstr>
      <vt:lpstr>Beam test status update</vt:lpstr>
      <vt:lpstr>Alteration on dealing with pedestal</vt:lpstr>
      <vt:lpstr>Saturation cut</vt:lpstr>
      <vt:lpstr>Run 461, lowest HV of test</vt:lpstr>
      <vt:lpstr>Run 473, highest HV of test</vt:lpstr>
      <vt:lpstr>High rate on THU module</vt:lpstr>
      <vt:lpstr>Cosmic run</vt:lpstr>
      <vt:lpstr>Problems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User</dc:creator>
  <cp:lastModifiedBy>Windows User</cp:lastModifiedBy>
  <cp:revision>12</cp:revision>
  <dcterms:created xsi:type="dcterms:W3CDTF">2016-12-22T12:54:09Z</dcterms:created>
  <dcterms:modified xsi:type="dcterms:W3CDTF">2016-12-22T14:58:47Z</dcterms:modified>
</cp:coreProperties>
</file>