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97"/>
    <p:restoredTop sz="50000"/>
  </p:normalViewPr>
  <p:slideViewPr>
    <p:cSldViewPr snapToGrid="0" snapToObjects="1">
      <p:cViewPr varScale="1">
        <p:scale>
          <a:sx n="145" d="100"/>
          <a:sy n="145" d="100"/>
        </p:scale>
        <p:origin x="1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B4C4-31F0-D34E-8157-95C6AB323015}" type="datetimeFigureOut">
              <a:rPr lang="en-US" smtClean="0"/>
              <a:t>6/2/16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5CB7-1DAD-AF42-81B2-FCF652AAA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B4C4-31F0-D34E-8157-95C6AB323015}" type="datetimeFigureOut">
              <a:rPr lang="en-US" smtClean="0"/>
              <a:t>6/2/16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5CB7-1DAD-AF42-81B2-FCF652AAA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75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B4C4-31F0-D34E-8157-95C6AB323015}" type="datetimeFigureOut">
              <a:rPr lang="en-US" smtClean="0"/>
              <a:t>6/2/16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5CB7-1DAD-AF42-81B2-FCF652AAA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B4C4-31F0-D34E-8157-95C6AB323015}" type="datetimeFigureOut">
              <a:rPr lang="en-US" smtClean="0"/>
              <a:t>6/2/16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5CB7-1DAD-AF42-81B2-FCF652AAA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5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B4C4-31F0-D34E-8157-95C6AB323015}" type="datetimeFigureOut">
              <a:rPr lang="en-US" smtClean="0"/>
              <a:t>6/2/16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5CB7-1DAD-AF42-81B2-FCF652AAA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B4C4-31F0-D34E-8157-95C6AB323015}" type="datetimeFigureOut">
              <a:rPr lang="en-US" smtClean="0"/>
              <a:t>6/2/16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5CB7-1DAD-AF42-81B2-FCF652AAA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6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B4C4-31F0-D34E-8157-95C6AB323015}" type="datetimeFigureOut">
              <a:rPr lang="en-US" smtClean="0"/>
              <a:t>6/2/16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5CB7-1DAD-AF42-81B2-FCF652AAA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6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B4C4-31F0-D34E-8157-95C6AB323015}" type="datetimeFigureOut">
              <a:rPr lang="en-US" smtClean="0"/>
              <a:t>6/2/16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5CB7-1DAD-AF42-81B2-FCF652AAA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7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B4C4-31F0-D34E-8157-95C6AB323015}" type="datetimeFigureOut">
              <a:rPr lang="en-US" smtClean="0"/>
              <a:t>6/2/16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5CB7-1DAD-AF42-81B2-FCF652AAA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1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B4C4-31F0-D34E-8157-95C6AB323015}" type="datetimeFigureOut">
              <a:rPr lang="en-US" smtClean="0"/>
              <a:t>6/2/16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5CB7-1DAD-AF42-81B2-FCF652AAA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B4C4-31F0-D34E-8157-95C6AB323015}" type="datetimeFigureOut">
              <a:rPr lang="en-US" smtClean="0"/>
              <a:t>6/2/16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5CB7-1DAD-AF42-81B2-FCF652AAA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67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6B4C4-31F0-D34E-8157-95C6AB323015}" type="datetimeFigureOut">
              <a:rPr lang="en-US" smtClean="0"/>
              <a:t>6/2/16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05CB7-1DAD-AF42-81B2-FCF652AAA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Inserting the fiber</a:t>
            </a:r>
            <a:r>
              <a:rPr lang="en-US" altLang="zh-CN" dirty="0" smtClean="0"/>
              <a:t>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J.</a:t>
            </a:r>
            <a:r>
              <a:rPr lang="zh-CN" altLang="en-US" dirty="0" smtClean="0"/>
              <a:t> </a:t>
            </a:r>
            <a:r>
              <a:rPr lang="en-US" altLang="zh-CN" dirty="0" smtClean="0"/>
              <a:t>Jiao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SDU</a:t>
            </a:r>
            <a:r>
              <a:rPr lang="zh-CN" altLang="en-US" dirty="0" smtClean="0"/>
              <a:t> </a:t>
            </a:r>
            <a:r>
              <a:rPr lang="en-US" altLang="zh-CN" dirty="0" smtClean="0"/>
              <a:t>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0876" y="365125"/>
            <a:ext cx="9612923" cy="1325563"/>
          </a:xfrm>
        </p:spPr>
        <p:txBody>
          <a:bodyPr/>
          <a:lstStyle/>
          <a:p>
            <a:r>
              <a:rPr lang="en-US" altLang="zh-CN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1553" y="1825625"/>
            <a:ext cx="3963469" cy="4351338"/>
          </a:xfrm>
        </p:spPr>
        <p:txBody>
          <a:bodyPr/>
          <a:lstStyle/>
          <a:p>
            <a:r>
              <a:rPr lang="en-US" altLang="zh-CN" dirty="0" smtClean="0"/>
              <a:t>According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dirty="0" smtClean="0"/>
              <a:t>Alessandra</a:t>
            </a:r>
            <a:r>
              <a:rPr lang="en-US" altLang="zh-CN" dirty="0" smtClean="0"/>
              <a:t>’s</a:t>
            </a:r>
            <a:r>
              <a:rPr lang="zh-CN" altLang="en-US" dirty="0" smtClean="0"/>
              <a:t> </a:t>
            </a:r>
            <a:r>
              <a:rPr lang="en-US" altLang="zh-CN" dirty="0" smtClean="0"/>
              <a:t>(ALICE</a:t>
            </a:r>
            <a:r>
              <a:rPr lang="zh-CN" altLang="en-US" dirty="0" smtClean="0"/>
              <a:t> </a:t>
            </a:r>
            <a:r>
              <a:rPr lang="en-US" altLang="zh-CN" dirty="0" smtClean="0"/>
              <a:t>Group)</a:t>
            </a:r>
            <a:r>
              <a:rPr lang="zh-CN" altLang="en-US" dirty="0" smtClean="0"/>
              <a:t> </a:t>
            </a:r>
            <a:r>
              <a:rPr lang="en-US" altLang="zh-CN" dirty="0" smtClean="0"/>
              <a:t>suggestion.</a:t>
            </a:r>
            <a:endParaRPr lang="zh-CN" altLang="en-US" dirty="0" smtClean="0"/>
          </a:p>
          <a:p>
            <a:r>
              <a:rPr lang="en-US" altLang="zh-CN" dirty="0" smtClean="0"/>
              <a:t>Separate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fibers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into</a:t>
            </a:r>
            <a:r>
              <a:rPr lang="zh-CN" altLang="en-US" dirty="0" smtClean="0"/>
              <a:t> </a:t>
            </a:r>
            <a:r>
              <a:rPr lang="en-US" altLang="zh-CN" dirty="0" smtClean="0"/>
              <a:t>3</a:t>
            </a:r>
            <a:r>
              <a:rPr lang="zh-CN" altLang="en-US" dirty="0" smtClean="0"/>
              <a:t> </a:t>
            </a:r>
            <a:r>
              <a:rPr lang="en-US" altLang="zh-CN" dirty="0" smtClean="0"/>
              <a:t>groups</a:t>
            </a:r>
            <a:r>
              <a:rPr lang="zh-CN" altLang="en-US" dirty="0" smtClean="0"/>
              <a:t> </a:t>
            </a:r>
            <a:r>
              <a:rPr lang="en-US" altLang="zh-CN" dirty="0" smtClean="0"/>
              <a:t>based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dist</a:t>
            </a:r>
            <a:r>
              <a:rPr lang="en-US" altLang="zh-CN" dirty="0" smtClean="0"/>
              <a:t>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between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inserting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hole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center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end</a:t>
            </a:r>
            <a:r>
              <a:rPr lang="zh-CN" altLang="en-US" dirty="0" smtClean="0"/>
              <a:t> </a:t>
            </a:r>
            <a:r>
              <a:rPr lang="en-US" altLang="zh-CN" dirty="0" smtClean="0"/>
              <a:t>plate.</a:t>
            </a:r>
            <a:endParaRPr lang="en-US" dirty="0"/>
          </a:p>
        </p:txBody>
      </p:sp>
      <p:grpSp>
        <p:nvGrpSpPr>
          <p:cNvPr id="328" name="Group 327"/>
          <p:cNvGrpSpPr/>
          <p:nvPr/>
        </p:nvGrpSpPr>
        <p:grpSpPr>
          <a:xfrm>
            <a:off x="7952923" y="1517562"/>
            <a:ext cx="3798742" cy="3658431"/>
            <a:chOff x="4012825" y="2490651"/>
            <a:chExt cx="3712493" cy="3658431"/>
          </a:xfrm>
        </p:grpSpPr>
        <p:sp>
          <p:nvSpPr>
            <p:cNvPr id="155" name="Hexagon 154"/>
            <p:cNvSpPr/>
            <p:nvPr/>
          </p:nvSpPr>
          <p:spPr>
            <a:xfrm rot="19755375">
              <a:off x="4012825" y="2594990"/>
              <a:ext cx="3712493" cy="3364394"/>
            </a:xfrm>
            <a:prstGeom prst="hexagon">
              <a:avLst>
                <a:gd name="adj" fmla="val 27524"/>
                <a:gd name="vf" fmla="val 115470"/>
              </a:avLst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7" name="Group 326"/>
            <p:cNvGrpSpPr/>
            <p:nvPr/>
          </p:nvGrpSpPr>
          <p:grpSpPr>
            <a:xfrm>
              <a:off x="4340759" y="2490651"/>
              <a:ext cx="2980779" cy="3658431"/>
              <a:chOff x="4340759" y="2490651"/>
              <a:chExt cx="2980779" cy="3658431"/>
            </a:xfrm>
          </p:grpSpPr>
          <p:grpSp>
            <p:nvGrpSpPr>
              <p:cNvPr id="154" name="Group 153"/>
              <p:cNvGrpSpPr/>
              <p:nvPr/>
            </p:nvGrpSpPr>
            <p:grpSpPr>
              <a:xfrm>
                <a:off x="4340759" y="2490651"/>
                <a:ext cx="2980779" cy="3658431"/>
                <a:chOff x="3205017" y="476645"/>
                <a:chExt cx="5159155" cy="5672438"/>
              </a:xfrm>
            </p:grpSpPr>
            <p:sp>
              <p:nvSpPr>
                <p:cNvPr id="175" name="Oval 174"/>
                <p:cNvSpPr/>
                <p:nvPr/>
              </p:nvSpPr>
              <p:spPr>
                <a:xfrm>
                  <a:off x="5716776" y="2771577"/>
                  <a:ext cx="149841" cy="1409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Oval 175"/>
                <p:cNvSpPr/>
                <p:nvPr/>
              </p:nvSpPr>
              <p:spPr>
                <a:xfrm>
                  <a:off x="5971269" y="3218942"/>
                  <a:ext cx="149841" cy="1409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>
                <a:xfrm>
                  <a:off x="5702525" y="3684210"/>
                  <a:ext cx="149841" cy="1409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Oval 177"/>
                <p:cNvSpPr/>
                <p:nvPr/>
              </p:nvSpPr>
              <p:spPr>
                <a:xfrm>
                  <a:off x="5431367" y="3218955"/>
                  <a:ext cx="149841" cy="1409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Oval 178"/>
                <p:cNvSpPr/>
                <p:nvPr/>
              </p:nvSpPr>
              <p:spPr>
                <a:xfrm>
                  <a:off x="6251918" y="2753673"/>
                  <a:ext cx="149841" cy="1409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Oval 179"/>
                <p:cNvSpPr/>
                <p:nvPr/>
              </p:nvSpPr>
              <p:spPr>
                <a:xfrm>
                  <a:off x="5160233" y="2771577"/>
                  <a:ext cx="149841" cy="1409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Oval 180"/>
                <p:cNvSpPr/>
                <p:nvPr/>
              </p:nvSpPr>
              <p:spPr>
                <a:xfrm>
                  <a:off x="4886721" y="3218942"/>
                  <a:ext cx="149841" cy="1409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Oval 181"/>
                <p:cNvSpPr/>
                <p:nvPr/>
              </p:nvSpPr>
              <p:spPr>
                <a:xfrm>
                  <a:off x="6521865" y="3198808"/>
                  <a:ext cx="149841" cy="1409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>
                  <a:off x="5160252" y="3684210"/>
                  <a:ext cx="149841" cy="1409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Oval 183"/>
                <p:cNvSpPr/>
                <p:nvPr/>
              </p:nvSpPr>
              <p:spPr>
                <a:xfrm>
                  <a:off x="6256674" y="3661831"/>
                  <a:ext cx="149841" cy="1409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Oval 184"/>
                <p:cNvSpPr/>
                <p:nvPr/>
              </p:nvSpPr>
              <p:spPr>
                <a:xfrm>
                  <a:off x="5431370" y="2319748"/>
                  <a:ext cx="149841" cy="1409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Oval 185"/>
                <p:cNvSpPr/>
                <p:nvPr/>
              </p:nvSpPr>
              <p:spPr>
                <a:xfrm>
                  <a:off x="5971269" y="2308544"/>
                  <a:ext cx="149841" cy="1409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Oval 186"/>
                <p:cNvSpPr/>
                <p:nvPr/>
              </p:nvSpPr>
              <p:spPr>
                <a:xfrm>
                  <a:off x="5995063" y="4131564"/>
                  <a:ext cx="149841" cy="1409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Oval 187"/>
                <p:cNvSpPr/>
                <p:nvPr/>
              </p:nvSpPr>
              <p:spPr>
                <a:xfrm>
                  <a:off x="5431367" y="4149466"/>
                  <a:ext cx="149841" cy="1409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Oval 188"/>
                <p:cNvSpPr/>
                <p:nvPr/>
              </p:nvSpPr>
              <p:spPr>
                <a:xfrm>
                  <a:off x="6534955" y="4122619"/>
                  <a:ext cx="149841" cy="1409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>
                <a:xfrm>
                  <a:off x="6791814" y="3655123"/>
                  <a:ext cx="149841" cy="1409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Oval 190"/>
                <p:cNvSpPr/>
                <p:nvPr/>
              </p:nvSpPr>
              <p:spPr>
                <a:xfrm>
                  <a:off x="6791814" y="2738028"/>
                  <a:ext cx="149841" cy="1409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Oval 191"/>
                <p:cNvSpPr/>
                <p:nvPr/>
              </p:nvSpPr>
              <p:spPr>
                <a:xfrm>
                  <a:off x="6521865" y="2283939"/>
                  <a:ext cx="149841" cy="1409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Oval 192"/>
                <p:cNvSpPr/>
                <p:nvPr/>
              </p:nvSpPr>
              <p:spPr>
                <a:xfrm>
                  <a:off x="4896228" y="2324213"/>
                  <a:ext cx="149841" cy="1409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Oval 193"/>
                <p:cNvSpPr/>
                <p:nvPr/>
              </p:nvSpPr>
              <p:spPr>
                <a:xfrm>
                  <a:off x="4609623" y="2780525"/>
                  <a:ext cx="149841" cy="1409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Oval 194"/>
                <p:cNvSpPr/>
                <p:nvPr/>
              </p:nvSpPr>
              <p:spPr>
                <a:xfrm>
                  <a:off x="4623913" y="3679732"/>
                  <a:ext cx="149841" cy="1409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Oval 195"/>
                <p:cNvSpPr/>
                <p:nvPr/>
              </p:nvSpPr>
              <p:spPr>
                <a:xfrm>
                  <a:off x="4878406" y="4149466"/>
                  <a:ext cx="149841" cy="1409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Oval 196"/>
                <p:cNvSpPr/>
                <p:nvPr/>
              </p:nvSpPr>
              <p:spPr>
                <a:xfrm>
                  <a:off x="6244797" y="1836575"/>
                  <a:ext cx="149841" cy="1409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Oval 197"/>
                <p:cNvSpPr/>
                <p:nvPr/>
              </p:nvSpPr>
              <p:spPr>
                <a:xfrm>
                  <a:off x="5703724" y="1850014"/>
                  <a:ext cx="149841" cy="1409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Oval 198"/>
                <p:cNvSpPr/>
                <p:nvPr/>
              </p:nvSpPr>
              <p:spPr>
                <a:xfrm>
                  <a:off x="5160233" y="1869018"/>
                  <a:ext cx="149841" cy="1409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Oval 199"/>
                <p:cNvSpPr/>
                <p:nvPr/>
              </p:nvSpPr>
              <p:spPr>
                <a:xfrm>
                  <a:off x="7062949" y="3198810"/>
                  <a:ext cx="149841" cy="1409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Oval 200"/>
                <p:cNvSpPr/>
                <p:nvPr/>
              </p:nvSpPr>
              <p:spPr>
                <a:xfrm>
                  <a:off x="6279280" y="4578931"/>
                  <a:ext cx="149841" cy="1409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Oval 201"/>
                <p:cNvSpPr/>
                <p:nvPr/>
              </p:nvSpPr>
              <p:spPr>
                <a:xfrm>
                  <a:off x="5162621" y="4596822"/>
                  <a:ext cx="149841" cy="1409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Oval 202"/>
                <p:cNvSpPr/>
                <p:nvPr/>
              </p:nvSpPr>
              <p:spPr>
                <a:xfrm>
                  <a:off x="5725116" y="4596822"/>
                  <a:ext cx="149841" cy="1409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Oval 203"/>
                <p:cNvSpPr/>
                <p:nvPr/>
              </p:nvSpPr>
              <p:spPr>
                <a:xfrm>
                  <a:off x="4350382" y="3254729"/>
                  <a:ext cx="149841" cy="14092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Oval 204"/>
                <p:cNvSpPr/>
                <p:nvPr/>
              </p:nvSpPr>
              <p:spPr>
                <a:xfrm>
                  <a:off x="6840567" y="4565511"/>
                  <a:ext cx="149841" cy="14092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Oval 205"/>
                <p:cNvSpPr/>
                <p:nvPr/>
              </p:nvSpPr>
              <p:spPr>
                <a:xfrm>
                  <a:off x="7089097" y="4102485"/>
                  <a:ext cx="149841" cy="14092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Oval 206"/>
                <p:cNvSpPr/>
                <p:nvPr/>
              </p:nvSpPr>
              <p:spPr>
                <a:xfrm>
                  <a:off x="7360231" y="3639459"/>
                  <a:ext cx="149841" cy="14092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>
                  <a:off x="7624236" y="3176434"/>
                  <a:ext cx="149841" cy="14092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Oval 208"/>
                <p:cNvSpPr/>
                <p:nvPr/>
              </p:nvSpPr>
              <p:spPr>
                <a:xfrm>
                  <a:off x="7345980" y="2722359"/>
                  <a:ext cx="149841" cy="14092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Oval 209"/>
                <p:cNvSpPr/>
                <p:nvPr/>
              </p:nvSpPr>
              <p:spPr>
                <a:xfrm>
                  <a:off x="7081975" y="2267166"/>
                  <a:ext cx="149841" cy="14092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Oval 210"/>
                <p:cNvSpPr/>
                <p:nvPr/>
              </p:nvSpPr>
              <p:spPr>
                <a:xfrm>
                  <a:off x="6791814" y="1825381"/>
                  <a:ext cx="149841" cy="14092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Oval 211"/>
                <p:cNvSpPr/>
                <p:nvPr/>
              </p:nvSpPr>
              <p:spPr>
                <a:xfrm>
                  <a:off x="6521865" y="1369074"/>
                  <a:ext cx="149841" cy="14092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Oval 212"/>
                <p:cNvSpPr/>
                <p:nvPr/>
              </p:nvSpPr>
              <p:spPr>
                <a:xfrm>
                  <a:off x="5966499" y="1383620"/>
                  <a:ext cx="149841" cy="14092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Oval 213"/>
                <p:cNvSpPr/>
                <p:nvPr/>
              </p:nvSpPr>
              <p:spPr>
                <a:xfrm>
                  <a:off x="5421901" y="1409350"/>
                  <a:ext cx="149841" cy="14092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>
                <a:xfrm>
                  <a:off x="4885584" y="1421654"/>
                  <a:ext cx="149841" cy="14092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Oval 215"/>
                <p:cNvSpPr/>
                <p:nvPr/>
              </p:nvSpPr>
              <p:spPr>
                <a:xfrm>
                  <a:off x="4613286" y="1863425"/>
                  <a:ext cx="149841" cy="14092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Oval 216"/>
                <p:cNvSpPr/>
                <p:nvPr/>
              </p:nvSpPr>
              <p:spPr>
                <a:xfrm>
                  <a:off x="4340893" y="2321965"/>
                  <a:ext cx="149841" cy="14092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Oval 217"/>
                <p:cNvSpPr/>
                <p:nvPr/>
              </p:nvSpPr>
              <p:spPr>
                <a:xfrm>
                  <a:off x="4060221" y="2800633"/>
                  <a:ext cx="149841" cy="14092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Oval 218"/>
                <p:cNvSpPr/>
                <p:nvPr/>
              </p:nvSpPr>
              <p:spPr>
                <a:xfrm>
                  <a:off x="3781976" y="3254729"/>
                  <a:ext cx="149841" cy="14092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Oval 219"/>
                <p:cNvSpPr/>
                <p:nvPr/>
              </p:nvSpPr>
              <p:spPr>
                <a:xfrm>
                  <a:off x="4068536" y="3708826"/>
                  <a:ext cx="149841" cy="14092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Oval 220"/>
                <p:cNvSpPr/>
                <p:nvPr/>
              </p:nvSpPr>
              <p:spPr>
                <a:xfrm>
                  <a:off x="4338513" y="4165138"/>
                  <a:ext cx="149841" cy="14092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Oval 221"/>
                <p:cNvSpPr/>
                <p:nvPr/>
              </p:nvSpPr>
              <p:spPr>
                <a:xfrm>
                  <a:off x="4628669" y="4610257"/>
                  <a:ext cx="149841" cy="14092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Oval 222"/>
                <p:cNvSpPr/>
                <p:nvPr/>
              </p:nvSpPr>
              <p:spPr>
                <a:xfrm>
                  <a:off x="4925387" y="5044193"/>
                  <a:ext cx="149841" cy="14092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Oval 223"/>
                <p:cNvSpPr/>
                <p:nvPr/>
              </p:nvSpPr>
              <p:spPr>
                <a:xfrm>
                  <a:off x="5461105" y="5048665"/>
                  <a:ext cx="149841" cy="14092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Oval 224"/>
                <p:cNvSpPr/>
                <p:nvPr/>
              </p:nvSpPr>
              <p:spPr>
                <a:xfrm>
                  <a:off x="6015269" y="5044193"/>
                  <a:ext cx="149841" cy="14092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Oval 225"/>
                <p:cNvSpPr/>
                <p:nvPr/>
              </p:nvSpPr>
              <p:spPr>
                <a:xfrm>
                  <a:off x="6573020" y="5030772"/>
                  <a:ext cx="149841" cy="14092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Oval 226"/>
                <p:cNvSpPr/>
                <p:nvPr/>
              </p:nvSpPr>
              <p:spPr>
                <a:xfrm>
                  <a:off x="7345980" y="1814198"/>
                  <a:ext cx="149841" cy="14092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>
                <a:xfrm>
                  <a:off x="7614730" y="2261571"/>
                  <a:ext cx="149841" cy="14092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Oval 228"/>
                <p:cNvSpPr/>
                <p:nvPr/>
              </p:nvSpPr>
              <p:spPr>
                <a:xfrm>
                  <a:off x="7887065" y="2715645"/>
                  <a:ext cx="149841" cy="14092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Oval 229"/>
                <p:cNvSpPr/>
                <p:nvPr/>
              </p:nvSpPr>
              <p:spPr>
                <a:xfrm>
                  <a:off x="7921519" y="3621563"/>
                  <a:ext cx="149841" cy="14092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Oval 230"/>
                <p:cNvSpPr/>
                <p:nvPr/>
              </p:nvSpPr>
              <p:spPr>
                <a:xfrm>
                  <a:off x="7646777" y="4082351"/>
                  <a:ext cx="149841" cy="14092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/>
                <p:cNvSpPr/>
                <p:nvPr/>
              </p:nvSpPr>
              <p:spPr>
                <a:xfrm>
                  <a:off x="7374502" y="4552090"/>
                  <a:ext cx="149841" cy="14092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Oval 232"/>
                <p:cNvSpPr/>
                <p:nvPr/>
              </p:nvSpPr>
              <p:spPr>
                <a:xfrm>
                  <a:off x="4053176" y="1863425"/>
                  <a:ext cx="149841" cy="14092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Oval 233"/>
                <p:cNvSpPr/>
                <p:nvPr/>
              </p:nvSpPr>
              <p:spPr>
                <a:xfrm>
                  <a:off x="3795146" y="2335362"/>
                  <a:ext cx="149841" cy="14092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Oval 234"/>
                <p:cNvSpPr/>
                <p:nvPr/>
              </p:nvSpPr>
              <p:spPr>
                <a:xfrm>
                  <a:off x="3510819" y="2784999"/>
                  <a:ext cx="149841" cy="14092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Oval 235"/>
                <p:cNvSpPr/>
                <p:nvPr/>
              </p:nvSpPr>
              <p:spPr>
                <a:xfrm>
                  <a:off x="3526264" y="3708826"/>
                  <a:ext cx="149841" cy="14092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Oval 236"/>
                <p:cNvSpPr/>
                <p:nvPr/>
              </p:nvSpPr>
              <p:spPr>
                <a:xfrm>
                  <a:off x="3795146" y="4165141"/>
                  <a:ext cx="149841" cy="14092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Oval 237"/>
                <p:cNvSpPr/>
                <p:nvPr/>
              </p:nvSpPr>
              <p:spPr>
                <a:xfrm>
                  <a:off x="4075694" y="4621451"/>
                  <a:ext cx="149841" cy="14092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Oval 238"/>
                <p:cNvSpPr/>
                <p:nvPr/>
              </p:nvSpPr>
              <p:spPr>
                <a:xfrm>
                  <a:off x="7062960" y="1383621"/>
                  <a:ext cx="149841" cy="14092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Oval 239"/>
                <p:cNvSpPr/>
                <p:nvPr/>
              </p:nvSpPr>
              <p:spPr>
                <a:xfrm>
                  <a:off x="7124767" y="5026288"/>
                  <a:ext cx="149841" cy="14092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>
                <a:xfrm>
                  <a:off x="4338513" y="1421654"/>
                  <a:ext cx="149841" cy="14092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Oval 241"/>
                <p:cNvSpPr/>
                <p:nvPr/>
              </p:nvSpPr>
              <p:spPr>
                <a:xfrm>
                  <a:off x="4361694" y="5079990"/>
                  <a:ext cx="149841" cy="14092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Oval 242"/>
                <p:cNvSpPr/>
                <p:nvPr/>
              </p:nvSpPr>
              <p:spPr>
                <a:xfrm>
                  <a:off x="8171253" y="3169720"/>
                  <a:ext cx="149841" cy="14092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Oval 243"/>
                <p:cNvSpPr/>
                <p:nvPr/>
              </p:nvSpPr>
              <p:spPr>
                <a:xfrm>
                  <a:off x="3220562" y="3254729"/>
                  <a:ext cx="149841" cy="14092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Oval 244"/>
                <p:cNvSpPr/>
                <p:nvPr/>
              </p:nvSpPr>
              <p:spPr>
                <a:xfrm>
                  <a:off x="4620348" y="970374"/>
                  <a:ext cx="149841" cy="14092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Oval 245"/>
                <p:cNvSpPr/>
                <p:nvPr/>
              </p:nvSpPr>
              <p:spPr>
                <a:xfrm>
                  <a:off x="5149603" y="970374"/>
                  <a:ext cx="149841" cy="14092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Oval 246"/>
                <p:cNvSpPr/>
                <p:nvPr/>
              </p:nvSpPr>
              <p:spPr>
                <a:xfrm>
                  <a:off x="5676427" y="957516"/>
                  <a:ext cx="149841" cy="14092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Oval 247"/>
                <p:cNvSpPr/>
                <p:nvPr/>
              </p:nvSpPr>
              <p:spPr>
                <a:xfrm>
                  <a:off x="6235274" y="932362"/>
                  <a:ext cx="149841" cy="14092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Oval 248"/>
                <p:cNvSpPr/>
                <p:nvPr/>
              </p:nvSpPr>
              <p:spPr>
                <a:xfrm>
                  <a:off x="6777614" y="930658"/>
                  <a:ext cx="149841" cy="14092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Oval 249"/>
                <p:cNvSpPr/>
                <p:nvPr/>
              </p:nvSpPr>
              <p:spPr>
                <a:xfrm>
                  <a:off x="6860762" y="5491546"/>
                  <a:ext cx="149841" cy="14092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Oval 250"/>
                <p:cNvSpPr/>
                <p:nvPr/>
              </p:nvSpPr>
              <p:spPr>
                <a:xfrm>
                  <a:off x="6306582" y="5491546"/>
                  <a:ext cx="149841" cy="14092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Oval 251"/>
                <p:cNvSpPr/>
                <p:nvPr/>
              </p:nvSpPr>
              <p:spPr>
                <a:xfrm>
                  <a:off x="3797418" y="1421654"/>
                  <a:ext cx="149841" cy="14092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Oval 252"/>
                <p:cNvSpPr/>
                <p:nvPr/>
              </p:nvSpPr>
              <p:spPr>
                <a:xfrm>
                  <a:off x="3525775" y="1879041"/>
                  <a:ext cx="149841" cy="14092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>
                <a:xfrm>
                  <a:off x="5751264" y="5504967"/>
                  <a:ext cx="149841" cy="14092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Oval 254"/>
                <p:cNvSpPr/>
                <p:nvPr/>
              </p:nvSpPr>
              <p:spPr>
                <a:xfrm>
                  <a:off x="8164115" y="2267166"/>
                  <a:ext cx="149841" cy="14092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Oval 255"/>
                <p:cNvSpPr/>
                <p:nvPr/>
              </p:nvSpPr>
              <p:spPr>
                <a:xfrm>
                  <a:off x="7656306" y="5012872"/>
                  <a:ext cx="149841" cy="14092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Oval 256"/>
                <p:cNvSpPr/>
                <p:nvPr/>
              </p:nvSpPr>
              <p:spPr>
                <a:xfrm>
                  <a:off x="7904835" y="4543133"/>
                  <a:ext cx="149841" cy="14092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Oval 257"/>
                <p:cNvSpPr/>
                <p:nvPr/>
              </p:nvSpPr>
              <p:spPr>
                <a:xfrm>
                  <a:off x="5397073" y="514624"/>
                  <a:ext cx="149841" cy="14092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Oval 258"/>
                <p:cNvSpPr/>
                <p:nvPr/>
              </p:nvSpPr>
              <p:spPr>
                <a:xfrm>
                  <a:off x="3823540" y="5076640"/>
                  <a:ext cx="149841" cy="14092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Oval 259"/>
                <p:cNvSpPr/>
                <p:nvPr/>
              </p:nvSpPr>
              <p:spPr>
                <a:xfrm>
                  <a:off x="3543023" y="4637115"/>
                  <a:ext cx="149841" cy="14092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Oval 260"/>
                <p:cNvSpPr/>
                <p:nvPr/>
              </p:nvSpPr>
              <p:spPr>
                <a:xfrm>
                  <a:off x="5940433" y="516296"/>
                  <a:ext cx="149841" cy="14092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Oval 261"/>
                <p:cNvSpPr/>
                <p:nvPr/>
              </p:nvSpPr>
              <p:spPr>
                <a:xfrm>
                  <a:off x="4647678" y="5513926"/>
                  <a:ext cx="149841" cy="14092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Oval 262"/>
                <p:cNvSpPr/>
                <p:nvPr/>
              </p:nvSpPr>
              <p:spPr>
                <a:xfrm>
                  <a:off x="5205454" y="5513926"/>
                  <a:ext cx="149841" cy="14092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7614730" y="1355635"/>
                  <a:ext cx="149841" cy="14092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Oval 264"/>
                <p:cNvSpPr/>
                <p:nvPr/>
              </p:nvSpPr>
              <p:spPr>
                <a:xfrm>
                  <a:off x="7896511" y="1797433"/>
                  <a:ext cx="149841" cy="14092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Oval 265"/>
                <p:cNvSpPr/>
                <p:nvPr/>
              </p:nvSpPr>
              <p:spPr>
                <a:xfrm>
                  <a:off x="5492099" y="5965752"/>
                  <a:ext cx="149841" cy="14092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Oval 266"/>
                <p:cNvSpPr/>
                <p:nvPr/>
              </p:nvSpPr>
              <p:spPr>
                <a:xfrm>
                  <a:off x="6046262" y="5952337"/>
                  <a:ext cx="149841" cy="14092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Oval 267"/>
                <p:cNvSpPr/>
                <p:nvPr/>
              </p:nvSpPr>
              <p:spPr>
                <a:xfrm>
                  <a:off x="3256325" y="2335394"/>
                  <a:ext cx="149841" cy="14092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Oval 268"/>
                <p:cNvSpPr/>
                <p:nvPr/>
              </p:nvSpPr>
              <p:spPr>
                <a:xfrm>
                  <a:off x="8190187" y="4077870"/>
                  <a:ext cx="149841" cy="14092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Oval 269"/>
                <p:cNvSpPr/>
                <p:nvPr/>
              </p:nvSpPr>
              <p:spPr>
                <a:xfrm>
                  <a:off x="3258665" y="4178588"/>
                  <a:ext cx="149841" cy="14092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Oval 270"/>
                <p:cNvSpPr/>
                <p:nvPr/>
              </p:nvSpPr>
              <p:spPr>
                <a:xfrm>
                  <a:off x="8208442" y="3646956"/>
                  <a:ext cx="96327" cy="9616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2" name="Oval 271"/>
                <p:cNvSpPr/>
                <p:nvPr/>
              </p:nvSpPr>
              <p:spPr>
                <a:xfrm>
                  <a:off x="5774332" y="3279417"/>
                  <a:ext cx="42812" cy="40264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3" name="Straight Arrow Connector 272"/>
                <p:cNvCxnSpPr>
                  <a:stCxn id="257" idx="2"/>
                  <a:endCxn id="227" idx="6"/>
                </p:cNvCxnSpPr>
                <p:nvPr/>
              </p:nvCxnSpPr>
              <p:spPr>
                <a:xfrm flipV="1">
                  <a:off x="5774332" y="3289402"/>
                  <a:ext cx="270000" cy="10147"/>
                </a:xfrm>
                <a:prstGeom prst="straightConnector1">
                  <a:avLst/>
                </a:prstGeom>
                <a:ln w="25400">
                  <a:solidFill>
                    <a:srgbClr val="7030A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Arrow Connector 273"/>
                <p:cNvCxnSpPr/>
                <p:nvPr/>
              </p:nvCxnSpPr>
              <p:spPr>
                <a:xfrm flipV="1">
                  <a:off x="5795738" y="1874265"/>
                  <a:ext cx="540000" cy="1440000"/>
                </a:xfrm>
                <a:prstGeom prst="straightConnector1">
                  <a:avLst/>
                </a:prstGeom>
                <a:ln w="25400">
                  <a:solidFill>
                    <a:srgbClr val="7030A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Arrow Connector 274"/>
                <p:cNvCxnSpPr/>
                <p:nvPr/>
              </p:nvCxnSpPr>
              <p:spPr>
                <a:xfrm>
                  <a:off x="4373941" y="2397933"/>
                  <a:ext cx="1440000" cy="900000"/>
                </a:xfrm>
                <a:prstGeom prst="straightConnector1">
                  <a:avLst/>
                </a:prstGeom>
                <a:ln w="25400">
                  <a:solidFill>
                    <a:srgbClr val="7030A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Arrow Connector 275"/>
                <p:cNvCxnSpPr/>
                <p:nvPr/>
              </p:nvCxnSpPr>
              <p:spPr>
                <a:xfrm>
                  <a:off x="3543023" y="2836821"/>
                  <a:ext cx="2274121" cy="450000"/>
                </a:xfrm>
                <a:prstGeom prst="straightConnector1">
                  <a:avLst/>
                </a:prstGeom>
                <a:ln w="25400">
                  <a:solidFill>
                    <a:srgbClr val="7030A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Straight Arrow Connector 276"/>
                <p:cNvCxnSpPr>
                  <a:endCxn id="257" idx="0"/>
                </p:cNvCxnSpPr>
                <p:nvPr/>
              </p:nvCxnSpPr>
              <p:spPr>
                <a:xfrm flipV="1">
                  <a:off x="4436614" y="3279417"/>
                  <a:ext cx="1359124" cy="1872000"/>
                </a:xfrm>
                <a:prstGeom prst="straightConnector1">
                  <a:avLst/>
                </a:prstGeom>
                <a:ln w="25400">
                  <a:solidFill>
                    <a:srgbClr val="7030A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Arrow Connector 277"/>
                <p:cNvCxnSpPr>
                  <a:stCxn id="187" idx="4"/>
                  <a:endCxn id="257" idx="0"/>
                </p:cNvCxnSpPr>
                <p:nvPr/>
              </p:nvCxnSpPr>
              <p:spPr>
                <a:xfrm flipV="1">
                  <a:off x="5567020" y="3279417"/>
                  <a:ext cx="228718" cy="2772000"/>
                </a:xfrm>
                <a:prstGeom prst="straightConnector1">
                  <a:avLst/>
                </a:prstGeom>
                <a:ln w="25400">
                  <a:solidFill>
                    <a:srgbClr val="7030A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9" name="TextBox 278"/>
                <p:cNvSpPr txBox="1"/>
                <p:nvPr/>
              </p:nvSpPr>
              <p:spPr>
                <a:xfrm>
                  <a:off x="5739749" y="3265475"/>
                  <a:ext cx="3802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 smtClean="0"/>
                    <a:t>5.4</a:t>
                  </a:r>
                  <a:endParaRPr lang="en-US" sz="1200" dirty="0"/>
                </a:p>
              </p:txBody>
            </p:sp>
            <p:sp>
              <p:nvSpPr>
                <p:cNvPr id="280" name="TextBox 279"/>
                <p:cNvSpPr txBox="1"/>
                <p:nvPr/>
              </p:nvSpPr>
              <p:spPr>
                <a:xfrm rot="17382031">
                  <a:off x="5897231" y="2552391"/>
                  <a:ext cx="45878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smtClean="0"/>
                    <a:t>30.1</a:t>
                  </a:r>
                  <a:endParaRPr lang="en-US" sz="1200" dirty="0"/>
                </a:p>
              </p:txBody>
            </p:sp>
            <p:sp>
              <p:nvSpPr>
                <p:cNvPr id="281" name="TextBox 280"/>
                <p:cNvSpPr txBox="1"/>
                <p:nvPr/>
              </p:nvSpPr>
              <p:spPr>
                <a:xfrm rot="700646">
                  <a:off x="4348806" y="2998854"/>
                  <a:ext cx="45878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 smtClean="0"/>
                    <a:t>44.3</a:t>
                  </a:r>
                  <a:endParaRPr lang="en-US" sz="1200" dirty="0"/>
                </a:p>
              </p:txBody>
            </p:sp>
            <p:sp>
              <p:nvSpPr>
                <p:cNvPr id="282" name="TextBox 281"/>
                <p:cNvSpPr txBox="1"/>
                <p:nvPr/>
              </p:nvSpPr>
              <p:spPr>
                <a:xfrm rot="1800397">
                  <a:off x="4814129" y="2791778"/>
                  <a:ext cx="45878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 smtClean="0"/>
                    <a:t>32.9</a:t>
                  </a:r>
                  <a:endParaRPr lang="en-US" sz="1200" dirty="0"/>
                </a:p>
              </p:txBody>
            </p:sp>
            <p:sp>
              <p:nvSpPr>
                <p:cNvPr id="283" name="TextBox 282"/>
                <p:cNvSpPr txBox="1"/>
                <p:nvPr/>
              </p:nvSpPr>
              <p:spPr>
                <a:xfrm rot="16490532">
                  <a:off x="5527594" y="4829084"/>
                  <a:ext cx="45878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 smtClean="0"/>
                    <a:t>56.5</a:t>
                  </a:r>
                  <a:endParaRPr lang="en-US" sz="1200" dirty="0"/>
                </a:p>
              </p:txBody>
            </p:sp>
            <p:sp>
              <p:nvSpPr>
                <p:cNvPr id="284" name="TextBox 283"/>
                <p:cNvSpPr txBox="1"/>
                <p:nvPr/>
              </p:nvSpPr>
              <p:spPr>
                <a:xfrm rot="18206619">
                  <a:off x="4915959" y="4250330"/>
                  <a:ext cx="45878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200" dirty="0" smtClean="0"/>
                    <a:t>46.2</a:t>
                  </a:r>
                  <a:endParaRPr lang="en-US" sz="1200" dirty="0"/>
                </a:p>
              </p:txBody>
            </p:sp>
            <p:sp>
              <p:nvSpPr>
                <p:cNvPr id="285" name="Oval 284"/>
                <p:cNvSpPr/>
                <p:nvPr/>
              </p:nvSpPr>
              <p:spPr>
                <a:xfrm>
                  <a:off x="5637502" y="476645"/>
                  <a:ext cx="230608" cy="216878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6" name="Oval 285"/>
                <p:cNvSpPr/>
                <p:nvPr/>
              </p:nvSpPr>
              <p:spPr>
                <a:xfrm>
                  <a:off x="5726365" y="5932205"/>
                  <a:ext cx="230608" cy="216878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Oval 286"/>
                <p:cNvSpPr/>
                <p:nvPr/>
              </p:nvSpPr>
              <p:spPr>
                <a:xfrm>
                  <a:off x="8133564" y="4443651"/>
                  <a:ext cx="230608" cy="216878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Oval 287"/>
                <p:cNvSpPr/>
                <p:nvPr/>
              </p:nvSpPr>
              <p:spPr>
                <a:xfrm>
                  <a:off x="8109420" y="1798972"/>
                  <a:ext cx="230608" cy="216878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Oval 288"/>
                <p:cNvSpPr/>
                <p:nvPr/>
              </p:nvSpPr>
              <p:spPr>
                <a:xfrm>
                  <a:off x="3229161" y="4556073"/>
                  <a:ext cx="230608" cy="216878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Oval 289"/>
                <p:cNvSpPr/>
                <p:nvPr/>
              </p:nvSpPr>
              <p:spPr>
                <a:xfrm>
                  <a:off x="3205017" y="1911394"/>
                  <a:ext cx="230608" cy="216878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6" name="Hexagon 155"/>
              <p:cNvSpPr/>
              <p:nvPr/>
            </p:nvSpPr>
            <p:spPr>
              <a:xfrm>
                <a:off x="4930378" y="3320607"/>
                <a:ext cx="1782924" cy="1954305"/>
              </a:xfrm>
              <a:prstGeom prst="hexagon">
                <a:avLst>
                  <a:gd name="adj" fmla="val 29008"/>
                  <a:gd name="vf" fmla="val 115470"/>
                </a:avLst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7" name="Straight Connector 156"/>
              <p:cNvCxnSpPr/>
              <p:nvPr/>
            </p:nvCxnSpPr>
            <p:spPr>
              <a:xfrm>
                <a:off x="5280121" y="2999234"/>
                <a:ext cx="1093126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301541" y="5575178"/>
                <a:ext cx="1093126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flipV="1">
                <a:off x="6836314" y="4556478"/>
                <a:ext cx="351987" cy="682362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V="1">
                <a:off x="4465332" y="3352585"/>
                <a:ext cx="351987" cy="682362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flipH="1" flipV="1">
                <a:off x="4475766" y="4640352"/>
                <a:ext cx="360590" cy="654227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flipH="1" flipV="1">
                <a:off x="6818028" y="3322308"/>
                <a:ext cx="360590" cy="654227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flipH="1">
                <a:off x="6484538" y="3320607"/>
                <a:ext cx="341479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flipH="1">
                <a:off x="6499204" y="5240626"/>
                <a:ext cx="341479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flipH="1">
                <a:off x="4832799" y="5294579"/>
                <a:ext cx="341479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flipH="1">
                <a:off x="4810812" y="3361608"/>
                <a:ext cx="341479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H="1">
                <a:off x="5143409" y="3007526"/>
                <a:ext cx="148364" cy="353444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H="1">
                <a:off x="6372595" y="5235713"/>
                <a:ext cx="148364" cy="353444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H="1">
                <a:off x="7012307" y="3965494"/>
                <a:ext cx="167858" cy="31182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flipH="1">
                <a:off x="4471244" y="4335307"/>
                <a:ext cx="167858" cy="31182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4466436" y="4029215"/>
                <a:ext cx="168795" cy="310778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6359031" y="2992226"/>
                <a:ext cx="137176" cy="33202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7018344" y="4272988"/>
                <a:ext cx="170172" cy="291725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5162056" y="5290834"/>
                <a:ext cx="149537" cy="28434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1" name="Group 340"/>
          <p:cNvGrpSpPr/>
          <p:nvPr/>
        </p:nvGrpSpPr>
        <p:grpSpPr>
          <a:xfrm>
            <a:off x="6053357" y="2227754"/>
            <a:ext cx="2093193" cy="1973532"/>
            <a:chOff x="6033850" y="4049751"/>
            <a:chExt cx="2093193" cy="1973532"/>
          </a:xfrm>
        </p:grpSpPr>
        <p:sp>
          <p:nvSpPr>
            <p:cNvPr id="330" name="Oval 329"/>
            <p:cNvSpPr/>
            <p:nvPr/>
          </p:nvSpPr>
          <p:spPr>
            <a:xfrm>
              <a:off x="6033851" y="4086228"/>
              <a:ext cx="142559" cy="1765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TextBox 330"/>
            <p:cNvSpPr txBox="1"/>
            <p:nvPr/>
          </p:nvSpPr>
          <p:spPr>
            <a:xfrm>
              <a:off x="6393879" y="4049751"/>
              <a:ext cx="9190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latin typeface="+mj-ea"/>
                  <a:ea typeface="+mj-ea"/>
                </a:rPr>
                <a:t>30</a:t>
              </a:r>
              <a:endParaRPr lang="en-US" sz="1400" dirty="0">
                <a:latin typeface="+mj-ea"/>
                <a:ea typeface="+mj-ea"/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6033850" y="4456678"/>
              <a:ext cx="142559" cy="176533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6410494" y="4378227"/>
              <a:ext cx="7471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latin typeface="+mj-ea"/>
                  <a:ea typeface="+mj-ea"/>
                </a:rPr>
                <a:t>34</a:t>
              </a:r>
              <a:endParaRPr lang="en-US" sz="1400" dirty="0">
                <a:latin typeface="+mj-ea"/>
                <a:ea typeface="+mj-ea"/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6084764" y="5279805"/>
              <a:ext cx="40732" cy="50439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/>
            <p:cNvSpPr/>
            <p:nvPr/>
          </p:nvSpPr>
          <p:spPr>
            <a:xfrm>
              <a:off x="6033850" y="4808850"/>
              <a:ext cx="142559" cy="17653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6393142" y="4724374"/>
              <a:ext cx="782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latin typeface="+mj-ea"/>
                  <a:ea typeface="+mj-ea"/>
                </a:rPr>
                <a:t>32</a:t>
              </a:r>
              <a:endParaRPr lang="en-US" sz="1400" dirty="0">
                <a:latin typeface="+mj-ea"/>
                <a:ea typeface="+mj-ea"/>
              </a:endParaRPr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6241707" y="5125916"/>
              <a:ext cx="17136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mtClean="0">
                  <a:latin typeface="+mj-ea"/>
                  <a:ea typeface="+mj-ea"/>
                </a:rPr>
                <a:t>Positioning hole</a:t>
              </a:r>
              <a:endParaRPr lang="en-US" sz="1400" dirty="0">
                <a:latin typeface="+mj-ea"/>
                <a:ea typeface="+mj-ea"/>
              </a:endParaRPr>
            </a:p>
          </p:txBody>
        </p:sp>
        <p:sp>
          <p:nvSpPr>
            <p:cNvPr id="338" name="Oval 337"/>
            <p:cNvSpPr/>
            <p:nvPr/>
          </p:nvSpPr>
          <p:spPr>
            <a:xfrm>
              <a:off x="6037683" y="5628173"/>
              <a:ext cx="155281" cy="1922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6309792" y="5500063"/>
              <a:ext cx="18172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latin typeface="+mj-ea"/>
                  <a:ea typeface="+mj-ea"/>
                </a:rPr>
                <a:t>Steel</a:t>
              </a:r>
              <a:r>
                <a:rPr lang="zh-CN" altLang="en-US" sz="1400" dirty="0" smtClean="0">
                  <a:latin typeface="+mj-ea"/>
                  <a:ea typeface="+mj-ea"/>
                </a:rPr>
                <a:t> </a:t>
              </a:r>
              <a:r>
                <a:rPr lang="en-US" altLang="zh-CN" sz="1400" dirty="0" smtClean="0">
                  <a:latin typeface="+mj-ea"/>
                  <a:ea typeface="+mj-ea"/>
                </a:rPr>
                <a:t>pods</a:t>
              </a:r>
              <a:r>
                <a:rPr lang="zh-CN" altLang="en-US" sz="1400" dirty="0" smtClean="0">
                  <a:latin typeface="+mj-ea"/>
                  <a:ea typeface="+mj-ea"/>
                </a:rPr>
                <a:t> </a:t>
              </a:r>
              <a:r>
                <a:rPr lang="en-US" altLang="zh-CN" sz="1400" dirty="0" smtClean="0">
                  <a:latin typeface="+mj-ea"/>
                  <a:ea typeface="+mj-ea"/>
                </a:rPr>
                <a:t>inserting</a:t>
              </a:r>
              <a:r>
                <a:rPr lang="zh-CN" altLang="en-US" sz="1400" dirty="0" smtClean="0">
                  <a:latin typeface="+mj-ea"/>
                  <a:ea typeface="+mj-ea"/>
                </a:rPr>
                <a:t> </a:t>
              </a:r>
              <a:r>
                <a:rPr lang="en-US" altLang="zh-CN" sz="1400" dirty="0" smtClean="0">
                  <a:latin typeface="+mj-ea"/>
                  <a:ea typeface="+mj-ea"/>
                </a:rPr>
                <a:t>hole</a:t>
              </a:r>
              <a:endParaRPr lang="en-US" sz="1400" dirty="0">
                <a:latin typeface="+mj-ea"/>
                <a:ea typeface="+mj-ea"/>
              </a:endParaRPr>
            </a:p>
          </p:txBody>
        </p:sp>
      </p:grpSp>
      <p:sp>
        <p:nvSpPr>
          <p:cNvPr id="342" name="TextBox 341"/>
          <p:cNvSpPr txBox="1"/>
          <p:nvPr/>
        </p:nvSpPr>
        <p:spPr>
          <a:xfrm>
            <a:off x="9214967" y="5548473"/>
            <a:ext cx="1063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End</a:t>
            </a:r>
            <a:r>
              <a:rPr lang="zh-CN" altLang="en-US" dirty="0" smtClean="0"/>
              <a:t> </a:t>
            </a:r>
            <a:r>
              <a:rPr lang="en-US" altLang="zh-CN" dirty="0" smtClean="0"/>
              <a:t>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654" y="365125"/>
            <a:ext cx="9815146" cy="1325563"/>
          </a:xfrm>
        </p:spPr>
        <p:txBody>
          <a:bodyPr/>
          <a:lstStyle/>
          <a:p>
            <a:r>
              <a:rPr lang="en-US" altLang="zh-CN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Based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nearest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distance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each</a:t>
            </a:r>
            <a:r>
              <a:rPr lang="zh-CN" altLang="en-US" dirty="0" smtClean="0"/>
              <a:t> </a:t>
            </a:r>
            <a:r>
              <a:rPr lang="en-US" altLang="zh-CN" dirty="0" smtClean="0"/>
              <a:t>groups,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length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fiber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between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gland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module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determined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32880" y="2359802"/>
            <a:ext cx="9963259" cy="4436314"/>
            <a:chOff x="-10375708" y="283991"/>
            <a:chExt cx="16491050" cy="5977948"/>
          </a:xfrm>
        </p:grpSpPr>
        <p:grpSp>
          <p:nvGrpSpPr>
            <p:cNvPr id="5" name="Group 4"/>
            <p:cNvGrpSpPr/>
            <p:nvPr/>
          </p:nvGrpSpPr>
          <p:grpSpPr>
            <a:xfrm>
              <a:off x="735353" y="3025972"/>
              <a:ext cx="5379989" cy="3235967"/>
              <a:chOff x="3064707" y="2955634"/>
              <a:chExt cx="5373114" cy="3331878"/>
            </a:xfrm>
          </p:grpSpPr>
          <p:sp>
            <p:nvSpPr>
              <p:cNvPr id="13" name="Hexagon 12"/>
              <p:cNvSpPr/>
              <p:nvPr/>
            </p:nvSpPr>
            <p:spPr>
              <a:xfrm rot="16200000">
                <a:off x="4085325" y="1935016"/>
                <a:ext cx="3331878" cy="5373114"/>
              </a:xfrm>
              <a:prstGeom prst="hexagon">
                <a:avLst>
                  <a:gd name="adj" fmla="val 22696"/>
                  <a:gd name="vf" fmla="val 115470"/>
                </a:avLst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3205017" y="3086629"/>
                <a:ext cx="5159155" cy="3062453"/>
                <a:chOff x="3205017" y="3086629"/>
                <a:chExt cx="5159155" cy="3062453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3205017" y="3086629"/>
                  <a:ext cx="5159155" cy="3062453"/>
                  <a:chOff x="3205017" y="476645"/>
                  <a:chExt cx="5159155" cy="5672438"/>
                </a:xfrm>
              </p:grpSpPr>
              <p:sp>
                <p:nvSpPr>
                  <p:cNvPr id="35" name="Oval 34"/>
                  <p:cNvSpPr/>
                  <p:nvPr/>
                </p:nvSpPr>
                <p:spPr>
                  <a:xfrm>
                    <a:off x="5716776" y="2771577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Oval 35"/>
                  <p:cNvSpPr/>
                  <p:nvPr/>
                </p:nvSpPr>
                <p:spPr>
                  <a:xfrm>
                    <a:off x="5971269" y="3218942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Oval 36"/>
                  <p:cNvSpPr/>
                  <p:nvPr/>
                </p:nvSpPr>
                <p:spPr>
                  <a:xfrm>
                    <a:off x="5702525" y="3684210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>
                  <a:xfrm>
                    <a:off x="5431367" y="3218955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Oval 38"/>
                  <p:cNvSpPr/>
                  <p:nvPr/>
                </p:nvSpPr>
                <p:spPr>
                  <a:xfrm>
                    <a:off x="6251918" y="2753673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5160233" y="2771577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4886721" y="3218942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>
                    <a:off x="6521865" y="3198808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5160252" y="3684210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>
                    <a:off x="6256674" y="3661831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>
                    <a:off x="5971269" y="2308544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5995063" y="4131564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5431367" y="4149466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6534955" y="4122619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6791814" y="3655123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6791814" y="2738028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6521865" y="2283939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>
                  <a:xfrm>
                    <a:off x="4609623" y="2780525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4623913" y="3679732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4878406" y="4149466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6244797" y="1836575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Oval 55"/>
                  <p:cNvSpPr/>
                  <p:nvPr/>
                </p:nvSpPr>
                <p:spPr>
                  <a:xfrm>
                    <a:off x="5703724" y="1850014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Oval 56"/>
                  <p:cNvSpPr/>
                  <p:nvPr/>
                </p:nvSpPr>
                <p:spPr>
                  <a:xfrm>
                    <a:off x="7062949" y="3198810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>
                  <a:xfrm>
                    <a:off x="6279280" y="4578931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5162621" y="4596822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5725116" y="4596822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4350382" y="3254729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Oval 61"/>
                  <p:cNvSpPr/>
                  <p:nvPr/>
                </p:nvSpPr>
                <p:spPr>
                  <a:xfrm>
                    <a:off x="6840567" y="4565511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>
                  <a:xfrm>
                    <a:off x="7089097" y="4102485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Oval 63"/>
                  <p:cNvSpPr/>
                  <p:nvPr/>
                </p:nvSpPr>
                <p:spPr>
                  <a:xfrm>
                    <a:off x="7360231" y="3639459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7624236" y="3176434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7345980" y="2722359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>
                    <a:off x="7081975" y="2267166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6791814" y="1825381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Oval 68"/>
                  <p:cNvSpPr/>
                  <p:nvPr/>
                </p:nvSpPr>
                <p:spPr>
                  <a:xfrm>
                    <a:off x="6521865" y="1369074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Oval 69"/>
                  <p:cNvSpPr/>
                  <p:nvPr/>
                </p:nvSpPr>
                <p:spPr>
                  <a:xfrm>
                    <a:off x="5966499" y="1383620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>
                  <a:xfrm>
                    <a:off x="5421901" y="1409350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4885584" y="1421654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4613286" y="1863425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4340893" y="2321965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4060221" y="2800633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3781976" y="3254729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>
                    <a:off x="4068536" y="3708826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>
                    <a:off x="4338513" y="4165138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4628669" y="4610257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>
                    <a:off x="4925387" y="5044193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>
                    <a:off x="5461105" y="5048665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>
                    <a:off x="6015269" y="5044193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>
                  <a:xfrm>
                    <a:off x="6573020" y="5030772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7345980" y="1814198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7614730" y="2261571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7887065" y="2715645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7921519" y="3621563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Oval 87"/>
                  <p:cNvSpPr/>
                  <p:nvPr/>
                </p:nvSpPr>
                <p:spPr>
                  <a:xfrm>
                    <a:off x="7646777" y="4082351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7374502" y="4552090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4053176" y="1863425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3795146" y="2335362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3510819" y="2784999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3526264" y="3708826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Oval 93"/>
                  <p:cNvSpPr/>
                  <p:nvPr/>
                </p:nvSpPr>
                <p:spPr>
                  <a:xfrm>
                    <a:off x="3795146" y="4165141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Oval 94"/>
                  <p:cNvSpPr/>
                  <p:nvPr/>
                </p:nvSpPr>
                <p:spPr>
                  <a:xfrm>
                    <a:off x="4075694" y="4621451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Oval 95"/>
                  <p:cNvSpPr/>
                  <p:nvPr/>
                </p:nvSpPr>
                <p:spPr>
                  <a:xfrm>
                    <a:off x="7062960" y="1383621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>
                    <a:off x="7124767" y="5026288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Oval 97"/>
                  <p:cNvSpPr/>
                  <p:nvPr/>
                </p:nvSpPr>
                <p:spPr>
                  <a:xfrm>
                    <a:off x="4338513" y="1421654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Oval 98"/>
                  <p:cNvSpPr/>
                  <p:nvPr/>
                </p:nvSpPr>
                <p:spPr>
                  <a:xfrm>
                    <a:off x="4361694" y="5079990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Oval 99"/>
                  <p:cNvSpPr/>
                  <p:nvPr/>
                </p:nvSpPr>
                <p:spPr>
                  <a:xfrm>
                    <a:off x="8171253" y="3169720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Oval 100"/>
                  <p:cNvSpPr/>
                  <p:nvPr/>
                </p:nvSpPr>
                <p:spPr>
                  <a:xfrm>
                    <a:off x="3220562" y="3254729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Oval 101"/>
                  <p:cNvSpPr/>
                  <p:nvPr/>
                </p:nvSpPr>
                <p:spPr>
                  <a:xfrm>
                    <a:off x="4620348" y="970374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>
                    <a:off x="5149603" y="970374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Oval 103"/>
                  <p:cNvSpPr/>
                  <p:nvPr/>
                </p:nvSpPr>
                <p:spPr>
                  <a:xfrm>
                    <a:off x="5676427" y="957516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Oval 104"/>
                  <p:cNvSpPr/>
                  <p:nvPr/>
                </p:nvSpPr>
                <p:spPr>
                  <a:xfrm>
                    <a:off x="6235274" y="932362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>
                    <a:off x="6777614" y="930658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Oval 106"/>
                  <p:cNvSpPr/>
                  <p:nvPr/>
                </p:nvSpPr>
                <p:spPr>
                  <a:xfrm>
                    <a:off x="6860762" y="5491546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Oval 107"/>
                  <p:cNvSpPr/>
                  <p:nvPr/>
                </p:nvSpPr>
                <p:spPr>
                  <a:xfrm>
                    <a:off x="6306582" y="5491546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Oval 108"/>
                  <p:cNvSpPr/>
                  <p:nvPr/>
                </p:nvSpPr>
                <p:spPr>
                  <a:xfrm>
                    <a:off x="3797418" y="1421654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Oval 109"/>
                  <p:cNvSpPr/>
                  <p:nvPr/>
                </p:nvSpPr>
                <p:spPr>
                  <a:xfrm>
                    <a:off x="3525775" y="1879041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Oval 110"/>
                  <p:cNvSpPr/>
                  <p:nvPr/>
                </p:nvSpPr>
                <p:spPr>
                  <a:xfrm>
                    <a:off x="5751264" y="5504967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Oval 111"/>
                  <p:cNvSpPr/>
                  <p:nvPr/>
                </p:nvSpPr>
                <p:spPr>
                  <a:xfrm>
                    <a:off x="8164115" y="2267166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Oval 112"/>
                  <p:cNvSpPr/>
                  <p:nvPr/>
                </p:nvSpPr>
                <p:spPr>
                  <a:xfrm>
                    <a:off x="7656306" y="5012872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>
                  <a:xfrm>
                    <a:off x="7904835" y="4543133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Oval 114"/>
                  <p:cNvSpPr/>
                  <p:nvPr/>
                </p:nvSpPr>
                <p:spPr>
                  <a:xfrm>
                    <a:off x="5397073" y="514624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Oval 115"/>
                  <p:cNvSpPr/>
                  <p:nvPr/>
                </p:nvSpPr>
                <p:spPr>
                  <a:xfrm>
                    <a:off x="3823540" y="5076640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Oval 116"/>
                  <p:cNvSpPr/>
                  <p:nvPr/>
                </p:nvSpPr>
                <p:spPr>
                  <a:xfrm>
                    <a:off x="3543023" y="4637115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Oval 117"/>
                  <p:cNvSpPr/>
                  <p:nvPr/>
                </p:nvSpPr>
                <p:spPr>
                  <a:xfrm>
                    <a:off x="5940433" y="516296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Oval 118"/>
                  <p:cNvSpPr/>
                  <p:nvPr/>
                </p:nvSpPr>
                <p:spPr>
                  <a:xfrm>
                    <a:off x="4647678" y="5513926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Oval 119"/>
                  <p:cNvSpPr/>
                  <p:nvPr/>
                </p:nvSpPr>
                <p:spPr>
                  <a:xfrm>
                    <a:off x="5205454" y="5513926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Oval 120"/>
                  <p:cNvSpPr/>
                  <p:nvPr/>
                </p:nvSpPr>
                <p:spPr>
                  <a:xfrm>
                    <a:off x="7614730" y="1355635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>
                    <a:off x="7896511" y="1797433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5492099" y="5965752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6046262" y="5952337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3256325" y="2335394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Oval 125"/>
                  <p:cNvSpPr/>
                  <p:nvPr/>
                </p:nvSpPr>
                <p:spPr>
                  <a:xfrm>
                    <a:off x="8190187" y="4077870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Oval 126"/>
                  <p:cNvSpPr/>
                  <p:nvPr/>
                </p:nvSpPr>
                <p:spPr>
                  <a:xfrm>
                    <a:off x="3258665" y="4178588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Oval 127"/>
                  <p:cNvSpPr/>
                  <p:nvPr/>
                </p:nvSpPr>
                <p:spPr>
                  <a:xfrm>
                    <a:off x="8208442" y="3646956"/>
                    <a:ext cx="96327" cy="96169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Oval 128"/>
                  <p:cNvSpPr/>
                  <p:nvPr/>
                </p:nvSpPr>
                <p:spPr>
                  <a:xfrm>
                    <a:off x="5774332" y="3279417"/>
                    <a:ext cx="42812" cy="40264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0" name="Straight Arrow Connector 129"/>
                  <p:cNvCxnSpPr>
                    <a:stCxn id="108" idx="2"/>
                    <a:endCxn id="78" idx="6"/>
                  </p:cNvCxnSpPr>
                  <p:nvPr/>
                </p:nvCxnSpPr>
                <p:spPr>
                  <a:xfrm flipV="1">
                    <a:off x="5774332" y="3289402"/>
                    <a:ext cx="270000" cy="10147"/>
                  </a:xfrm>
                  <a:prstGeom prst="straightConnector1">
                    <a:avLst/>
                  </a:prstGeom>
                  <a:ln w="25400">
                    <a:solidFill>
                      <a:srgbClr val="C00000"/>
                    </a:solidFill>
                    <a:prstDash val="sysDash"/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Arrow Connector 130"/>
                  <p:cNvCxnSpPr/>
                  <p:nvPr/>
                </p:nvCxnSpPr>
                <p:spPr>
                  <a:xfrm>
                    <a:off x="4373941" y="2397933"/>
                    <a:ext cx="1440000" cy="900000"/>
                  </a:xfrm>
                  <a:prstGeom prst="straightConnector1">
                    <a:avLst/>
                  </a:prstGeom>
                  <a:ln w="25400">
                    <a:solidFill>
                      <a:srgbClr val="C00000"/>
                    </a:solidFill>
                    <a:prstDash val="sysDash"/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2" name="TextBox 131"/>
                  <p:cNvSpPr txBox="1"/>
                  <p:nvPr/>
                </p:nvSpPr>
                <p:spPr>
                  <a:xfrm>
                    <a:off x="5766419" y="3406460"/>
                    <a:ext cx="794787" cy="7118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200" b="1" dirty="0" smtClean="0">
                        <a:solidFill>
                          <a:srgbClr val="FF0000"/>
                        </a:solidFill>
                      </a:rPr>
                      <a:t>5.4</a:t>
                    </a:r>
                    <a:endParaRPr lang="en-US" sz="1200" b="1" dirty="0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133" name="Straight Arrow Connector 132"/>
                  <p:cNvCxnSpPr>
                    <a:endCxn id="108" idx="0"/>
                  </p:cNvCxnSpPr>
                  <p:nvPr/>
                </p:nvCxnSpPr>
                <p:spPr>
                  <a:xfrm flipV="1">
                    <a:off x="4436614" y="3279417"/>
                    <a:ext cx="1359124" cy="1872000"/>
                  </a:xfrm>
                  <a:prstGeom prst="straightConnector1">
                    <a:avLst/>
                  </a:prstGeom>
                  <a:ln w="25400">
                    <a:solidFill>
                      <a:srgbClr val="C00000"/>
                    </a:solidFill>
                    <a:prstDash val="sysDash"/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" name="TextBox 133"/>
                  <p:cNvSpPr txBox="1"/>
                  <p:nvPr/>
                </p:nvSpPr>
                <p:spPr>
                  <a:xfrm rot="1276514">
                    <a:off x="4794417" y="2779999"/>
                    <a:ext cx="785875" cy="7118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200" b="1" dirty="0" smtClean="0">
                        <a:solidFill>
                          <a:srgbClr val="FF0000"/>
                        </a:solidFill>
                      </a:rPr>
                      <a:t>32.9</a:t>
                    </a:r>
                    <a:endParaRPr lang="en-US" sz="12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5" name="TextBox 134"/>
                  <p:cNvSpPr txBox="1"/>
                  <p:nvPr/>
                </p:nvSpPr>
                <p:spPr>
                  <a:xfrm rot="18886140">
                    <a:off x="4623009" y="4018601"/>
                    <a:ext cx="1317538" cy="4578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200" b="1" dirty="0" smtClean="0">
                        <a:solidFill>
                          <a:srgbClr val="FF0000"/>
                        </a:solidFill>
                      </a:rPr>
                      <a:t>46.2</a:t>
                    </a:r>
                    <a:endParaRPr lang="en-US" sz="12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6" name="Oval 135"/>
                  <p:cNvSpPr/>
                  <p:nvPr/>
                </p:nvSpPr>
                <p:spPr>
                  <a:xfrm>
                    <a:off x="5637502" y="476645"/>
                    <a:ext cx="230608" cy="216878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Oval 136"/>
                  <p:cNvSpPr/>
                  <p:nvPr/>
                </p:nvSpPr>
                <p:spPr>
                  <a:xfrm>
                    <a:off x="5726365" y="5932205"/>
                    <a:ext cx="230608" cy="216878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>
                  <a:xfrm>
                    <a:off x="8133564" y="4443651"/>
                    <a:ext cx="230608" cy="216878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Oval 138"/>
                  <p:cNvSpPr/>
                  <p:nvPr/>
                </p:nvSpPr>
                <p:spPr>
                  <a:xfrm>
                    <a:off x="8109420" y="1798972"/>
                    <a:ext cx="230608" cy="216878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Oval 139"/>
                  <p:cNvSpPr/>
                  <p:nvPr/>
                </p:nvSpPr>
                <p:spPr>
                  <a:xfrm>
                    <a:off x="3229161" y="4556073"/>
                    <a:ext cx="230608" cy="216878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Oval 140"/>
                  <p:cNvSpPr/>
                  <p:nvPr/>
                </p:nvSpPr>
                <p:spPr>
                  <a:xfrm>
                    <a:off x="3205017" y="1911394"/>
                    <a:ext cx="230608" cy="216878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" name="Oval 141"/>
                  <p:cNvSpPr/>
                  <p:nvPr/>
                </p:nvSpPr>
                <p:spPr>
                  <a:xfrm>
                    <a:off x="5431370" y="2319748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Oval 142"/>
                  <p:cNvSpPr/>
                  <p:nvPr/>
                </p:nvSpPr>
                <p:spPr>
                  <a:xfrm>
                    <a:off x="4896228" y="2324213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Oval 143"/>
                  <p:cNvSpPr/>
                  <p:nvPr/>
                </p:nvSpPr>
                <p:spPr>
                  <a:xfrm>
                    <a:off x="5160233" y="1869018"/>
                    <a:ext cx="149841" cy="1409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4830871" y="3512361"/>
                  <a:ext cx="1891990" cy="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4867946" y="5668670"/>
                  <a:ext cx="189199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7524343" y="4815921"/>
                  <a:ext cx="609221" cy="571202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V="1">
                  <a:off x="3420629" y="3808149"/>
                  <a:ext cx="609221" cy="571202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H="1" flipV="1">
                  <a:off x="3438688" y="4886132"/>
                  <a:ext cx="624112" cy="54765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H="1" flipV="1">
                  <a:off x="7492693" y="3782805"/>
                  <a:ext cx="624112" cy="54765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6915487" y="3781381"/>
                  <a:ext cx="591034" cy="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6940872" y="5388618"/>
                  <a:ext cx="591034" cy="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>
                  <a:off x="4056644" y="5433782"/>
                  <a:ext cx="591034" cy="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H="1">
                  <a:off x="4018589" y="3815702"/>
                  <a:ext cx="591034" cy="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4594249" y="3519303"/>
                  <a:ext cx="256789" cy="295866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6721736" y="5384506"/>
                  <a:ext cx="256789" cy="295866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>
                  <a:off x="7828953" y="4321212"/>
                  <a:ext cx="290530" cy="261027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H="1">
                  <a:off x="3430861" y="4630780"/>
                  <a:ext cx="290530" cy="261027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3422540" y="4374552"/>
                  <a:ext cx="292151" cy="26015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6698257" y="3506494"/>
                  <a:ext cx="237425" cy="277932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7839401" y="4578615"/>
                  <a:ext cx="294535" cy="244202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4626529" y="5430648"/>
                  <a:ext cx="258820" cy="238022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Hexagon 14"/>
              <p:cNvSpPr/>
              <p:nvPr/>
            </p:nvSpPr>
            <p:spPr>
              <a:xfrm>
                <a:off x="4225535" y="3781381"/>
                <a:ext cx="3085899" cy="1635938"/>
              </a:xfrm>
              <a:prstGeom prst="hexagon">
                <a:avLst>
                  <a:gd name="adj" fmla="val 52257"/>
                  <a:gd name="vf" fmla="val 115470"/>
                </a:avLst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3388203" y="283991"/>
              <a:ext cx="146462" cy="146462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2973614" y="2271056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smtClean="0"/>
                <a:t>100</a:t>
              </a:r>
              <a:endParaRPr lang="en-US" sz="140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446529" y="393789"/>
              <a:ext cx="4453" cy="4214927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dash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3461434" y="430453"/>
              <a:ext cx="255759" cy="4208142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2072646" y="409004"/>
              <a:ext cx="1337006" cy="3750083"/>
            </a:xfrm>
            <a:prstGeom prst="straightConnector1">
              <a:avLst/>
            </a:prstGeom>
            <a:ln w="38100">
              <a:solidFill>
                <a:srgbClr val="00B0F0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2096858" y="409004"/>
              <a:ext cx="1312794" cy="5203651"/>
            </a:xfrm>
            <a:prstGeom prst="straightConnector1">
              <a:avLst/>
            </a:prstGeom>
            <a:ln w="38100">
              <a:solidFill>
                <a:srgbClr val="FFC000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-10375708" y="1927267"/>
              <a:ext cx="2149678" cy="497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(unit</a:t>
              </a:r>
              <a:r>
                <a:rPr lang="zh-CN" altLang="en-US" dirty="0" smtClean="0">
                  <a:solidFill>
                    <a:srgbClr val="FF0000"/>
                  </a:solidFill>
                </a:rPr>
                <a:t>：</a:t>
              </a:r>
              <a:r>
                <a:rPr lang="en-US" altLang="zh-CN" dirty="0" smtClean="0">
                  <a:solidFill>
                    <a:srgbClr val="FF0000"/>
                  </a:solidFill>
                </a:rPr>
                <a:t>mm)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9473810" y="3064185"/>
            <a:ext cx="2876672" cy="1196225"/>
            <a:chOff x="4257461" y="3566400"/>
            <a:chExt cx="2876672" cy="1196225"/>
          </a:xfrm>
        </p:grpSpPr>
        <p:cxnSp>
          <p:nvCxnSpPr>
            <p:cNvPr id="145" name="Straight Arrow Connector 144"/>
            <p:cNvCxnSpPr/>
            <p:nvPr/>
          </p:nvCxnSpPr>
          <p:spPr>
            <a:xfrm>
              <a:off x="4257461" y="3748526"/>
              <a:ext cx="472801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4890004" y="3566400"/>
              <a:ext cx="21790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Inner:</a:t>
              </a:r>
              <a:r>
                <a:rPr lang="zh-CN" altLang="en-US" dirty="0" smtClean="0"/>
                <a:t>     </a:t>
              </a:r>
              <a:r>
                <a:rPr lang="en-US" altLang="zh-CN" dirty="0" smtClean="0"/>
                <a:t>101(100.2)</a:t>
              </a:r>
              <a:endParaRPr lang="en-US" dirty="0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>
              <a:off x="4257461" y="4135595"/>
              <a:ext cx="472801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4912631" y="3962548"/>
              <a:ext cx="1956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Middle:</a:t>
              </a:r>
              <a:r>
                <a:rPr lang="zh-CN" altLang="en-US" dirty="0" smtClean="0"/>
                <a:t> </a:t>
              </a:r>
              <a:r>
                <a:rPr lang="en-US" altLang="zh-CN" dirty="0" smtClean="0"/>
                <a:t>106(105.3)</a:t>
              </a:r>
              <a:endParaRPr lang="en-US" dirty="0"/>
            </a:p>
          </p:txBody>
        </p:sp>
        <p:cxnSp>
          <p:nvCxnSpPr>
            <p:cNvPr id="149" name="Straight Arrow Connector 148"/>
            <p:cNvCxnSpPr/>
            <p:nvPr/>
          </p:nvCxnSpPr>
          <p:spPr>
            <a:xfrm>
              <a:off x="4257461" y="4577959"/>
              <a:ext cx="490385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/>
            <p:cNvSpPr txBox="1"/>
            <p:nvPr/>
          </p:nvSpPr>
          <p:spPr>
            <a:xfrm>
              <a:off x="4912631" y="4393293"/>
              <a:ext cx="2221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Outer:</a:t>
              </a:r>
              <a:r>
                <a:rPr lang="zh-CN" altLang="en-US" dirty="0" smtClean="0"/>
                <a:t> </a:t>
              </a:r>
              <a:r>
                <a:rPr lang="zh-CN" altLang="en-US" dirty="0" smtClean="0"/>
                <a:t>   </a:t>
              </a:r>
              <a:r>
                <a:rPr lang="en-US" altLang="zh-CN" dirty="0" smtClean="0"/>
                <a:t>111(110.2)</a:t>
              </a:r>
              <a:endParaRPr lang="en-US" dirty="0"/>
            </a:p>
          </p:txBody>
        </p:sp>
      </p:grpSp>
      <p:pic>
        <p:nvPicPr>
          <p:cNvPr id="166" name="Picture 1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163" y="2985850"/>
            <a:ext cx="1173115" cy="3611689"/>
          </a:xfrm>
          <a:prstGeom prst="rect">
            <a:avLst/>
          </a:prstGeom>
        </p:spPr>
      </p:pic>
      <p:cxnSp>
        <p:nvCxnSpPr>
          <p:cNvPr id="168" name="Straight Connector 167"/>
          <p:cNvCxnSpPr/>
          <p:nvPr/>
        </p:nvCxnSpPr>
        <p:spPr>
          <a:xfrm>
            <a:off x="4853354" y="3367454"/>
            <a:ext cx="4560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4853354" y="4165756"/>
            <a:ext cx="4560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V="1">
            <a:off x="5309407" y="2414148"/>
            <a:ext cx="3832056" cy="94367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endCxn id="13" idx="4"/>
          </p:cNvCxnSpPr>
          <p:nvPr/>
        </p:nvCxnSpPr>
        <p:spPr>
          <a:xfrm>
            <a:off x="5309407" y="4165756"/>
            <a:ext cx="2236351" cy="208532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3682110" y="6449190"/>
            <a:ext cx="4560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V="1">
            <a:off x="3682110" y="4165756"/>
            <a:ext cx="1171244" cy="55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1697471" y="4443546"/>
            <a:ext cx="2585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Length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Module:</a:t>
            </a:r>
            <a:r>
              <a:rPr lang="zh-CN" altLang="en-US" dirty="0" smtClean="0"/>
              <a:t> </a:t>
            </a:r>
            <a:r>
              <a:rPr lang="en-US" altLang="zh-CN" dirty="0" smtClean="0"/>
              <a:t>458</a:t>
            </a:r>
            <a:endParaRPr lang="en-US" dirty="0"/>
          </a:p>
        </p:txBody>
      </p:sp>
      <p:cxnSp>
        <p:nvCxnSpPr>
          <p:cNvPr id="182" name="Straight Connector 181"/>
          <p:cNvCxnSpPr/>
          <p:nvPr/>
        </p:nvCxnSpPr>
        <p:spPr>
          <a:xfrm>
            <a:off x="3693931" y="3367454"/>
            <a:ext cx="115942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3685629" y="3064185"/>
            <a:ext cx="88637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3134524" y="3075590"/>
            <a:ext cx="1046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Gland</a:t>
            </a:r>
            <a:r>
              <a:rPr lang="zh-CN" altLang="en-US" sz="1400" dirty="0" smtClean="0"/>
              <a:t>：</a:t>
            </a:r>
            <a:r>
              <a:rPr lang="en-US" altLang="zh-CN" sz="1400" dirty="0" smtClean="0"/>
              <a:t>35</a:t>
            </a:r>
            <a:endParaRPr lang="en-US" sz="1400" dirty="0"/>
          </a:p>
        </p:txBody>
      </p:sp>
      <p:cxnSp>
        <p:nvCxnSpPr>
          <p:cNvPr id="185" name="Straight Connector 184"/>
          <p:cNvCxnSpPr/>
          <p:nvPr/>
        </p:nvCxnSpPr>
        <p:spPr>
          <a:xfrm>
            <a:off x="3682109" y="2985850"/>
            <a:ext cx="88989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Box 185"/>
          <p:cNvSpPr txBox="1"/>
          <p:nvPr/>
        </p:nvSpPr>
        <p:spPr>
          <a:xfrm>
            <a:off x="1686069" y="2876979"/>
            <a:ext cx="1484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Redundancy</a:t>
            </a:r>
            <a:r>
              <a:rPr lang="zh-CN" altLang="en-US" sz="1400" dirty="0" smtClean="0"/>
              <a:t>：</a:t>
            </a:r>
            <a:r>
              <a:rPr lang="en-US" altLang="zh-CN" sz="1400" dirty="0" smtClean="0"/>
              <a:t>15</a:t>
            </a:r>
            <a:endParaRPr lang="en-US" sz="1400" dirty="0"/>
          </a:p>
        </p:txBody>
      </p:sp>
      <p:cxnSp>
        <p:nvCxnSpPr>
          <p:cNvPr id="188" name="Straight Arrow Connector 187"/>
          <p:cNvCxnSpPr>
            <a:stCxn id="186" idx="3"/>
          </p:cNvCxnSpPr>
          <p:nvPr/>
        </p:nvCxnSpPr>
        <p:spPr>
          <a:xfrm flipV="1">
            <a:off x="3170625" y="3030867"/>
            <a:ext cx="464446" cy="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Box 200"/>
          <p:cNvSpPr txBox="1"/>
          <p:nvPr/>
        </p:nvSpPr>
        <p:spPr>
          <a:xfrm>
            <a:off x="852929" y="5036964"/>
            <a:ext cx="2530308" cy="14773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Totle</a:t>
            </a:r>
            <a:r>
              <a:rPr lang="zh-CN" altLang="en-US" dirty="0" smtClean="0"/>
              <a:t> </a:t>
            </a:r>
            <a:r>
              <a:rPr lang="en-US" altLang="zh-CN" dirty="0" smtClean="0"/>
              <a:t>length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fiber:</a:t>
            </a:r>
            <a:endParaRPr lang="zh-CN" altLang="en-US" dirty="0" smtClean="0"/>
          </a:p>
          <a:p>
            <a:r>
              <a:rPr lang="en-US" altLang="zh-CN" dirty="0" smtClean="0"/>
              <a:t>Inner:</a:t>
            </a:r>
            <a:r>
              <a:rPr lang="zh-CN" altLang="en-US" dirty="0" smtClean="0"/>
              <a:t>     </a:t>
            </a:r>
            <a:r>
              <a:rPr lang="en-US" altLang="zh-CN" dirty="0" smtClean="0"/>
              <a:t>608</a:t>
            </a:r>
            <a:endParaRPr lang="zh-CN" altLang="en-US" dirty="0" smtClean="0"/>
          </a:p>
          <a:p>
            <a:r>
              <a:rPr lang="en-US" altLang="zh-CN" dirty="0" smtClean="0"/>
              <a:t>Middle:</a:t>
            </a:r>
            <a:r>
              <a:rPr lang="zh-CN" altLang="en-US" dirty="0" smtClean="0"/>
              <a:t>  </a:t>
            </a:r>
            <a:r>
              <a:rPr lang="en-US" altLang="zh-CN" dirty="0" smtClean="0"/>
              <a:t>613</a:t>
            </a:r>
            <a:endParaRPr lang="zh-CN" altLang="en-US" dirty="0" smtClean="0"/>
          </a:p>
          <a:p>
            <a:r>
              <a:rPr lang="en-US" altLang="zh-CN" dirty="0" smtClean="0"/>
              <a:t>Outer:</a:t>
            </a:r>
            <a:r>
              <a:rPr lang="zh-CN" altLang="en-US" dirty="0" smtClean="0"/>
              <a:t>    </a:t>
            </a:r>
            <a:r>
              <a:rPr lang="en-US" altLang="zh-CN" dirty="0" smtClean="0"/>
              <a:t>618</a:t>
            </a:r>
            <a:endParaRPr lang="zh-CN" altLang="en-US" dirty="0" smtClean="0"/>
          </a:p>
          <a:p>
            <a:r>
              <a:rPr lang="en-US" altLang="zh-CN" dirty="0" err="1" smtClean="0"/>
              <a:t>Thinkness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end</a:t>
            </a:r>
            <a:r>
              <a:rPr lang="zh-CN" altLang="en-US" dirty="0" smtClean="0"/>
              <a:t> </a:t>
            </a:r>
            <a:r>
              <a:rPr lang="en-US" altLang="zh-CN" dirty="0" smtClean="0"/>
              <a:t>plate:</a:t>
            </a:r>
            <a:r>
              <a:rPr lang="zh-CN" altLang="en-US" dirty="0" smtClean="0"/>
              <a:t> </a:t>
            </a:r>
            <a:r>
              <a:rPr lang="en-US" altLang="zh-CN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4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</a:t>
            </a:r>
            <a:r>
              <a:rPr lang="en-US" dirty="0" smtClean="0"/>
              <a:t>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960791" cy="4351338"/>
          </a:xfrm>
        </p:spPr>
        <p:txBody>
          <a:bodyPr/>
          <a:lstStyle/>
          <a:p>
            <a:r>
              <a:rPr lang="en-US" altLang="zh-CN" dirty="0" smtClean="0"/>
              <a:t>Cut</a:t>
            </a:r>
            <a:r>
              <a:rPr lang="zh-CN" altLang="en-US" dirty="0" smtClean="0"/>
              <a:t> </a:t>
            </a:r>
            <a:r>
              <a:rPr lang="en-US" altLang="zh-CN" dirty="0" smtClean="0"/>
              <a:t>fibers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s</a:t>
            </a:r>
            <a:r>
              <a:rPr lang="en-US" altLang="zh-CN" dirty="0" smtClean="0"/>
              <a:t>pecified length</a:t>
            </a:r>
            <a:endParaRPr lang="zh-CN" altLang="en-US" dirty="0" smtClean="0"/>
          </a:p>
          <a:p>
            <a:r>
              <a:rPr lang="en-US" altLang="zh-CN" dirty="0" smtClean="0"/>
              <a:t>Plate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unbundled</a:t>
            </a:r>
            <a:r>
              <a:rPr lang="zh-CN" altLang="en-US" dirty="0" smtClean="0"/>
              <a:t> </a:t>
            </a:r>
            <a:r>
              <a:rPr lang="en-US" altLang="zh-CN" dirty="0" smtClean="0"/>
              <a:t>end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fibers</a:t>
            </a:r>
            <a:endParaRPr lang="zh-CN" altLang="en-US" dirty="0" smtClean="0"/>
          </a:p>
          <a:p>
            <a:r>
              <a:rPr lang="en-US" altLang="zh-CN" dirty="0" smtClean="0"/>
              <a:t>Bundle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fibers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(from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inner</a:t>
            </a:r>
            <a:r>
              <a:rPr lang="zh-CN" altLang="en-US" dirty="0" smtClean="0"/>
              <a:t> </a:t>
            </a:r>
            <a:r>
              <a:rPr lang="en-US" altLang="zh-CN" dirty="0" smtClean="0"/>
              <a:t>group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outer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group)</a:t>
            </a:r>
            <a:endParaRPr lang="zh-CN" altLang="en-US" dirty="0" smtClean="0"/>
          </a:p>
          <a:p>
            <a:r>
              <a:rPr lang="en-US" altLang="zh-CN" b="1" i="1" u="sng" dirty="0">
                <a:solidFill>
                  <a:schemeClr val="bg1">
                    <a:lumMod val="50000"/>
                  </a:schemeClr>
                </a:solidFill>
              </a:rPr>
              <a:t>G</a:t>
            </a:r>
            <a:r>
              <a:rPr lang="en-US" altLang="zh-CN" b="1" i="1" u="sng" dirty="0" smtClean="0">
                <a:solidFill>
                  <a:schemeClr val="bg1">
                    <a:lumMod val="50000"/>
                  </a:schemeClr>
                </a:solidFill>
              </a:rPr>
              <a:t>lue</a:t>
            </a:r>
            <a:r>
              <a:rPr lang="zh-CN" altLang="en-US" b="1" i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b="1" i="1" u="sng" dirty="0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zh-CN" altLang="en-US" b="1" i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b="1" i="1" u="sng" dirty="0" smtClean="0">
                <a:solidFill>
                  <a:schemeClr val="bg1">
                    <a:lumMod val="50000"/>
                  </a:schemeClr>
                </a:solidFill>
              </a:rPr>
              <a:t>bundled</a:t>
            </a:r>
            <a:r>
              <a:rPr lang="zh-CN" altLang="en-US" b="1" i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b="1" i="1" u="sng" dirty="0" smtClean="0">
                <a:solidFill>
                  <a:schemeClr val="bg1">
                    <a:lumMod val="50000"/>
                  </a:schemeClr>
                </a:solidFill>
              </a:rPr>
              <a:t>end</a:t>
            </a:r>
            <a:endParaRPr lang="zh-CN" altLang="en-US" b="1" i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b="1" i="1" u="sng" dirty="0" smtClean="0">
                <a:solidFill>
                  <a:schemeClr val="bg1">
                    <a:lumMod val="50000"/>
                  </a:schemeClr>
                </a:solidFill>
              </a:rPr>
              <a:t>Cut</a:t>
            </a:r>
            <a:r>
              <a:rPr lang="zh-CN" altLang="en-US" b="1" i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b="1" i="1" u="sng" dirty="0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zh-CN" altLang="en-US" b="1" i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b="1" i="1" u="sng" dirty="0" smtClean="0">
                <a:solidFill>
                  <a:schemeClr val="bg1">
                    <a:lumMod val="50000"/>
                  </a:schemeClr>
                </a:solidFill>
              </a:rPr>
              <a:t>polish</a:t>
            </a:r>
            <a:r>
              <a:rPr lang="zh-CN" altLang="en-US" b="1" i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b="1" i="1" u="sng" dirty="0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zh-CN" altLang="en-US" b="1" i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b="1" i="1" u="sng" dirty="0" smtClean="0">
                <a:solidFill>
                  <a:schemeClr val="bg1">
                    <a:lumMod val="50000"/>
                  </a:schemeClr>
                </a:solidFill>
              </a:rPr>
              <a:t>bundled</a:t>
            </a:r>
            <a:r>
              <a:rPr lang="zh-CN" altLang="en-US" b="1" i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b="1" i="1" u="sng" dirty="0" smtClean="0">
                <a:solidFill>
                  <a:schemeClr val="bg1">
                    <a:lumMod val="50000"/>
                  </a:schemeClr>
                </a:solidFill>
              </a:rPr>
              <a:t>end</a:t>
            </a:r>
            <a:r>
              <a:rPr lang="zh-CN" altLang="en-US" b="1" i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b="1" i="1" u="sng" dirty="0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zh-CN" altLang="en-US" b="1" i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b="1" i="1" u="sng" dirty="0" smtClean="0">
                <a:solidFill>
                  <a:schemeClr val="bg1">
                    <a:lumMod val="50000"/>
                  </a:schemeClr>
                </a:solidFill>
              </a:rPr>
              <a:t>fibers</a:t>
            </a:r>
            <a:endParaRPr lang="zh-CN" altLang="en-US" b="1" i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006848" y="1433969"/>
            <a:ext cx="2457538" cy="2704172"/>
            <a:chOff x="1079346" y="3748134"/>
            <a:chExt cx="2457538" cy="270417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9346" y="3748134"/>
              <a:ext cx="2457538" cy="270417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486415" y="4379846"/>
              <a:ext cx="1643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rgbClr val="FFFF00"/>
                  </a:solidFill>
                </a:rPr>
                <a:t>U</a:t>
              </a:r>
              <a:r>
                <a:rPr lang="en-US" smtClean="0">
                  <a:solidFill>
                    <a:srgbClr val="FFFF00"/>
                  </a:solidFill>
                </a:rPr>
                <a:t>nbundled</a:t>
              </a:r>
              <a:r>
                <a:rPr lang="zh-CN" altLang="en-US" dirty="0" smtClean="0">
                  <a:solidFill>
                    <a:srgbClr val="FFFF00"/>
                  </a:solidFill>
                </a:rPr>
                <a:t> </a:t>
              </a:r>
              <a:r>
                <a:rPr lang="en-US" altLang="zh-CN" dirty="0" smtClean="0">
                  <a:solidFill>
                    <a:srgbClr val="FFFF00"/>
                  </a:solidFill>
                </a:rPr>
                <a:t>end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65677" y="4513134"/>
            <a:ext cx="7098709" cy="1632757"/>
            <a:chOff x="4062469" y="4196542"/>
            <a:chExt cx="7098709" cy="16327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795445" y="1463566"/>
              <a:ext cx="1632757" cy="709870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783878" y="436209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Bundled</a:t>
              </a:r>
              <a:r>
                <a:rPr lang="zh-CN" altLang="en-US" dirty="0" smtClean="0">
                  <a:solidFill>
                    <a:srgbClr val="FFFF00"/>
                  </a:solidFill>
                </a:rPr>
                <a:t> </a:t>
              </a:r>
              <a:r>
                <a:rPr lang="en-US" altLang="zh-CN" dirty="0" smtClean="0">
                  <a:solidFill>
                    <a:srgbClr val="FFFF00"/>
                  </a:solidFill>
                </a:rPr>
                <a:t>end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57224" y="4546756"/>
              <a:ext cx="1643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rgbClr val="FFFF00"/>
                  </a:solidFill>
                </a:rPr>
                <a:t>U</a:t>
              </a:r>
              <a:r>
                <a:rPr lang="en-US" smtClean="0">
                  <a:solidFill>
                    <a:srgbClr val="FFFF00"/>
                  </a:solidFill>
                </a:rPr>
                <a:t>nbundled</a:t>
              </a:r>
              <a:r>
                <a:rPr lang="zh-CN" altLang="en-US" dirty="0" smtClean="0">
                  <a:solidFill>
                    <a:srgbClr val="FFFF00"/>
                  </a:solidFill>
                </a:rPr>
                <a:t> </a:t>
              </a:r>
              <a:r>
                <a:rPr lang="en-US" altLang="zh-CN" dirty="0" smtClean="0">
                  <a:solidFill>
                    <a:srgbClr val="FFFF00"/>
                  </a:solidFill>
                </a:rPr>
                <a:t>end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2924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</a:t>
            </a:r>
            <a:r>
              <a:rPr lang="en-US" dirty="0" smtClean="0"/>
              <a:t>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40769" cy="4351338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Hang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fiber</a:t>
            </a:r>
            <a:r>
              <a:rPr lang="zh-CN" altLang="en-US" dirty="0" smtClean="0"/>
              <a:t> </a:t>
            </a:r>
            <a:r>
              <a:rPr lang="en-US" altLang="zh-CN" dirty="0" smtClean="0"/>
              <a:t>bundle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gland</a:t>
            </a:r>
            <a:endParaRPr lang="zh-CN" altLang="en-US" dirty="0" smtClean="0"/>
          </a:p>
          <a:p>
            <a:r>
              <a:rPr lang="en-US" altLang="zh-CN" dirty="0" smtClean="0"/>
              <a:t>Separate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outer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group</a:t>
            </a:r>
            <a:r>
              <a:rPr lang="zh-CN" altLang="en-US" dirty="0" smtClean="0"/>
              <a:t> </a:t>
            </a:r>
            <a:r>
              <a:rPr lang="en-US" altLang="zh-CN" dirty="0" smtClean="0"/>
              <a:t>fibers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into</a:t>
            </a:r>
            <a:r>
              <a:rPr lang="zh-CN" altLang="en-US" dirty="0" smtClean="0"/>
              <a:t> </a:t>
            </a:r>
            <a:r>
              <a:rPr lang="en-US" altLang="zh-CN" dirty="0" smtClean="0"/>
              <a:t>left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right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parts,</a:t>
            </a:r>
            <a:r>
              <a:rPr lang="zh-CN" altLang="en-US" dirty="0" smtClean="0"/>
              <a:t> </a:t>
            </a:r>
            <a:r>
              <a:rPr lang="en-US" altLang="zh-CN" dirty="0" smtClean="0"/>
              <a:t>bundle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them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respectively.</a:t>
            </a:r>
            <a:endParaRPr lang="zh-CN" altLang="en-US" dirty="0" smtClean="0"/>
          </a:p>
          <a:p>
            <a:r>
              <a:rPr lang="en-US" altLang="zh-CN" dirty="0" smtClean="0"/>
              <a:t>Then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do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same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middle</a:t>
            </a:r>
            <a:r>
              <a:rPr lang="zh-CN" altLang="en-US" dirty="0" smtClean="0"/>
              <a:t> </a:t>
            </a:r>
            <a:r>
              <a:rPr lang="en-US" altLang="zh-CN" dirty="0" smtClean="0"/>
              <a:t>group</a:t>
            </a:r>
            <a:r>
              <a:rPr lang="zh-CN" altLang="en-US" dirty="0" smtClean="0"/>
              <a:t> </a:t>
            </a:r>
            <a:r>
              <a:rPr lang="en-US" altLang="zh-CN" dirty="0" smtClean="0"/>
              <a:t>fibers.</a:t>
            </a:r>
            <a:endParaRPr lang="zh-CN" altLang="en-US" dirty="0" smtClean="0"/>
          </a:p>
          <a:p>
            <a:r>
              <a:rPr lang="en-US" altLang="zh-CN" dirty="0" smtClean="0"/>
              <a:t>Insert</a:t>
            </a:r>
            <a:r>
              <a:rPr lang="zh-CN" altLang="en-US" dirty="0" smtClean="0"/>
              <a:t> </a:t>
            </a:r>
            <a:r>
              <a:rPr lang="en-US" altLang="zh-CN" dirty="0" smtClean="0"/>
              <a:t>fibers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module</a:t>
            </a:r>
            <a:r>
              <a:rPr lang="zh-CN" altLang="en-US" dirty="0" smtClean="0"/>
              <a:t> </a:t>
            </a:r>
            <a:r>
              <a:rPr lang="en-US" altLang="zh-CN" dirty="0" smtClean="0"/>
              <a:t>(~15cm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time)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inner</a:t>
            </a:r>
            <a:r>
              <a:rPr lang="zh-CN" altLang="en-US" dirty="0" smtClean="0"/>
              <a:t> </a:t>
            </a:r>
            <a:r>
              <a:rPr lang="en-US" altLang="zh-CN" dirty="0" smtClean="0"/>
              <a:t>group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outer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group</a:t>
            </a:r>
            <a:r>
              <a:rPr lang="zh-CN" altLang="en-US" dirty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avoid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tangle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fibers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together.</a:t>
            </a:r>
            <a:endParaRPr lang="zh-CN" altLang="en-US" dirty="0" smtClean="0"/>
          </a:p>
          <a:p>
            <a:r>
              <a:rPr lang="en-US" altLang="zh-CN" dirty="0" smtClean="0"/>
              <a:t>Then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push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bundled</a:t>
            </a:r>
            <a:r>
              <a:rPr lang="zh-CN" altLang="en-US" dirty="0" smtClean="0"/>
              <a:t> </a:t>
            </a:r>
            <a:r>
              <a:rPr lang="en-US" altLang="zh-CN" dirty="0" smtClean="0"/>
              <a:t>end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fibers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insert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them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bottom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/>
              <a:t> </a:t>
            </a:r>
            <a:r>
              <a:rPr lang="en-US" altLang="zh-CN" dirty="0" smtClean="0"/>
              <a:t>module.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969" y="1353618"/>
            <a:ext cx="3774831" cy="44430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82553" y="5064369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mtClean="0">
                <a:solidFill>
                  <a:srgbClr val="FFFF00"/>
                </a:solidFill>
              </a:rPr>
              <a:t>Module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95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</a:t>
            </a:r>
            <a:r>
              <a:rPr lang="en-US" dirty="0" smtClean="0"/>
              <a:t>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~45</a:t>
            </a:r>
            <a:r>
              <a:rPr lang="zh-CN" altLang="en-US" dirty="0" smtClean="0"/>
              <a:t> </a:t>
            </a:r>
            <a:r>
              <a:rPr lang="en-US" altLang="zh-CN" dirty="0" smtClean="0"/>
              <a:t>minutes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insert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fibers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592" y="1109672"/>
            <a:ext cx="3003208" cy="4913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024" y="2373923"/>
            <a:ext cx="3683464" cy="364880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 flipV="1">
            <a:off x="5011615" y="2637692"/>
            <a:ext cx="4466493" cy="315643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73162" y="5838092"/>
            <a:ext cx="4422530" cy="2637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30640" y="4927666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17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Pros.</a:t>
            </a:r>
            <a:r>
              <a:rPr lang="zh-CN" altLang="en-US" dirty="0" smtClean="0"/>
              <a:t> </a:t>
            </a:r>
            <a:r>
              <a:rPr lang="en-US" altLang="zh-CN" dirty="0" smtClean="0"/>
              <a:t>&amp;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861" y="1672379"/>
            <a:ext cx="7582731" cy="491705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Pros.: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Only</a:t>
            </a:r>
            <a:r>
              <a:rPr lang="zh-CN" altLang="en-US" dirty="0" smtClean="0"/>
              <a:t> </a:t>
            </a:r>
            <a:r>
              <a:rPr lang="en-US" altLang="zh-CN" dirty="0" smtClean="0"/>
              <a:t>3</a:t>
            </a:r>
            <a:r>
              <a:rPr lang="zh-CN" altLang="en-US" dirty="0" smtClean="0"/>
              <a:t> </a:t>
            </a:r>
            <a:r>
              <a:rPr lang="en-US" altLang="zh-CN" dirty="0" smtClean="0"/>
              <a:t>different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length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fibers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Simple shaping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Avoid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tangle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fibers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together</a:t>
            </a:r>
            <a:endParaRPr lang="zh-CN" altLang="en-US" dirty="0" smtClean="0"/>
          </a:p>
          <a:p>
            <a:pPr lvl="1"/>
            <a:r>
              <a:rPr lang="is-IS" altLang="zh-CN" dirty="0" smtClean="0"/>
              <a:t>…</a:t>
            </a:r>
            <a:endParaRPr lang="zh-CN" altLang="en-US" dirty="0"/>
          </a:p>
          <a:p>
            <a:r>
              <a:rPr lang="en-US" altLang="zh-CN" dirty="0" smtClean="0"/>
              <a:t>Cons.: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?</a:t>
            </a:r>
            <a:endParaRPr lang="zh-CN" altLang="en-US" dirty="0"/>
          </a:p>
          <a:p>
            <a:r>
              <a:rPr lang="en-US" altLang="zh-CN" dirty="0" smtClean="0"/>
              <a:t>Need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be</a:t>
            </a:r>
            <a:r>
              <a:rPr lang="zh-CN" altLang="en-US" dirty="0" smtClean="0"/>
              <a:t> </a:t>
            </a:r>
            <a:r>
              <a:rPr lang="en-US" altLang="zh-CN" dirty="0" smtClean="0"/>
              <a:t>improved: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Use</a:t>
            </a:r>
            <a:r>
              <a:rPr lang="zh-CN" altLang="en-US" dirty="0" smtClean="0"/>
              <a:t> </a:t>
            </a:r>
            <a:r>
              <a:rPr lang="en-US" altLang="zh-CN" dirty="0" smtClean="0"/>
              <a:t>end</a:t>
            </a:r>
            <a:r>
              <a:rPr lang="zh-CN" altLang="en-US" dirty="0" smtClean="0"/>
              <a:t> </a:t>
            </a:r>
            <a:r>
              <a:rPr lang="en-US" altLang="zh-CN" dirty="0" smtClean="0"/>
              <a:t>plate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no</a:t>
            </a:r>
            <a:r>
              <a:rPr lang="zh-CN" altLang="en-US" dirty="0" smtClean="0"/>
              <a:t> </a:t>
            </a:r>
            <a:r>
              <a:rPr lang="en-US" altLang="zh-CN" dirty="0" smtClean="0"/>
              <a:t>holes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Need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cap</a:t>
            </a:r>
            <a:r>
              <a:rPr lang="zh-CN" altLang="en-US" dirty="0" smtClean="0"/>
              <a:t> </a:t>
            </a:r>
          </a:p>
          <a:p>
            <a:pPr lvl="2"/>
            <a:r>
              <a:rPr lang="en-US" altLang="zh-CN" dirty="0" smtClean="0"/>
              <a:t>provide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force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ensure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fibers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touch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botteom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592" y="1109672"/>
            <a:ext cx="3003208" cy="491305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932985" y="1529862"/>
            <a:ext cx="151227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240715" y="905608"/>
            <a:ext cx="0" cy="56270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0202007" y="905608"/>
            <a:ext cx="0" cy="56270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508132" y="1345196"/>
            <a:ext cx="51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mtClean="0">
                <a:solidFill>
                  <a:srgbClr val="FFFF00"/>
                </a:solidFill>
              </a:rPr>
              <a:t>cap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100038" y="5574323"/>
            <a:ext cx="1485900" cy="44840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378495" y="6084278"/>
            <a:ext cx="1066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End</a:t>
            </a:r>
            <a:r>
              <a:rPr lang="zh-CN" altLang="en-US" dirty="0" smtClean="0"/>
              <a:t> </a:t>
            </a:r>
            <a:r>
              <a:rPr lang="en-US" altLang="zh-CN" dirty="0" smtClean="0"/>
              <a:t>plate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91750" y="683140"/>
            <a:ext cx="1707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i="1" dirty="0" smtClean="0">
                <a:solidFill>
                  <a:srgbClr val="FF0000"/>
                </a:solidFill>
                <a:latin typeface="Adobe Garamond Pro" charset="0"/>
                <a:ea typeface="Adobe Garamond Pro" charset="0"/>
                <a:cs typeface="Adobe Garamond Pro" charset="0"/>
              </a:rPr>
              <a:t>Thanks!</a:t>
            </a:r>
            <a:endParaRPr lang="en-US" sz="4000" b="1" i="1" dirty="0">
              <a:solidFill>
                <a:srgbClr val="FF0000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14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315</Words>
  <Application>Microsoft Macintosh PowerPoint</Application>
  <PresentationFormat>Widescreen</PresentationFormat>
  <Paragraphs>69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Adobe Garamond Pro</vt:lpstr>
      <vt:lpstr>Calibri</vt:lpstr>
      <vt:lpstr>Calibri Light</vt:lpstr>
      <vt:lpstr>宋体</vt:lpstr>
      <vt:lpstr>Arial</vt:lpstr>
      <vt:lpstr>Office Theme</vt:lpstr>
      <vt:lpstr>Inserting the fibers</vt:lpstr>
      <vt:lpstr>Method</vt:lpstr>
      <vt:lpstr>Method</vt:lpstr>
      <vt:lpstr>Operation</vt:lpstr>
      <vt:lpstr>Operation</vt:lpstr>
      <vt:lpstr>Operation</vt:lpstr>
      <vt:lpstr>Pros. &amp; Cons.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Inserting the fibers</dc:title>
  <dc:creator>Microsoft Office User</dc:creator>
  <cp:lastModifiedBy>Microsoft Office User</cp:lastModifiedBy>
  <cp:revision>11</cp:revision>
  <dcterms:created xsi:type="dcterms:W3CDTF">2016-06-02T10:46:33Z</dcterms:created>
  <dcterms:modified xsi:type="dcterms:W3CDTF">2016-06-02T12:23:04Z</dcterms:modified>
</cp:coreProperties>
</file>