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0" r:id="rId4"/>
    <p:sldId id="273" r:id="rId5"/>
    <p:sldId id="271" r:id="rId6"/>
    <p:sldId id="274" r:id="rId7"/>
    <p:sldId id="275" r:id="rId8"/>
    <p:sldId id="276" r:id="rId9"/>
    <p:sldId id="26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di shen" initials="cs" lastIdx="0" clrIdx="0">
    <p:extLst>
      <p:ext uri="{19B8F6BF-5375-455C-9EA6-DF929625EA0E}">
        <p15:presenceInfo xmlns:p15="http://schemas.microsoft.com/office/powerpoint/2012/main" userId="6ad2852c90525cc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6" d="100"/>
          <a:sy n="86" d="100"/>
        </p:scale>
        <p:origin x="54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3268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4585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14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06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143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982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49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5475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126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962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169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1DE8F1-1D38-4E1F-A43F-4631C810B738}" type="datetimeFigureOut">
              <a:rPr lang="zh-CN" altLang="en-US" smtClean="0"/>
              <a:t>2016/9/8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13F99-BADC-4955-9D77-40E67189AD0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5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" y="1482572"/>
            <a:ext cx="9143999" cy="23170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750"/>
              </a:spcBef>
            </a:pPr>
            <a:r>
              <a:rPr lang="en-US" altLang="zh-CN" sz="4800" i="1" dirty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First</a:t>
            </a:r>
            <a:r>
              <a:rPr lang="en-US" altLang="zh-CN" sz="4800" dirty="0"/>
              <a:t> </a:t>
            </a:r>
            <a:r>
              <a:rPr lang="en-US" altLang="zh-CN" sz="4800" i="1" dirty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shashlyk module </a:t>
            </a:r>
            <a:br>
              <a:rPr lang="en-US" altLang="zh-CN" sz="4800" i="1" dirty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</a:br>
            <a:r>
              <a:rPr lang="en-US" altLang="zh-CN" sz="4800" i="1" dirty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cosmic test result</a:t>
            </a:r>
            <a:endParaRPr lang="zh-CN" altLang="en-US" sz="4800" i="1" dirty="0">
              <a:latin typeface="Comic Sans MS" panose="030F0702030302020204" pitchFamily="66" charset="0"/>
              <a:ea typeface="+mn-ea"/>
              <a:cs typeface="MV Boli" panose="02000500030200090000" pitchFamily="2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06325" y="5616178"/>
            <a:ext cx="6858000" cy="1241822"/>
          </a:xfrm>
        </p:spPr>
        <p:txBody>
          <a:bodyPr/>
          <a:lstStyle/>
          <a:p>
            <a:pPr algn="r"/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Chendi Shen</a:t>
            </a:r>
          </a:p>
          <a:p>
            <a:pPr algn="r"/>
            <a:r>
              <a:rPr lang="en-US" altLang="zh-CN" i="1" dirty="0">
                <a:latin typeface="Comic Sans MS" panose="030F0702030302020204" pitchFamily="66" charset="0"/>
                <a:cs typeface="MV Boli" panose="02000500030200090000" pitchFamily="2" charset="0"/>
              </a:rPr>
              <a:t>2016.9.8</a:t>
            </a:r>
            <a:endParaRPr lang="zh-CN" altLang="en-US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641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6278" y="593454"/>
            <a:ext cx="6875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Silver shine 415001 painting</a:t>
            </a:r>
            <a:endParaRPr lang="zh-CN" altLang="en-US" sz="24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032" y="421272"/>
            <a:ext cx="2493685" cy="44408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9" t="36990" r="9320" b="37941"/>
          <a:stretch/>
        </p:blipFill>
        <p:spPr>
          <a:xfrm>
            <a:off x="523781" y="5184558"/>
            <a:ext cx="7617041" cy="12872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523781" y="2473507"/>
            <a:ext cx="4918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dirty="0"/>
              <a:t>The end of fiber has painted reflective material(silver shine 415001)</a:t>
            </a:r>
          </a:p>
        </p:txBody>
      </p:sp>
    </p:spTree>
    <p:extLst>
      <p:ext uri="{BB962C8B-B14F-4D97-AF65-F5344CB8AC3E}">
        <p14:creationId xmlns:p14="http://schemas.microsoft.com/office/powerpoint/2010/main" val="4256308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3015" y="212341"/>
            <a:ext cx="264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Cosmic test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1855438" y="2006354"/>
            <a:ext cx="745724" cy="23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PMT1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2148399" y="2478195"/>
            <a:ext cx="745724" cy="23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PMT2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2032985" y="5665279"/>
            <a:ext cx="745724" cy="2308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PMT3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1571353" y="2064059"/>
            <a:ext cx="275207" cy="1154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287268" y="2531458"/>
            <a:ext cx="843379" cy="1154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407115" y="5722983"/>
            <a:ext cx="603682" cy="115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1470367" y="3450294"/>
            <a:ext cx="477178" cy="21306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dirty="0" err="1"/>
              <a:t>ECal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620178" y="2930007"/>
            <a:ext cx="177556" cy="5153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200" dirty="0"/>
              <a:t>PMT0</a:t>
            </a:r>
            <a:endParaRPr lang="zh-CN" altLang="en-US" sz="1200" dirty="0"/>
          </a:p>
        </p:txBody>
      </p:sp>
      <p:cxnSp>
        <p:nvCxnSpPr>
          <p:cNvPr id="15" name="直接连接符 14"/>
          <p:cNvCxnSpPr>
            <a:stCxn id="7" idx="3"/>
          </p:cNvCxnSpPr>
          <p:nvPr/>
        </p:nvCxnSpPr>
        <p:spPr>
          <a:xfrm flipV="1">
            <a:off x="2894123" y="2589163"/>
            <a:ext cx="1074198" cy="4442"/>
          </a:xfrm>
          <a:prstGeom prst="line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3968321" y="2345027"/>
            <a:ext cx="1056443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fan-in/</a:t>
            </a:r>
          </a:p>
          <a:p>
            <a:pPr algn="ctr"/>
            <a:r>
              <a:rPr lang="en-US" altLang="zh-CN" sz="1400" dirty="0"/>
              <a:t>fan-out</a:t>
            </a:r>
            <a:endParaRPr lang="zh-CN" altLang="en-US" sz="1400" dirty="0"/>
          </a:p>
        </p:txBody>
      </p:sp>
      <p:cxnSp>
        <p:nvCxnSpPr>
          <p:cNvPr id="17" name="直接连接符 16"/>
          <p:cNvCxnSpPr/>
          <p:nvPr/>
        </p:nvCxnSpPr>
        <p:spPr>
          <a:xfrm>
            <a:off x="2778709" y="5779337"/>
            <a:ext cx="1717833" cy="135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7412856" y="1719564"/>
            <a:ext cx="0" cy="811894"/>
          </a:xfrm>
          <a:prstGeom prst="line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68321" y="3776976"/>
            <a:ext cx="1056443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discriminator</a:t>
            </a:r>
            <a:endParaRPr lang="zh-CN" altLang="en-US" sz="1200" dirty="0"/>
          </a:p>
        </p:txBody>
      </p:sp>
      <p:cxnSp>
        <p:nvCxnSpPr>
          <p:cNvPr id="22" name="直接连接符 21"/>
          <p:cNvCxnSpPr>
            <a:stCxn id="21" idx="2"/>
          </p:cNvCxnSpPr>
          <p:nvPr/>
        </p:nvCxnSpPr>
        <p:spPr>
          <a:xfrm>
            <a:off x="4496543" y="4265248"/>
            <a:ext cx="0" cy="1514089"/>
          </a:xfrm>
          <a:prstGeom prst="line">
            <a:avLst/>
          </a:prstGeom>
          <a:ln w="25400"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 flipH="1">
            <a:off x="5024764" y="4154751"/>
            <a:ext cx="745724" cy="8878"/>
          </a:xfrm>
          <a:prstGeom prst="line">
            <a:avLst/>
          </a:prstGeom>
          <a:ln w="25400"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5024764" y="3861788"/>
            <a:ext cx="745724" cy="8878"/>
          </a:xfrm>
          <a:prstGeom prst="line">
            <a:avLst/>
          </a:prstGeom>
          <a:ln w="25400">
            <a:head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5770488" y="3776976"/>
            <a:ext cx="1056443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coincidence apparatus</a:t>
            </a:r>
            <a:endParaRPr lang="zh-CN" altLang="en-US" sz="1400" dirty="0"/>
          </a:p>
        </p:txBody>
      </p:sp>
      <p:sp>
        <p:nvSpPr>
          <p:cNvPr id="43" name="矩形 42"/>
          <p:cNvSpPr/>
          <p:nvPr/>
        </p:nvSpPr>
        <p:spPr>
          <a:xfrm>
            <a:off x="7195351" y="2544300"/>
            <a:ext cx="1056443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TDC</a:t>
            </a:r>
            <a:endParaRPr lang="zh-CN" altLang="en-US" sz="1400" dirty="0"/>
          </a:p>
        </p:txBody>
      </p:sp>
      <p:sp>
        <p:nvSpPr>
          <p:cNvPr id="44" name="矩形 43"/>
          <p:cNvSpPr/>
          <p:nvPr/>
        </p:nvSpPr>
        <p:spPr>
          <a:xfrm>
            <a:off x="7195350" y="4852494"/>
            <a:ext cx="1056443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/>
              <a:t>QDC</a:t>
            </a:r>
            <a:endParaRPr lang="zh-CN" altLang="en-US" sz="1400" dirty="0"/>
          </a:p>
        </p:txBody>
      </p:sp>
      <p:cxnSp>
        <p:nvCxnSpPr>
          <p:cNvPr id="46" name="连接符: 肘形 45"/>
          <p:cNvCxnSpPr>
            <a:stCxn id="42" idx="0"/>
            <a:endCxn id="43" idx="1"/>
          </p:cNvCxnSpPr>
          <p:nvPr/>
        </p:nvCxnSpPr>
        <p:spPr>
          <a:xfrm rot="5400000" flipH="1" flipV="1">
            <a:off x="6252760" y="2834386"/>
            <a:ext cx="988540" cy="896641"/>
          </a:xfrm>
          <a:prstGeom prst="bentConnector2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连接符: 肘形 48"/>
          <p:cNvCxnSpPr>
            <a:stCxn id="42" idx="2"/>
            <a:endCxn id="44" idx="1"/>
          </p:cNvCxnSpPr>
          <p:nvPr/>
        </p:nvCxnSpPr>
        <p:spPr>
          <a:xfrm rot="16200000" flipH="1">
            <a:off x="6331339" y="4232619"/>
            <a:ext cx="831382" cy="896640"/>
          </a:xfrm>
          <a:prstGeom prst="bentConnector2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6658251" y="2478575"/>
            <a:ext cx="6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gate</a:t>
            </a:r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6658251" y="4753518"/>
            <a:ext cx="648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gate</a:t>
            </a:r>
            <a:endParaRPr lang="zh-CN" altLang="en-US" dirty="0"/>
          </a:p>
        </p:txBody>
      </p:sp>
      <p:sp>
        <p:nvSpPr>
          <p:cNvPr id="54" name="矩形 53"/>
          <p:cNvSpPr/>
          <p:nvPr/>
        </p:nvSpPr>
        <p:spPr>
          <a:xfrm>
            <a:off x="3968320" y="1388692"/>
            <a:ext cx="1056443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/>
              <a:t>discriminator</a:t>
            </a:r>
            <a:endParaRPr lang="zh-CN" altLang="en-US" sz="1200" dirty="0"/>
          </a:p>
        </p:txBody>
      </p:sp>
      <p:cxnSp>
        <p:nvCxnSpPr>
          <p:cNvPr id="55" name="直接连接符 54"/>
          <p:cNvCxnSpPr>
            <a:stCxn id="16" idx="0"/>
            <a:endCxn id="54" idx="2"/>
          </p:cNvCxnSpPr>
          <p:nvPr/>
        </p:nvCxnSpPr>
        <p:spPr>
          <a:xfrm flipH="1" flipV="1">
            <a:off x="4496542" y="1876964"/>
            <a:ext cx="1" cy="468063"/>
          </a:xfrm>
          <a:prstGeom prst="line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连接符: 肘形 58"/>
          <p:cNvCxnSpPr>
            <a:stCxn id="2" idx="3"/>
            <a:endCxn id="54" idx="1"/>
          </p:cNvCxnSpPr>
          <p:nvPr/>
        </p:nvCxnSpPr>
        <p:spPr>
          <a:xfrm flipV="1">
            <a:off x="2601162" y="1632828"/>
            <a:ext cx="1367158" cy="488936"/>
          </a:xfrm>
          <a:prstGeom prst="bentConnector3">
            <a:avLst/>
          </a:prstGeom>
          <a:ln w="25400">
            <a:solidFill>
              <a:schemeClr val="accent6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>
            <a:off x="5024763" y="1719564"/>
            <a:ext cx="2388093" cy="0"/>
          </a:xfrm>
          <a:prstGeom prst="line">
            <a:avLst/>
          </a:prstGeom>
          <a:ln w="254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5024763" y="1510059"/>
            <a:ext cx="2840855" cy="0"/>
          </a:xfrm>
          <a:prstGeom prst="line">
            <a:avLst/>
          </a:prstGeom>
          <a:ln w="25400">
            <a:solidFill>
              <a:schemeClr val="accent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直接连接符 68"/>
          <p:cNvCxnSpPr/>
          <p:nvPr/>
        </p:nvCxnSpPr>
        <p:spPr>
          <a:xfrm>
            <a:off x="7856740" y="1510059"/>
            <a:ext cx="8878" cy="1021399"/>
          </a:xfrm>
          <a:prstGeom prst="line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直接连接符 74"/>
          <p:cNvCxnSpPr>
            <a:stCxn id="16" idx="2"/>
            <a:endCxn id="21" idx="0"/>
          </p:cNvCxnSpPr>
          <p:nvPr/>
        </p:nvCxnSpPr>
        <p:spPr>
          <a:xfrm>
            <a:off x="4496543" y="2833299"/>
            <a:ext cx="0" cy="943677"/>
          </a:xfrm>
          <a:prstGeom prst="line">
            <a:avLst/>
          </a:prstGeom>
          <a:ln w="254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8" name="直接连接符 77"/>
          <p:cNvCxnSpPr>
            <a:endCxn id="82" idx="1"/>
          </p:cNvCxnSpPr>
          <p:nvPr/>
        </p:nvCxnSpPr>
        <p:spPr>
          <a:xfrm flipV="1">
            <a:off x="5024763" y="809603"/>
            <a:ext cx="2104008" cy="700458"/>
          </a:xfrm>
          <a:prstGeom prst="line">
            <a:avLst/>
          </a:prstGeom>
          <a:ln w="25400">
            <a:solidFill>
              <a:schemeClr val="accent6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矩形 81"/>
          <p:cNvSpPr/>
          <p:nvPr/>
        </p:nvSpPr>
        <p:spPr>
          <a:xfrm>
            <a:off x="7128771" y="565467"/>
            <a:ext cx="1233993" cy="488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/>
              <a:t>oscilloscope</a:t>
            </a:r>
            <a:endParaRPr lang="zh-CN" altLang="en-US" sz="1600" dirty="0"/>
          </a:p>
        </p:txBody>
      </p:sp>
      <p:cxnSp>
        <p:nvCxnSpPr>
          <p:cNvPr id="86" name="连接符: 肘形 85"/>
          <p:cNvCxnSpPr>
            <a:stCxn id="42" idx="3"/>
            <a:endCxn id="82" idx="3"/>
          </p:cNvCxnSpPr>
          <p:nvPr/>
        </p:nvCxnSpPr>
        <p:spPr>
          <a:xfrm flipV="1">
            <a:off x="6826931" y="809603"/>
            <a:ext cx="1535833" cy="3211509"/>
          </a:xfrm>
          <a:prstGeom prst="bentConnector3">
            <a:avLst>
              <a:gd name="adj1" fmla="val 114884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连接符: 肘形 88"/>
          <p:cNvCxnSpPr>
            <a:stCxn id="13" idx="0"/>
            <a:endCxn id="44" idx="2"/>
          </p:cNvCxnSpPr>
          <p:nvPr/>
        </p:nvCxnSpPr>
        <p:spPr>
          <a:xfrm rot="16200000" flipH="1">
            <a:off x="3510884" y="1128078"/>
            <a:ext cx="2410759" cy="6014616"/>
          </a:xfrm>
          <a:prstGeom prst="bentConnector5">
            <a:avLst>
              <a:gd name="adj1" fmla="val -5799"/>
              <a:gd name="adj2" fmla="val -20664"/>
              <a:gd name="adj3" fmla="val 148517"/>
            </a:avLst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6870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53015" y="212341"/>
            <a:ext cx="26411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Cosmic test</a:t>
            </a:r>
            <a:endParaRPr lang="zh-CN" altLang="en-US" sz="2400" dirty="0"/>
          </a:p>
        </p:txBody>
      </p:sp>
      <p:sp>
        <p:nvSpPr>
          <p:cNvPr id="39" name="矩形 38"/>
          <p:cNvSpPr/>
          <p:nvPr/>
        </p:nvSpPr>
        <p:spPr>
          <a:xfrm>
            <a:off x="6007970" y="990143"/>
            <a:ext cx="843379" cy="1154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6114503" y="1274032"/>
            <a:ext cx="603682" cy="115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6292057" y="664059"/>
            <a:ext cx="275207" cy="1154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128776" y="537098"/>
            <a:ext cx="184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4cm*2cm*1cm</a:t>
            </a:r>
            <a:endParaRPr lang="zh-CN" altLang="en-US" dirty="0"/>
          </a:p>
        </p:txBody>
      </p:sp>
      <p:sp>
        <p:nvSpPr>
          <p:cNvPr id="57" name="文本框 56"/>
          <p:cNvSpPr txBox="1"/>
          <p:nvPr/>
        </p:nvSpPr>
        <p:spPr>
          <a:xfrm>
            <a:off x="7128776" y="860472"/>
            <a:ext cx="184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25cm*5cm*5cm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7128776" y="1143906"/>
            <a:ext cx="1842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10cm*5cm*4cm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503" y="1757373"/>
            <a:ext cx="2542820" cy="45283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79" name="组合 78"/>
          <p:cNvGrpSpPr/>
          <p:nvPr/>
        </p:nvGrpSpPr>
        <p:grpSpPr>
          <a:xfrm>
            <a:off x="476040" y="797432"/>
            <a:ext cx="1139924" cy="3853654"/>
            <a:chOff x="1287266" y="1970492"/>
            <a:chExt cx="1139924" cy="3853654"/>
          </a:xfrm>
        </p:grpSpPr>
        <p:grpSp>
          <p:nvGrpSpPr>
            <p:cNvPr id="74" name="组合 73"/>
            <p:cNvGrpSpPr/>
            <p:nvPr/>
          </p:nvGrpSpPr>
          <p:grpSpPr>
            <a:xfrm>
              <a:off x="1287266" y="1970492"/>
              <a:ext cx="930069" cy="3853654"/>
              <a:chOff x="1287266" y="1970492"/>
              <a:chExt cx="930069" cy="3853654"/>
            </a:xfrm>
          </p:grpSpPr>
          <p:sp>
            <p:nvSpPr>
              <p:cNvPr id="38" name="矩形 37"/>
              <p:cNvSpPr/>
              <p:nvPr/>
            </p:nvSpPr>
            <p:spPr>
              <a:xfrm>
                <a:off x="1673352" y="1970492"/>
                <a:ext cx="77640" cy="14496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1470367" y="3450294"/>
                <a:ext cx="477178" cy="213064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CN" dirty="0" err="1"/>
                  <a:t>ECal</a:t>
                </a:r>
                <a:endParaRPr lang="zh-CN" altLang="en-US" dirty="0"/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1287266" y="2335042"/>
                <a:ext cx="843379" cy="1154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" name="矩形 62"/>
              <p:cNvSpPr/>
              <p:nvPr/>
            </p:nvSpPr>
            <p:spPr>
              <a:xfrm>
                <a:off x="1402817" y="5708737"/>
                <a:ext cx="603682" cy="11540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4" name="直接箭头连接符 13"/>
              <p:cNvCxnSpPr>
                <a:stCxn id="60" idx="0"/>
                <a:endCxn id="38" idx="2"/>
              </p:cNvCxnSpPr>
              <p:nvPr/>
            </p:nvCxnSpPr>
            <p:spPr>
              <a:xfrm flipV="1">
                <a:off x="1708956" y="2115461"/>
                <a:ext cx="3216" cy="219581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/>
              <p:cNvSpPr txBox="1"/>
              <p:nvPr/>
            </p:nvSpPr>
            <p:spPr>
              <a:xfrm>
                <a:off x="1750991" y="2098294"/>
                <a:ext cx="46634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/>
                  <a:t>3CM</a:t>
                </a:r>
                <a:endParaRPr lang="zh-CN" altLang="en-US" sz="1050" dirty="0"/>
              </a:p>
            </p:txBody>
          </p:sp>
          <p:cxnSp>
            <p:nvCxnSpPr>
              <p:cNvPr id="65" name="直接箭头连接符 64"/>
              <p:cNvCxnSpPr/>
              <p:nvPr/>
            </p:nvCxnSpPr>
            <p:spPr>
              <a:xfrm flipV="1">
                <a:off x="2006499" y="2462001"/>
                <a:ext cx="0" cy="3246736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文本框 65"/>
            <p:cNvSpPr txBox="1"/>
            <p:nvPr/>
          </p:nvSpPr>
          <p:spPr>
            <a:xfrm>
              <a:off x="1960846" y="4261698"/>
              <a:ext cx="46634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1M</a:t>
              </a:r>
              <a:endParaRPr lang="zh-CN" altLang="en-US" sz="1050" dirty="0"/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183401" y="4996414"/>
            <a:ext cx="2769969" cy="1350015"/>
            <a:chOff x="3183401" y="4996414"/>
            <a:chExt cx="2769969" cy="1350015"/>
          </a:xfrm>
        </p:grpSpPr>
        <p:grpSp>
          <p:nvGrpSpPr>
            <p:cNvPr id="77" name="组合 76"/>
            <p:cNvGrpSpPr/>
            <p:nvPr/>
          </p:nvGrpSpPr>
          <p:grpSpPr>
            <a:xfrm>
              <a:off x="3547838" y="4996414"/>
              <a:ext cx="2405532" cy="1350015"/>
              <a:chOff x="3024987" y="3515248"/>
              <a:chExt cx="2405532" cy="1350015"/>
            </a:xfrm>
          </p:grpSpPr>
          <p:sp>
            <p:nvSpPr>
              <p:cNvPr id="47" name="矩形 46"/>
              <p:cNvSpPr/>
              <p:nvPr/>
            </p:nvSpPr>
            <p:spPr>
              <a:xfrm>
                <a:off x="4306243" y="3515248"/>
                <a:ext cx="128597" cy="1859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3943511" y="3919789"/>
                <a:ext cx="843379" cy="1154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063358" y="4749854"/>
                <a:ext cx="603682" cy="11540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矩形 52"/>
              <p:cNvSpPr/>
              <p:nvPr/>
            </p:nvSpPr>
            <p:spPr>
              <a:xfrm rot="16200000">
                <a:off x="4126610" y="3347176"/>
                <a:ext cx="477178" cy="213064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CN" dirty="0" err="1"/>
                  <a:t>ECal</a:t>
                </a:r>
                <a:endParaRPr lang="zh-CN" altLang="en-US" dirty="0"/>
              </a:p>
            </p:txBody>
          </p:sp>
          <p:cxnSp>
            <p:nvCxnSpPr>
              <p:cNvPr id="68" name="直接箭头连接符 67"/>
              <p:cNvCxnSpPr>
                <a:stCxn id="48" idx="0"/>
                <a:endCxn id="47" idx="2"/>
              </p:cNvCxnSpPr>
              <p:nvPr/>
            </p:nvCxnSpPr>
            <p:spPr>
              <a:xfrm flipV="1">
                <a:off x="4365201" y="3701177"/>
                <a:ext cx="5341" cy="21861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文本框 69"/>
              <p:cNvSpPr txBox="1"/>
              <p:nvPr/>
            </p:nvSpPr>
            <p:spPr>
              <a:xfrm>
                <a:off x="4365198" y="3671720"/>
                <a:ext cx="46634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/>
                  <a:t>3CM</a:t>
                </a:r>
                <a:endParaRPr lang="zh-CN" altLang="en-US" sz="1050" dirty="0"/>
              </a:p>
            </p:txBody>
          </p:sp>
          <p:cxnSp>
            <p:nvCxnSpPr>
              <p:cNvPr id="28" name="直接连接符 27"/>
              <p:cNvCxnSpPr>
                <a:stCxn id="48" idx="1"/>
              </p:cNvCxnSpPr>
              <p:nvPr/>
            </p:nvCxnSpPr>
            <p:spPr>
              <a:xfrm flipH="1">
                <a:off x="3024987" y="3977494"/>
                <a:ext cx="9185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直接连接符 70"/>
              <p:cNvCxnSpPr>
                <a:stCxn id="50" idx="1"/>
              </p:cNvCxnSpPr>
              <p:nvPr/>
            </p:nvCxnSpPr>
            <p:spPr>
              <a:xfrm flipH="1" flipV="1">
                <a:off x="3024987" y="4807558"/>
                <a:ext cx="1038371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接箭头连接符 71"/>
              <p:cNvCxnSpPr/>
              <p:nvPr/>
            </p:nvCxnSpPr>
            <p:spPr>
              <a:xfrm flipV="1">
                <a:off x="3111173" y="3977494"/>
                <a:ext cx="0" cy="83006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6" name="文本框 75"/>
            <p:cNvSpPr txBox="1"/>
            <p:nvPr/>
          </p:nvSpPr>
          <p:spPr>
            <a:xfrm>
              <a:off x="3183401" y="5766704"/>
              <a:ext cx="5699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23CM</a:t>
              </a:r>
              <a:endParaRPr lang="zh-CN" altLang="en-US" sz="1050" dirty="0"/>
            </a:p>
          </p:txBody>
        </p:sp>
      </p:grpSp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33" b="32180"/>
          <a:stretch/>
        </p:blipFill>
        <p:spPr>
          <a:xfrm>
            <a:off x="2026555" y="823398"/>
            <a:ext cx="3449479" cy="37893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3" name="图片 8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00" b="9510"/>
          <a:stretch/>
        </p:blipFill>
        <p:spPr>
          <a:xfrm>
            <a:off x="185640" y="4948552"/>
            <a:ext cx="2946029" cy="16522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4" name="图片 8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729" y="230576"/>
            <a:ext cx="1955335" cy="10979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583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6278" y="327124"/>
            <a:ext cx="6875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Vertical</a:t>
            </a:r>
            <a:r>
              <a:rPr lang="en-US" altLang="zh-CN" sz="2400" dirty="0"/>
              <a:t> </a:t>
            </a: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Test result</a:t>
            </a:r>
            <a:endParaRPr lang="zh-CN" altLang="en-US" sz="2400" dirty="0"/>
          </a:p>
        </p:txBody>
      </p:sp>
      <p:sp>
        <p:nvSpPr>
          <p:cNvPr id="2" name="矩形 1"/>
          <p:cNvSpPr/>
          <p:nvPr/>
        </p:nvSpPr>
        <p:spPr>
          <a:xfrm>
            <a:off x="3266986" y="1287238"/>
            <a:ext cx="33380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Triggered by two scintillators</a:t>
            </a:r>
            <a:endParaRPr lang="zh-CN" altLang="en-US" dirty="0"/>
          </a:p>
        </p:txBody>
      </p:sp>
      <p:pic>
        <p:nvPicPr>
          <p:cNvPr id="8" name="图片 7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27" y="1869636"/>
            <a:ext cx="7205844" cy="3967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7" name="组合 16"/>
          <p:cNvGrpSpPr/>
          <p:nvPr/>
        </p:nvGrpSpPr>
        <p:grpSpPr>
          <a:xfrm>
            <a:off x="7412860" y="1869636"/>
            <a:ext cx="1606855" cy="3889744"/>
            <a:chOff x="6640502" y="594367"/>
            <a:chExt cx="1606856" cy="3889745"/>
          </a:xfrm>
        </p:grpSpPr>
        <p:sp>
          <p:nvSpPr>
            <p:cNvPr id="9" name="矩形 8"/>
            <p:cNvSpPr/>
            <p:nvPr/>
          </p:nvSpPr>
          <p:spPr>
            <a:xfrm>
              <a:off x="7208672" y="594368"/>
              <a:ext cx="745724" cy="230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PMT1</a:t>
              </a:r>
              <a:endParaRPr lang="zh-CN" altLang="en-US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7501634" y="1066209"/>
              <a:ext cx="745724" cy="230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PMT2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7386219" y="4253294"/>
              <a:ext cx="745724" cy="230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PMT3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6924587" y="652072"/>
              <a:ext cx="275207" cy="1154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640503" y="1119472"/>
              <a:ext cx="843378" cy="1154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760345" y="4310998"/>
              <a:ext cx="603682" cy="1154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823593" y="2038308"/>
              <a:ext cx="477178" cy="213064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dirty="0" err="1"/>
                <a:t>ECal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6973414" y="1518022"/>
              <a:ext cx="177556" cy="515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1200" dirty="0"/>
                <a:t>PMT0</a:t>
              </a:r>
              <a:endParaRPr lang="zh-CN" altLang="en-US" sz="1200" dirty="0"/>
            </a:p>
          </p:txBody>
        </p:sp>
      </p:grpSp>
      <p:sp>
        <p:nvSpPr>
          <p:cNvPr id="18" name="半闭框 17"/>
          <p:cNvSpPr/>
          <p:nvPr/>
        </p:nvSpPr>
        <p:spPr>
          <a:xfrm rot="13598788">
            <a:off x="7776769" y="2229747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半闭框 18"/>
          <p:cNvSpPr/>
          <p:nvPr/>
        </p:nvSpPr>
        <p:spPr>
          <a:xfrm rot="13598788">
            <a:off x="7776768" y="5404275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本框 19"/>
              <p:cNvSpPr txBox="1"/>
              <p:nvPr/>
            </p:nvSpPr>
            <p:spPr>
              <a:xfrm>
                <a:off x="5504155" y="327124"/>
                <a:ext cx="30450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Gain of PMT:  </a:t>
                </a:r>
                <a14:m>
                  <m:oMath xmlns:m="http://schemas.openxmlformats.org/officeDocument/2006/math">
                    <m:r>
                      <a:rPr lang="zh-CN" altLang="en-US" dirty="0" smtClean="0">
                        <a:latin typeface="Cambria Math" panose="02040503050406030204" pitchFamily="18" charset="0"/>
                      </a:rPr>
                      <m:t>2.5</m:t>
                    </m:r>
                    <m:r>
                      <a:rPr lang="zh-CN" altLang="en-US" i="0" dirty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zh-CN" alt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           QDC:  0.1pc/channel</a:t>
                </a:r>
                <a:endParaRPr lang="zh-CN" altLang="en-US" dirty="0"/>
              </a:p>
            </p:txBody>
          </p:sp>
        </mc:Choice>
        <mc:Fallback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155" y="327124"/>
                <a:ext cx="3045041" cy="646331"/>
              </a:xfrm>
              <a:prstGeom prst="rect">
                <a:avLst/>
              </a:prstGeom>
              <a:blipFill>
                <a:blip r:embed="rId3"/>
                <a:stretch>
                  <a:fillRect l="-1804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直接箭头连接符 20"/>
          <p:cNvCxnSpPr/>
          <p:nvPr/>
        </p:nvCxnSpPr>
        <p:spPr>
          <a:xfrm flipH="1">
            <a:off x="3488924" y="3124005"/>
            <a:ext cx="1617404" cy="1846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34"/>
          <p:cNvSpPr txBox="1"/>
          <p:nvPr/>
        </p:nvSpPr>
        <p:spPr>
          <a:xfrm>
            <a:off x="5106327" y="2939339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Peak is 424.9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02388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06278" y="327124"/>
            <a:ext cx="6875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Vertical</a:t>
            </a:r>
            <a:r>
              <a:rPr lang="en-US" altLang="zh-CN" sz="2400" dirty="0"/>
              <a:t> </a:t>
            </a: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Test result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938509" y="1498977"/>
            <a:ext cx="350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Triggered by three scintillators</a:t>
            </a:r>
            <a:endParaRPr lang="zh-CN" altLang="en-US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8" y="2303152"/>
            <a:ext cx="6986726" cy="37455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7421738" y="2147423"/>
            <a:ext cx="1606855" cy="3889744"/>
            <a:chOff x="6640502" y="594367"/>
            <a:chExt cx="1606856" cy="3889745"/>
          </a:xfrm>
        </p:grpSpPr>
        <p:sp>
          <p:nvSpPr>
            <p:cNvPr id="10" name="矩形 9"/>
            <p:cNvSpPr/>
            <p:nvPr/>
          </p:nvSpPr>
          <p:spPr>
            <a:xfrm>
              <a:off x="7208672" y="594368"/>
              <a:ext cx="745724" cy="230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PMT1</a:t>
              </a:r>
              <a:endParaRPr lang="zh-CN" altLang="en-US" dirty="0"/>
            </a:p>
          </p:txBody>
        </p:sp>
        <p:sp>
          <p:nvSpPr>
            <p:cNvPr id="11" name="矩形 10"/>
            <p:cNvSpPr/>
            <p:nvPr/>
          </p:nvSpPr>
          <p:spPr>
            <a:xfrm>
              <a:off x="7501634" y="1066209"/>
              <a:ext cx="745724" cy="230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PMT2</a:t>
              </a:r>
              <a:endParaRPr lang="zh-CN" altLang="en-US" dirty="0"/>
            </a:p>
          </p:txBody>
        </p:sp>
        <p:sp>
          <p:nvSpPr>
            <p:cNvPr id="12" name="矩形 11"/>
            <p:cNvSpPr/>
            <p:nvPr/>
          </p:nvSpPr>
          <p:spPr>
            <a:xfrm>
              <a:off x="7386219" y="4253294"/>
              <a:ext cx="745724" cy="2308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PMT3</a:t>
              </a:r>
              <a:endParaRPr lang="zh-CN" altLang="en-US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6924587" y="652072"/>
              <a:ext cx="275207" cy="1154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6640503" y="1119472"/>
              <a:ext cx="843378" cy="11541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6760345" y="4310998"/>
              <a:ext cx="603682" cy="115408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6823593" y="2038308"/>
              <a:ext cx="477178" cy="2130641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dirty="0" err="1"/>
                <a:t>ECal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6973414" y="1518022"/>
              <a:ext cx="177556" cy="5153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en-US" altLang="zh-CN" sz="1200" dirty="0"/>
                <a:t>PMT0</a:t>
              </a:r>
              <a:endParaRPr lang="zh-CN" altLang="en-US" sz="1200" dirty="0"/>
            </a:p>
          </p:txBody>
        </p:sp>
      </p:grpSp>
      <p:sp>
        <p:nvSpPr>
          <p:cNvPr id="18" name="半闭框 17"/>
          <p:cNvSpPr/>
          <p:nvPr/>
        </p:nvSpPr>
        <p:spPr>
          <a:xfrm rot="13598788">
            <a:off x="7785647" y="2507534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半闭框 18"/>
          <p:cNvSpPr/>
          <p:nvPr/>
        </p:nvSpPr>
        <p:spPr>
          <a:xfrm rot="13598788">
            <a:off x="7785646" y="5682062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rot="13598788">
            <a:off x="7761296" y="2044784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3693111" y="2649708"/>
            <a:ext cx="1593547" cy="42137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286657" y="2465042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Peak is 472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2411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5376186" y="427255"/>
            <a:ext cx="2769969" cy="1350015"/>
            <a:chOff x="3183401" y="4996414"/>
            <a:chExt cx="2769969" cy="1350015"/>
          </a:xfrm>
        </p:grpSpPr>
        <p:grpSp>
          <p:nvGrpSpPr>
            <p:cNvPr id="22" name="组合 21"/>
            <p:cNvGrpSpPr/>
            <p:nvPr/>
          </p:nvGrpSpPr>
          <p:grpSpPr>
            <a:xfrm>
              <a:off x="3547838" y="4996414"/>
              <a:ext cx="2405532" cy="1350015"/>
              <a:chOff x="3024987" y="3515248"/>
              <a:chExt cx="2405532" cy="1350015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306243" y="3515248"/>
                <a:ext cx="128597" cy="1859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943511" y="3919789"/>
                <a:ext cx="843379" cy="1154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063358" y="4749854"/>
                <a:ext cx="603682" cy="11540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16200000">
                <a:off x="4126610" y="3347176"/>
                <a:ext cx="477178" cy="213064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CN" dirty="0" err="1"/>
                  <a:t>ECal</a:t>
                </a:r>
                <a:endParaRPr lang="zh-CN" altLang="en-US" dirty="0"/>
              </a:p>
            </p:txBody>
          </p:sp>
          <p:cxnSp>
            <p:nvCxnSpPr>
              <p:cNvPr id="28" name="直接箭头连接符 27"/>
              <p:cNvCxnSpPr>
                <a:stCxn id="25" idx="0"/>
                <a:endCxn id="24" idx="2"/>
              </p:cNvCxnSpPr>
              <p:nvPr/>
            </p:nvCxnSpPr>
            <p:spPr>
              <a:xfrm flipV="1">
                <a:off x="4365201" y="3701177"/>
                <a:ext cx="5341" cy="21861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4365198" y="3671720"/>
                <a:ext cx="46634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/>
                  <a:t>3CM</a:t>
                </a:r>
                <a:endParaRPr lang="zh-CN" altLang="en-US" sz="1050" dirty="0"/>
              </a:p>
            </p:txBody>
          </p:sp>
          <p:cxnSp>
            <p:nvCxnSpPr>
              <p:cNvPr id="30" name="直接连接符 29"/>
              <p:cNvCxnSpPr>
                <a:stCxn id="25" idx="1"/>
              </p:cNvCxnSpPr>
              <p:nvPr/>
            </p:nvCxnSpPr>
            <p:spPr>
              <a:xfrm flipH="1">
                <a:off x="3024987" y="3977494"/>
                <a:ext cx="9185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6" idx="1"/>
              </p:cNvCxnSpPr>
              <p:nvPr/>
            </p:nvCxnSpPr>
            <p:spPr>
              <a:xfrm flipH="1" flipV="1">
                <a:off x="3024987" y="4807558"/>
                <a:ext cx="1038371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V="1">
                <a:off x="3111173" y="3977494"/>
                <a:ext cx="0" cy="83006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文本框 22"/>
            <p:cNvSpPr txBox="1"/>
            <p:nvPr/>
          </p:nvSpPr>
          <p:spPr>
            <a:xfrm>
              <a:off x="3183401" y="5766704"/>
              <a:ext cx="5699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23CM</a:t>
              </a:r>
              <a:endParaRPr lang="zh-CN" altLang="en-US" sz="1050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306278" y="327124"/>
            <a:ext cx="6875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Horizontal Result</a:t>
            </a:r>
            <a:endParaRPr lang="zh-CN" altLang="en-US" sz="2400" i="1" dirty="0">
              <a:latin typeface="Comic Sans MS" panose="030F0702030302020204" pitchFamily="66" charset="0"/>
              <a:cs typeface="MV Boli" panose="02000500030200090000" pitchFamily="2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87792" y="1266795"/>
            <a:ext cx="350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Triggered by two scintillators</a:t>
            </a:r>
            <a:endParaRPr lang="zh-CN" altLang="en-US" dirty="0"/>
          </a:p>
        </p:txBody>
      </p:sp>
      <p:sp>
        <p:nvSpPr>
          <p:cNvPr id="18" name="半闭框 17"/>
          <p:cNvSpPr/>
          <p:nvPr/>
        </p:nvSpPr>
        <p:spPr>
          <a:xfrm rot="13598788">
            <a:off x="7043175" y="1533450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rot="13598788">
            <a:off x="7043177" y="705035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5" name="图片 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55" y="2069425"/>
            <a:ext cx="8664949" cy="4500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8" name="直接箭头连接符 7"/>
          <p:cNvCxnSpPr/>
          <p:nvPr/>
        </p:nvCxnSpPr>
        <p:spPr>
          <a:xfrm flipH="1">
            <a:off x="2263807" y="2707689"/>
            <a:ext cx="1553591" cy="11541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3817398" y="2523023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Peak is 96.2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73056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6050889" y="525822"/>
            <a:ext cx="2769969" cy="1350015"/>
            <a:chOff x="3183401" y="4996414"/>
            <a:chExt cx="2769969" cy="1350015"/>
          </a:xfrm>
        </p:grpSpPr>
        <p:grpSp>
          <p:nvGrpSpPr>
            <p:cNvPr id="22" name="组合 21"/>
            <p:cNvGrpSpPr/>
            <p:nvPr/>
          </p:nvGrpSpPr>
          <p:grpSpPr>
            <a:xfrm>
              <a:off x="3547838" y="4996414"/>
              <a:ext cx="2405532" cy="1350015"/>
              <a:chOff x="3024987" y="3515248"/>
              <a:chExt cx="2405532" cy="1350015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4306243" y="3515248"/>
                <a:ext cx="128597" cy="1859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3943511" y="3919789"/>
                <a:ext cx="843379" cy="11541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063358" y="4749854"/>
                <a:ext cx="603682" cy="11540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矩形 26"/>
              <p:cNvSpPr/>
              <p:nvPr/>
            </p:nvSpPr>
            <p:spPr>
              <a:xfrm rot="16200000">
                <a:off x="4126610" y="3347176"/>
                <a:ext cx="477178" cy="2130641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eaVert" rtlCol="0" anchor="ctr"/>
              <a:lstStyle/>
              <a:p>
                <a:pPr algn="ctr"/>
                <a:r>
                  <a:rPr lang="en-US" altLang="zh-CN" dirty="0" err="1"/>
                  <a:t>ECal</a:t>
                </a:r>
                <a:endParaRPr lang="zh-CN" altLang="en-US" dirty="0"/>
              </a:p>
            </p:txBody>
          </p:sp>
          <p:cxnSp>
            <p:nvCxnSpPr>
              <p:cNvPr id="28" name="直接箭头连接符 27"/>
              <p:cNvCxnSpPr>
                <a:stCxn id="25" idx="0"/>
                <a:endCxn id="24" idx="2"/>
              </p:cNvCxnSpPr>
              <p:nvPr/>
            </p:nvCxnSpPr>
            <p:spPr>
              <a:xfrm flipV="1">
                <a:off x="4365201" y="3701177"/>
                <a:ext cx="5341" cy="218612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文本框 28"/>
              <p:cNvSpPr txBox="1"/>
              <p:nvPr/>
            </p:nvSpPr>
            <p:spPr>
              <a:xfrm>
                <a:off x="4365198" y="3671720"/>
                <a:ext cx="466344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050" dirty="0"/>
                  <a:t>3CM</a:t>
                </a:r>
                <a:endParaRPr lang="zh-CN" altLang="en-US" sz="1050" dirty="0"/>
              </a:p>
            </p:txBody>
          </p:sp>
          <p:cxnSp>
            <p:nvCxnSpPr>
              <p:cNvPr id="30" name="直接连接符 29"/>
              <p:cNvCxnSpPr>
                <a:stCxn id="25" idx="1"/>
              </p:cNvCxnSpPr>
              <p:nvPr/>
            </p:nvCxnSpPr>
            <p:spPr>
              <a:xfrm flipH="1">
                <a:off x="3024987" y="3977494"/>
                <a:ext cx="91852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>
                <a:stCxn id="26" idx="1"/>
              </p:cNvCxnSpPr>
              <p:nvPr/>
            </p:nvCxnSpPr>
            <p:spPr>
              <a:xfrm flipH="1" flipV="1">
                <a:off x="3024987" y="4807558"/>
                <a:ext cx="1038371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箭头连接符 31"/>
              <p:cNvCxnSpPr/>
              <p:nvPr/>
            </p:nvCxnSpPr>
            <p:spPr>
              <a:xfrm flipV="1">
                <a:off x="3111173" y="3977494"/>
                <a:ext cx="0" cy="830064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文本框 22"/>
            <p:cNvSpPr txBox="1"/>
            <p:nvPr/>
          </p:nvSpPr>
          <p:spPr>
            <a:xfrm>
              <a:off x="3183401" y="5766704"/>
              <a:ext cx="56995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050" dirty="0"/>
                <a:t>23CM</a:t>
              </a:r>
              <a:endParaRPr lang="zh-CN" altLang="en-US" sz="1050" dirty="0"/>
            </a:p>
          </p:txBody>
        </p:sp>
      </p:grpSp>
      <p:sp>
        <p:nvSpPr>
          <p:cNvPr id="3" name="矩形 2"/>
          <p:cNvSpPr/>
          <p:nvPr/>
        </p:nvSpPr>
        <p:spPr>
          <a:xfrm>
            <a:off x="306278" y="327124"/>
            <a:ext cx="68757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Vertical</a:t>
            </a:r>
            <a:r>
              <a:rPr lang="en-US" altLang="zh-CN" sz="2400" dirty="0"/>
              <a:t> </a:t>
            </a:r>
            <a:r>
              <a:rPr lang="en-US" altLang="zh-CN" sz="2400" i="1" dirty="0">
                <a:latin typeface="Comic Sans MS" panose="030F0702030302020204" pitchFamily="66" charset="0"/>
                <a:cs typeface="MV Boli" panose="02000500030200090000" pitchFamily="2" charset="0"/>
              </a:rPr>
              <a:t>Test result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2938509" y="1498977"/>
            <a:ext cx="3506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Triggered by three scintillators</a:t>
            </a:r>
            <a:endParaRPr lang="zh-CN" altLang="en-US" dirty="0"/>
          </a:p>
        </p:txBody>
      </p:sp>
      <p:sp>
        <p:nvSpPr>
          <p:cNvPr id="18" name="半闭框 17"/>
          <p:cNvSpPr/>
          <p:nvPr/>
        </p:nvSpPr>
        <p:spPr>
          <a:xfrm rot="13598788">
            <a:off x="7727820" y="803601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9" name="半闭框 18"/>
          <p:cNvSpPr/>
          <p:nvPr/>
        </p:nvSpPr>
        <p:spPr>
          <a:xfrm rot="13598788">
            <a:off x="7668072" y="1618375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0" name="半闭框 19"/>
          <p:cNvSpPr/>
          <p:nvPr/>
        </p:nvSpPr>
        <p:spPr>
          <a:xfrm rot="13598788">
            <a:off x="7710308" y="364343"/>
            <a:ext cx="164242" cy="363984"/>
          </a:xfrm>
          <a:prstGeom prst="halfFra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pic>
        <p:nvPicPr>
          <p:cNvPr id="2" name="图片 1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78" y="2173223"/>
            <a:ext cx="8506123" cy="446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33" name="直接箭头连接符 32"/>
          <p:cNvCxnSpPr/>
          <p:nvPr/>
        </p:nvCxnSpPr>
        <p:spPr>
          <a:xfrm flipH="1">
            <a:off x="2157274" y="2707689"/>
            <a:ext cx="1660125" cy="46163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3817398" y="2523023"/>
            <a:ext cx="1473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Peak is 95.9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5190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45662" y="930031"/>
            <a:ext cx="7512537" cy="2579932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</a:pPr>
            <a:r>
              <a:rPr lang="en-US" altLang="zh-CN" sz="4800" i="1" dirty="0">
                <a:latin typeface="Comic Sans MS" panose="030F0702030302020204" pitchFamily="66" charset="0"/>
                <a:ea typeface="+mn-ea"/>
                <a:cs typeface="MV Boli" panose="02000500030200090000" pitchFamily="2" charset="0"/>
              </a:rPr>
              <a:t>Thank You ! ! !</a:t>
            </a:r>
            <a:endParaRPr lang="zh-CN" altLang="en-US" sz="4800" i="1" dirty="0">
              <a:latin typeface="Comic Sans MS" panose="030F0702030302020204" pitchFamily="66" charset="0"/>
              <a:ea typeface="+mn-ea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1604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</TotalTime>
  <Words>127</Words>
  <Application>Microsoft Office PowerPoint</Application>
  <PresentationFormat>全屏显示(4:3)</PresentationFormat>
  <Paragraphs>62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等线</vt:lpstr>
      <vt:lpstr>等线 Light</vt:lpstr>
      <vt:lpstr>Arial</vt:lpstr>
      <vt:lpstr>Calibri</vt:lpstr>
      <vt:lpstr>Calibri Light</vt:lpstr>
      <vt:lpstr>Cambria Math</vt:lpstr>
      <vt:lpstr>Comic Sans MS</vt:lpstr>
      <vt:lpstr>MV Boli</vt:lpstr>
      <vt:lpstr>Wingdings</vt:lpstr>
      <vt:lpstr>Office 主题​​</vt:lpstr>
      <vt:lpstr>First shashlyk module  cosmic test result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 ! !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of connecting  between Ecal and PMT</dc:title>
  <dc:creator>chendi shen</dc:creator>
  <cp:lastModifiedBy>chendi shen</cp:lastModifiedBy>
  <cp:revision>76</cp:revision>
  <dcterms:created xsi:type="dcterms:W3CDTF">2016-03-17T12:00:32Z</dcterms:created>
  <dcterms:modified xsi:type="dcterms:W3CDTF">2016-09-08T13:01:50Z</dcterms:modified>
</cp:coreProperties>
</file>