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3" r:id="rId3"/>
    <p:sldId id="266" r:id="rId4"/>
    <p:sldId id="269" r:id="rId5"/>
    <p:sldId id="267" r:id="rId6"/>
    <p:sldId id="262" r:id="rId7"/>
    <p:sldId id="257" r:id="rId8"/>
    <p:sldId id="258" r:id="rId9"/>
    <p:sldId id="259" r:id="rId10"/>
    <p:sldId id="270" r:id="rId11"/>
    <p:sldId id="271" r:id="rId12"/>
    <p:sldId id="260" r:id="rId13"/>
    <p:sldId id="272" r:id="rId14"/>
    <p:sldId id="265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58" d="100"/>
          <a:sy n="58" d="100"/>
        </p:scale>
        <p:origin x="-58" y="-10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2CDBF-969A-41AA-9894-9616FB819B02}" type="datetimeFigureOut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A1645-8450-4D2C-B626-809990054D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471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8D29E-1F40-47E5-996D-6ECC3D2661FC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66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33B4-556D-4B78-A2B9-F47C598FF3C4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61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EA46-6AF7-4E8F-B8AD-4A39A45D4EED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259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535C-EF85-4EFA-BEFA-B9C9B98FB70C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60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099D-BEBA-4768-98B0-E7E5052C0AD5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23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F56E7-6079-4B06-8A2B-CF7F56AE6CFE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4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58693-07AA-4572-9CF1-44F64D3F1179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00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CB1F-CEAC-4F32-9FFC-1DF55AEAC42C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00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523FA-A7FE-499B-9088-5016CDBA525E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0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B54CE-23C8-44C8-8637-CC47304F1FDD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06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66A8-B615-49F5-839E-EC81FDE12E38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70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FEC30-0B3C-4A70-8F04-97A1597B5F49}" type="datetime1">
              <a:rPr lang="zh-CN" altLang="en-US" smtClean="0"/>
              <a:t>2017/1/5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B2AD-D639-4A91-9A53-BB5C22E5FE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58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Event </a:t>
            </a:r>
            <a:r>
              <a:rPr lang="en-US" altLang="zh-CN" dirty="0" smtClean="0"/>
              <a:t>rate  and  </a:t>
            </a:r>
            <a:br>
              <a:rPr lang="en-US" altLang="zh-CN" dirty="0" smtClean="0"/>
            </a:br>
            <a:r>
              <a:rPr lang="en-US" altLang="zh-CN" dirty="0" smtClean="0"/>
              <a:t>Temperature coefficient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036422"/>
            <a:ext cx="9144000" cy="1221377"/>
          </a:xfrm>
        </p:spPr>
        <p:txBody>
          <a:bodyPr/>
          <a:lstStyle/>
          <a:p>
            <a:r>
              <a:rPr lang="en-US" altLang="zh-CN" dirty="0" err="1" smtClean="0"/>
              <a:t>Ang</a:t>
            </a:r>
            <a:r>
              <a:rPr lang="en-US" altLang="zh-CN" dirty="0" smtClean="0"/>
              <a:t> Li, </a:t>
            </a:r>
            <a:r>
              <a:rPr lang="en-US" altLang="zh-CN" dirty="0" err="1" smtClean="0"/>
              <a:t>Jianbin</a:t>
            </a:r>
            <a:r>
              <a:rPr lang="en-US" altLang="zh-CN" dirty="0" smtClean="0"/>
              <a:t> Jiao, </a:t>
            </a:r>
            <a:r>
              <a:rPr lang="en-US" altLang="zh-CN" dirty="0" err="1" smtClean="0"/>
              <a:t>Cunfeng</a:t>
            </a:r>
            <a:r>
              <a:rPr lang="en-US" altLang="zh-CN" dirty="0" smtClean="0"/>
              <a:t> Feng</a:t>
            </a:r>
          </a:p>
          <a:p>
            <a:r>
              <a:rPr lang="en-US" altLang="zh-CN" dirty="0" smtClean="0"/>
              <a:t>SDU, Jan. 5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, 2017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2599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20.7</a:t>
            </a:r>
            <a:r>
              <a:rPr lang="zh-CN" altLang="en-US" dirty="0"/>
              <a:t>℃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3684" y="1690688"/>
            <a:ext cx="5736350" cy="435133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99720" y="5557284"/>
            <a:ext cx="126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channel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161414" y="2374605"/>
            <a:ext cx="77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048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30.2</a:t>
            </a:r>
            <a:r>
              <a:rPr lang="zh-CN" altLang="en-US" dirty="0" smtClean="0"/>
              <a:t>℃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7825" y="1825625"/>
            <a:ext cx="5736350" cy="435133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99720" y="5557284"/>
            <a:ext cx="126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channel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161414" y="2573079"/>
            <a:ext cx="77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3779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full module is testing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248" y="1825625"/>
            <a:ext cx="3263503" cy="4351338"/>
          </a:xfrm>
        </p:spPr>
      </p:pic>
      <p:cxnSp>
        <p:nvCxnSpPr>
          <p:cNvPr id="6" name="直接连接符 5"/>
          <p:cNvCxnSpPr/>
          <p:nvPr/>
        </p:nvCxnSpPr>
        <p:spPr>
          <a:xfrm flipH="1" flipV="1">
            <a:off x="3246474" y="2374605"/>
            <a:ext cx="2452577" cy="28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 flipV="1">
            <a:off x="3203944" y="5706140"/>
            <a:ext cx="2672316" cy="85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2367516" y="2147777"/>
            <a:ext cx="878958" cy="4607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trigger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367516" y="5468679"/>
            <a:ext cx="836428" cy="4749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trigger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9158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6532" y="3056074"/>
            <a:ext cx="3224349" cy="1325563"/>
          </a:xfrm>
        </p:spPr>
        <p:txBody>
          <a:bodyPr/>
          <a:lstStyle/>
          <a:p>
            <a:r>
              <a:rPr lang="en-US" altLang="zh-CN" dirty="0" smtClean="0"/>
              <a:t>Back up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07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367952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Voltage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Gain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5.24e+06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10.9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2.38e+06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1.0e+06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4.4e+05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0.9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650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PMT noise rate test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240465" y="3018533"/>
            <a:ext cx="1594884" cy="8293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PMT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496339" y="3005470"/>
            <a:ext cx="2018414" cy="8293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altLang="zh-CN" sz="1800" dirty="0"/>
              <a:t>Low threshold discriminator</a:t>
            </a:r>
            <a:endParaRPr lang="zh-CN" altLang="en-US" sz="1800" dirty="0"/>
          </a:p>
        </p:txBody>
      </p:sp>
      <p:cxnSp>
        <p:nvCxnSpPr>
          <p:cNvPr id="7" name="直接连接符 6"/>
          <p:cNvCxnSpPr>
            <a:stCxn id="4" idx="3"/>
            <a:endCxn id="5" idx="1"/>
          </p:cNvCxnSpPr>
          <p:nvPr/>
        </p:nvCxnSpPr>
        <p:spPr>
          <a:xfrm flipV="1">
            <a:off x="2835349" y="3420140"/>
            <a:ext cx="660990" cy="13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内容占位符 4"/>
          <p:cNvSpPr txBox="1">
            <a:spLocks/>
          </p:cNvSpPr>
          <p:nvPr/>
        </p:nvSpPr>
        <p:spPr>
          <a:xfrm>
            <a:off x="6434469" y="3005469"/>
            <a:ext cx="2018414" cy="8293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zh-CN" sz="1800" dirty="0" smtClean="0"/>
              <a:t>scaler</a:t>
            </a:r>
            <a:endParaRPr lang="zh-CN" altLang="en-US" sz="1800" dirty="0"/>
          </a:p>
        </p:txBody>
      </p:sp>
      <p:cxnSp>
        <p:nvCxnSpPr>
          <p:cNvPr id="11" name="直接连接符 10"/>
          <p:cNvCxnSpPr>
            <a:stCxn id="5" idx="3"/>
            <a:endCxn id="9" idx="1"/>
          </p:cNvCxnSpPr>
          <p:nvPr/>
        </p:nvCxnSpPr>
        <p:spPr>
          <a:xfrm flipV="1">
            <a:off x="5514753" y="3420139"/>
            <a:ext cx="9197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7646" y="2207623"/>
            <a:ext cx="2077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Principal of test</a:t>
            </a:r>
            <a:endParaRPr lang="zh-CN" altLang="en-US" sz="20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09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event rate</a:t>
            </a:r>
            <a:r>
              <a:rPr lang="en-US" altLang="zh-CN" dirty="0" smtClean="0"/>
              <a:t> </a:t>
            </a:r>
            <a:r>
              <a:rPr lang="en-US" altLang="zh-CN" dirty="0" smtClean="0"/>
              <a:t>of the </a:t>
            </a:r>
            <a:r>
              <a:rPr lang="en-US" altLang="zh-CN" dirty="0" smtClean="0"/>
              <a:t>PMT in dark ox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777514"/>
              </p:ext>
            </p:extLst>
          </p:nvPr>
        </p:nvGraphicFramePr>
        <p:xfrm>
          <a:off x="838200" y="1825625"/>
          <a:ext cx="10569303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617"/>
                <a:gridCol w="1293223"/>
                <a:gridCol w="1149531"/>
                <a:gridCol w="1985555"/>
                <a:gridCol w="1842588"/>
                <a:gridCol w="208280"/>
                <a:gridCol w="1280160"/>
                <a:gridCol w="1192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PMT Voltage(V) </a:t>
                      </a:r>
                    </a:p>
                    <a:p>
                      <a:r>
                        <a:rPr lang="en-US" altLang="zh-CN" dirty="0" smtClean="0"/>
                        <a:t>(Gain)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 amplitude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Threshold(mV)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rate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/s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PMT voltage(V)</a:t>
                      </a:r>
                    </a:p>
                    <a:p>
                      <a:r>
                        <a:rPr lang="en-US" altLang="zh-CN" dirty="0" smtClean="0"/>
                        <a:t>(Gain)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Threshold</a:t>
                      </a:r>
                    </a:p>
                    <a:p>
                      <a:r>
                        <a:rPr lang="en-US" altLang="zh-CN" dirty="0" smtClean="0"/>
                        <a:t>(mV)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rate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/s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1060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(5.24e+06)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10.9mV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168.8</a:t>
                      </a:r>
                      <a:endParaRPr lang="zh-CN" alt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860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(1.0e+06</a:t>
                      </a:r>
                      <a:r>
                        <a:rPr lang="en-US" altLang="zh-CN" dirty="0"/>
                        <a:t>)</a:t>
                      </a:r>
                      <a:endParaRPr lang="zh-CN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44.1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43.1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6.3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0.6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960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(2.38e+06)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5.5mV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145.4</a:t>
                      </a:r>
                      <a:endParaRPr lang="zh-CN" alt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760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(4.4e+05)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Amplify</a:t>
                      </a:r>
                      <a:r>
                        <a:rPr lang="en-US" altLang="zh-CN" baseline="0" dirty="0" smtClean="0"/>
                        <a:t> *10</a:t>
                      </a:r>
                      <a:endParaRPr lang="zh-CN" altLang="en-US" dirty="0" smtClean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30.7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2.2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02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Event rates with one small module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490" y="1319349"/>
            <a:ext cx="4105161" cy="54754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8091" y="3579223"/>
            <a:ext cx="325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Only tens  layers scintillators and leads</a:t>
            </a:r>
            <a:endParaRPr lang="zh-CN" altLang="en-US" dirty="0"/>
          </a:p>
        </p:txBody>
      </p:sp>
      <p:cxnSp>
        <p:nvCxnSpPr>
          <p:cNvPr id="8" name="直接箭头连接符 7"/>
          <p:cNvCxnSpPr>
            <a:stCxn id="3" idx="3"/>
          </p:cNvCxnSpPr>
          <p:nvPr/>
        </p:nvCxnSpPr>
        <p:spPr>
          <a:xfrm>
            <a:off x="4310743" y="3902389"/>
            <a:ext cx="2181497" cy="57817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073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event rates</a:t>
            </a:r>
            <a:r>
              <a:rPr lang="en-US" altLang="zh-CN" dirty="0" smtClean="0"/>
              <a:t> </a:t>
            </a:r>
            <a:r>
              <a:rPr lang="en-US" altLang="zh-CN" dirty="0" smtClean="0"/>
              <a:t>of the small module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470427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Voltage(V)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Threshold(mV)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rate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/s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voltage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Threshold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rate</a:t>
                      </a:r>
                      <a:r>
                        <a:rPr lang="zh-CN" altLang="en-US" dirty="0" smtClean="0"/>
                        <a:t>（</a:t>
                      </a:r>
                      <a:r>
                        <a:rPr lang="en-US" altLang="zh-CN" dirty="0" smtClean="0"/>
                        <a:t>/s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1060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2181.0</a:t>
                      </a:r>
                      <a:endParaRPr lang="zh-CN" alt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860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833.5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1000.0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34.53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31.3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8.0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2.0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960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2258</a:t>
                      </a:r>
                      <a:endParaRPr lang="zh-CN" alt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altLang="zh-CN" dirty="0" smtClean="0"/>
                        <a:t>760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10.8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662.0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25.3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4.5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6.1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1.5</a:t>
                      </a:r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189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83771" y="2063931"/>
            <a:ext cx="1894115" cy="2756263"/>
          </a:xfrm>
          <a:prstGeom prst="rect">
            <a:avLst/>
          </a:prstGeom>
          <a:solidFill>
            <a:schemeClr val="bg1"/>
          </a:solidFill>
          <a:ln w="22225"/>
          <a:effectLst>
            <a:innerShdw blurRad="114300">
              <a:srgbClr val="C0000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Temperature coefficient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63256" y="2307265"/>
            <a:ext cx="1360967" cy="4146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Trigger1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063255" y="2721935"/>
            <a:ext cx="1360967" cy="4146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/>
              <a:t>scintillator</a:t>
            </a: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1063255" y="3136605"/>
            <a:ext cx="1360967" cy="4146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Trigger2</a:t>
            </a:r>
            <a:endParaRPr lang="zh-CN" altLang="en-US" dirty="0"/>
          </a:p>
        </p:txBody>
      </p:sp>
      <p:cxnSp>
        <p:nvCxnSpPr>
          <p:cNvPr id="16" name="直接连接符 15"/>
          <p:cNvCxnSpPr>
            <a:stCxn id="7" idx="3"/>
          </p:cNvCxnSpPr>
          <p:nvPr/>
        </p:nvCxnSpPr>
        <p:spPr>
          <a:xfrm>
            <a:off x="2424222" y="3343940"/>
            <a:ext cx="11908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2431310" y="2514600"/>
            <a:ext cx="11270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3558362" y="2307266"/>
            <a:ext cx="1623237" cy="12440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Low threshold discriminator</a:t>
            </a:r>
            <a:endParaRPr lang="zh-CN" altLang="en-US" dirty="0"/>
          </a:p>
        </p:txBody>
      </p:sp>
      <p:cxnSp>
        <p:nvCxnSpPr>
          <p:cNvPr id="23" name="肘形连接符 22"/>
          <p:cNvCxnSpPr/>
          <p:nvPr/>
        </p:nvCxnSpPr>
        <p:spPr>
          <a:xfrm>
            <a:off x="2431310" y="2929269"/>
            <a:ext cx="1275909" cy="11890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3707219" y="3643423"/>
            <a:ext cx="723014" cy="8895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delay</a:t>
            </a:r>
            <a:endParaRPr lang="zh-CN" altLang="en-US" dirty="0"/>
          </a:p>
        </p:txBody>
      </p:sp>
      <p:cxnSp>
        <p:nvCxnSpPr>
          <p:cNvPr id="36" name="直接连接符 35"/>
          <p:cNvCxnSpPr>
            <a:stCxn id="21" idx="3"/>
          </p:cNvCxnSpPr>
          <p:nvPr/>
        </p:nvCxnSpPr>
        <p:spPr>
          <a:xfrm flipV="1">
            <a:off x="5181599" y="2929269"/>
            <a:ext cx="1070345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6297133" y="2448145"/>
            <a:ext cx="808074" cy="9622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GATE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8563196" y="3024075"/>
            <a:ext cx="1332614" cy="9994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QDC</a:t>
            </a:r>
            <a:endParaRPr lang="zh-CN" altLang="en-US" dirty="0"/>
          </a:p>
        </p:txBody>
      </p:sp>
      <p:cxnSp>
        <p:nvCxnSpPr>
          <p:cNvPr id="44" name="肘形连接符 43"/>
          <p:cNvCxnSpPr>
            <a:endCxn id="42" idx="1"/>
          </p:cNvCxnSpPr>
          <p:nvPr/>
        </p:nvCxnSpPr>
        <p:spPr>
          <a:xfrm flipV="1">
            <a:off x="4430233" y="3523806"/>
            <a:ext cx="4132963" cy="56441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肘形连接符 46"/>
          <p:cNvCxnSpPr>
            <a:stCxn id="38" idx="3"/>
          </p:cNvCxnSpPr>
          <p:nvPr/>
        </p:nvCxnSpPr>
        <p:spPr>
          <a:xfrm>
            <a:off x="7105207" y="2929269"/>
            <a:ext cx="1457989" cy="41467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88274" y="4349931"/>
            <a:ext cx="1543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Climate box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83771" y="5212080"/>
            <a:ext cx="424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Temperature  range  -20 C~85 C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3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-14.7</a:t>
            </a:r>
            <a:r>
              <a:rPr lang="zh-CN" altLang="en-US" dirty="0" smtClean="0"/>
              <a:t>℃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7825" y="1825625"/>
            <a:ext cx="5736350" cy="435133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399720" y="5557284"/>
            <a:ext cx="126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channel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161414" y="2573079"/>
            <a:ext cx="77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count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566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0</a:t>
            </a:r>
            <a:r>
              <a:rPr lang="zh-CN" altLang="en-US" dirty="0"/>
              <a:t>℃</a:t>
            </a: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7825" y="1825625"/>
            <a:ext cx="5736350" cy="435133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399720" y="5557284"/>
            <a:ext cx="126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channel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161414" y="2573079"/>
            <a:ext cx="77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1968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℃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7825" y="1825625"/>
            <a:ext cx="5736350" cy="435133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399720" y="5557284"/>
            <a:ext cx="126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channel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161414" y="2573079"/>
            <a:ext cx="772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count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B2AD-D639-4A91-9A53-BB5C22E5FE6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61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283</Words>
  <Application>Microsoft Office PowerPoint</Application>
  <PresentationFormat>自定义</PresentationFormat>
  <Paragraphs>177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</vt:lpstr>
      <vt:lpstr>Event rate  and   Temperature coefficient</vt:lpstr>
      <vt:lpstr>PMT noise rate test</vt:lpstr>
      <vt:lpstr>The event rate of the PMT in dark ox</vt:lpstr>
      <vt:lpstr>Event rates with one small module</vt:lpstr>
      <vt:lpstr>The event rates of the small module</vt:lpstr>
      <vt:lpstr>Temperature coefficient</vt:lpstr>
      <vt:lpstr>-14.7℃</vt:lpstr>
      <vt:lpstr>0℃</vt:lpstr>
      <vt:lpstr>8℃</vt:lpstr>
      <vt:lpstr>20.7℃</vt:lpstr>
      <vt:lpstr>30.2℃</vt:lpstr>
      <vt:lpstr>One full module is testing</vt:lpstr>
      <vt:lpstr>Back up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李昂</dc:creator>
  <cp:lastModifiedBy>lenovo</cp:lastModifiedBy>
  <cp:revision>28</cp:revision>
  <dcterms:created xsi:type="dcterms:W3CDTF">2017-01-05T04:02:36Z</dcterms:created>
  <dcterms:modified xsi:type="dcterms:W3CDTF">2017-01-05T14:47:55Z</dcterms:modified>
</cp:coreProperties>
</file>