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3316D-27AF-4726-99C3-CCEE2485D9E4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93C08-4146-4A5F-B5BA-7A4CCE6F0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54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93C08-4146-4A5F-B5BA-7A4CCE6F0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7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2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4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6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4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7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8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3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4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6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EE28-6CA0-4D4B-8212-FD10B4F40938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1DAA-7841-4523-BFEB-87F1AF0A8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2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SDU #3 cosmic test result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Ang</a:t>
            </a:r>
            <a:r>
              <a:rPr lang="en-US" altLang="zh-CN" dirty="0" smtClean="0"/>
              <a:t> Li, </a:t>
            </a:r>
            <a:r>
              <a:rPr lang="en-US" altLang="zh-CN" dirty="0" err="1" smtClean="0"/>
              <a:t>Jianbin</a:t>
            </a:r>
            <a:r>
              <a:rPr lang="en-US" altLang="zh-CN" dirty="0" smtClean="0"/>
              <a:t> Jiao, </a:t>
            </a:r>
            <a:r>
              <a:rPr lang="en-US" altLang="zh-CN" dirty="0" err="1" smtClean="0"/>
              <a:t>Cunfeng</a:t>
            </a:r>
            <a:r>
              <a:rPr lang="en-US" altLang="zh-CN" dirty="0" smtClean="0"/>
              <a:t> Feng</a:t>
            </a:r>
          </a:p>
          <a:p>
            <a:r>
              <a:rPr lang="en-US" altLang="zh-CN" dirty="0" smtClean="0"/>
              <a:t>SDU, Jan. 12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, 2017</a:t>
            </a:r>
            <a:endParaRPr lang="zh-CN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799" y="250825"/>
            <a:ext cx="10388600" cy="688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SDU #3 module 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2509870"/>
            <a:ext cx="2501899" cy="4221130"/>
          </a:xfrm>
        </p:spPr>
      </p:pic>
      <p:graphicFrame>
        <p:nvGraphicFramePr>
          <p:cNvPr id="5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612521"/>
              </p:ext>
            </p:extLst>
          </p:nvPr>
        </p:nvGraphicFramePr>
        <p:xfrm>
          <a:off x="330199" y="939800"/>
          <a:ext cx="117602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025"/>
                <a:gridCol w="1198589"/>
                <a:gridCol w="1649386"/>
                <a:gridCol w="1409700"/>
                <a:gridCol w="1409700"/>
                <a:gridCol w="1638300"/>
                <a:gridCol w="1244600"/>
                <a:gridCol w="17399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WLS fiber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Scintillator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r>
                        <a:rPr lang="en-US" baseline="0" dirty="0" smtClean="0"/>
                        <a:t> layer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Fiber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Reflective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Front plate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Coating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SDU </a:t>
                      </a:r>
                      <a:r>
                        <a:rPr lang="en-US" dirty="0" smtClean="0"/>
                        <a:t>#3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Y11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Kedi</a:t>
                      </a:r>
                      <a:r>
                        <a:rPr lang="en-US" dirty="0" smtClean="0"/>
                        <a:t>(</a:t>
                      </a:r>
                      <a:r>
                        <a:rPr lang="en-US" altLang="zh-CN" baseline="0" dirty="0" smtClean="0"/>
                        <a:t>enhanced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</a:t>
                      </a:r>
                      <a:r>
                        <a:rPr lang="en-US" altLang="zh-CN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Silver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mirror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 paper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SiO2+glue(1:1)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330199" y="1961993"/>
            <a:ext cx="491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Comparing with SDU #2, the improvement is fiber and use more SiO2 ratio.</a:t>
            </a:r>
            <a:endParaRPr lang="en-US" sz="2000" dirty="0"/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148" y="2506662"/>
            <a:ext cx="3263503" cy="4351338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H="1" flipV="1">
            <a:off x="4224374" y="3055642"/>
            <a:ext cx="2452577" cy="28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 flipV="1">
            <a:off x="4181844" y="6387177"/>
            <a:ext cx="2672316" cy="8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345416" y="2828814"/>
            <a:ext cx="878958" cy="4607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345416" y="6149716"/>
            <a:ext cx="836428" cy="474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59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763"/>
            <a:ext cx="10515600" cy="1024867"/>
          </a:xfrm>
        </p:spPr>
        <p:txBody>
          <a:bodyPr/>
          <a:lstStyle/>
          <a:p>
            <a:r>
              <a:rPr lang="en-US" dirty="0" smtClean="0"/>
              <a:t>Vertical test result</a:t>
            </a:r>
            <a:endParaRPr 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44" y="1315551"/>
            <a:ext cx="5194316" cy="3940175"/>
          </a:xfrm>
          <a:prstGeom prst="rect">
            <a:avLst/>
          </a:prstGeom>
        </p:spPr>
      </p:pic>
      <p:pic>
        <p:nvPicPr>
          <p:cNvPr id="5" name="内容占位符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606" y="1332863"/>
            <a:ext cx="5202950" cy="39467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06708" y="895265"/>
            <a:ext cx="97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Signal</a:t>
            </a:r>
            <a:endParaRPr lang="en-US" sz="20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8458200" y="874739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Pedestal</a:t>
            </a:r>
            <a:endParaRPr 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260894" y="5441508"/>
                <a:ext cx="11753305" cy="1525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𝑀𝑃𝑉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𝑃𝑒𝑑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𝐺𝑎𝑖𝑛</m:t>
                        </m:r>
                      </m:den>
                    </m:f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491.3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photo-electrons</a:t>
                </a:r>
                <a:r>
                  <a:rPr lang="zh-CN" altLang="en-US" sz="2400" dirty="0" smtClean="0"/>
                  <a:t>  </a:t>
                </a:r>
                <a:r>
                  <a:rPr lang="en-US" altLang="zh-CN" sz="2400" dirty="0" smtClean="0"/>
                  <a:t>(Gain=5*10^6)</a:t>
                </a:r>
              </a:p>
              <a:p>
                <a:pPr algn="ctr"/>
                <a:r>
                  <a:rPr lang="en-US" altLang="zh-CN" sz="2000" dirty="0" smtClean="0"/>
                  <a:t>For </a:t>
                </a:r>
                <a:r>
                  <a:rPr lang="en-US" altLang="zh-CN" sz="2000" dirty="0" err="1" smtClean="0"/>
                  <a:t>preshower</a:t>
                </a:r>
                <a:r>
                  <a:rPr lang="en-US" altLang="zh-CN" sz="2000" dirty="0" smtClean="0"/>
                  <a:t> test, Y11 light yield is twice of BCF91. Comparing with SDU #2(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426.5</a:t>
                </a:r>
                <a:r>
                  <a:rPr lang="en-US" altLang="zh-CN" sz="2000" dirty="0" smtClean="0"/>
                  <a:t>), our result is only 15% better. (Maybe SDU #3 mirror quality is bad or maybe fiber test use different scintillator)</a:t>
                </a:r>
                <a:endParaRPr lang="zh-CN" altLang="en-US" sz="2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94" y="5441508"/>
                <a:ext cx="11753305" cy="15259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260894" y="2364377"/>
            <a:ext cx="87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096000" y="2364377"/>
            <a:ext cx="87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545848" y="5072176"/>
            <a:ext cx="133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Charge(</a:t>
            </a:r>
            <a:r>
              <a:rPr lang="en-US" dirty="0" err="1" smtClean="0"/>
              <a:t>pC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0202800" y="5111326"/>
            <a:ext cx="133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Charge(</a:t>
            </a:r>
            <a:r>
              <a:rPr lang="en-US" dirty="0" err="1" smtClean="0"/>
              <a:t>pC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6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711"/>
          </a:xfrm>
        </p:spPr>
        <p:txBody>
          <a:bodyPr/>
          <a:lstStyle/>
          <a:p>
            <a:r>
              <a:rPr lang="en-US" dirty="0" smtClean="0"/>
              <a:t>Horizontal test result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50" y="1633750"/>
            <a:ext cx="5328104" cy="4041661"/>
          </a:xfrm>
          <a:prstGeom prst="rect">
            <a:avLst/>
          </a:prstGeom>
        </p:spPr>
      </p:pic>
      <p:pic>
        <p:nvPicPr>
          <p:cNvPr id="5" name="内容占位符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360" y="1638864"/>
            <a:ext cx="5314620" cy="403143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2730136" y="5890548"/>
                <a:ext cx="6518367" cy="633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𝑀𝑃𝑉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𝑃𝑒𝑑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𝐺𝑎𝑖𝑛</m:t>
                        </m:r>
                      </m:den>
                    </m:f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106.9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photo-electrons</a:t>
                </a:r>
                <a:r>
                  <a:rPr lang="zh-CN" altLang="en-US" sz="2400" dirty="0" smtClean="0"/>
                  <a:t>  </a:t>
                </a:r>
                <a:r>
                  <a:rPr lang="en-US" altLang="zh-CN" sz="2400" dirty="0" smtClean="0"/>
                  <a:t>(Gain=5*10^6)</a:t>
                </a:r>
                <a:endParaRPr lang="en-US" sz="2400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136" y="5890548"/>
                <a:ext cx="6518367" cy="633443"/>
              </a:xfrm>
              <a:prstGeom prst="rect">
                <a:avLst/>
              </a:prstGeom>
              <a:blipFill rotWithShape="0">
                <a:blip r:embed="rId4"/>
                <a:stretch>
                  <a:fillRect r="-2900"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2427885" y="1358047"/>
            <a:ext cx="97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Signal</a:t>
            </a:r>
            <a:endParaRPr lang="en-US" sz="20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8231340" y="1385836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Pedestal</a:t>
            </a:r>
            <a:endParaRPr lang="en-US" sz="20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130414" y="2338251"/>
            <a:ext cx="87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989319" y="2338251"/>
            <a:ext cx="87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90432" y="5490745"/>
            <a:ext cx="133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Charge(</a:t>
            </a:r>
            <a:r>
              <a:rPr lang="en-US" dirty="0" err="1" smtClean="0"/>
              <a:t>pC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0291568" y="5521216"/>
            <a:ext cx="133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Charge(</a:t>
            </a:r>
            <a:r>
              <a:rPr lang="en-US" dirty="0" err="1" smtClean="0"/>
              <a:t>pC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3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“noise” rate (triggered by itself)</a:t>
            </a:r>
            <a:endParaRPr 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03" y="1943788"/>
            <a:ext cx="5440694" cy="4115011"/>
          </a:xfrm>
          <a:prstGeom prst="rect">
            <a:avLst/>
          </a:prstGeom>
        </p:spPr>
      </p:pic>
      <p:pic>
        <p:nvPicPr>
          <p:cNvPr id="5" name="内容占位符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894" y="1943787"/>
            <a:ext cx="5590903" cy="411501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359296" y="1588392"/>
            <a:ext cx="198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Vertical </a:t>
            </a:r>
            <a:endParaRPr lang="en-US" sz="20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8366397" y="1610271"/>
            <a:ext cx="180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Horizontal</a:t>
            </a:r>
            <a:endParaRPr lang="en-US" sz="20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4779903" y="5778500"/>
            <a:ext cx="98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count/s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0862303" y="5778500"/>
            <a:ext cx="98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count/s</a:t>
            </a:r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9203" y="6224031"/>
            <a:ext cx="4618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Threshold 100mV (10 SPE</a:t>
            </a:r>
            <a:r>
              <a:rPr lang="en-US" sz="2000" dirty="0"/>
              <a:t>)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717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SDU #3 cosmic test without coating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550" y="1825625"/>
            <a:ext cx="5325350" cy="403957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353800" y="5495864"/>
            <a:ext cx="89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charge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224060" y="2515058"/>
            <a:ext cx="88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pic>
        <p:nvPicPr>
          <p:cNvPr id="8" name="内容占位符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06" y="1752302"/>
            <a:ext cx="5356452" cy="4063164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065688" y="5590814"/>
            <a:ext cx="913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charge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37906" y="2241492"/>
            <a:ext cx="960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2836816" y="5815466"/>
                <a:ext cx="6518367" cy="1002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𝑀𝑃𝑉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𝑃𝑒𝑑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𝐺𝑎𝑖𝑛</m:t>
                        </m:r>
                      </m:den>
                    </m:f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381.3</m:t>
                    </m:r>
                  </m:oMath>
                </a14:m>
                <a:r>
                  <a:rPr lang="zh-CN" altLang="en-US" sz="2400" dirty="0" smtClean="0"/>
                  <a:t> </a:t>
                </a:r>
                <a:r>
                  <a:rPr lang="en-US" altLang="zh-CN" sz="2400" dirty="0" smtClean="0"/>
                  <a:t>photo-electrons</a:t>
                </a:r>
                <a:r>
                  <a:rPr lang="zh-CN" altLang="en-US" sz="2400" dirty="0" smtClean="0"/>
                  <a:t>  </a:t>
                </a:r>
                <a:r>
                  <a:rPr lang="en-US" altLang="zh-CN" sz="2400" dirty="0" smtClean="0"/>
                  <a:t>(Gain=5*10^6</a:t>
                </a:r>
                <a:r>
                  <a:rPr lang="en-US" altLang="zh-CN" sz="2400" dirty="0" smtClean="0"/>
                  <a:t>)</a:t>
                </a:r>
              </a:p>
              <a:p>
                <a:r>
                  <a:rPr lang="en-US" sz="2400" dirty="0" smtClean="0"/>
                  <a:t>Coating add 29% </a:t>
                </a:r>
                <a:r>
                  <a:rPr lang="en-US" sz="2400" dirty="0" err="1" smtClean="0"/>
                  <a:t>pthoto</a:t>
                </a:r>
                <a:r>
                  <a:rPr lang="en-US" sz="2400" dirty="0" smtClean="0"/>
                  <a:t>-electron.</a:t>
                </a:r>
                <a:endParaRPr lang="en-US" sz="2400" dirty="0"/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816" y="5815466"/>
                <a:ext cx="6518367" cy="1002775"/>
              </a:xfrm>
              <a:prstGeom prst="rect">
                <a:avLst/>
              </a:prstGeom>
              <a:blipFill rotWithShape="0">
                <a:blip r:embed="rId4"/>
                <a:stretch>
                  <a:fillRect l="-1402" r="-2897" b="-13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2959108" y="1388854"/>
            <a:ext cx="97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Signal</a:t>
            </a:r>
            <a:endParaRPr lang="en-US" sz="20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8616904" y="1404669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Pedestal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0176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“noise” rate without coating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29299"/>
            <a:ext cx="10515600" cy="766763"/>
          </a:xfrm>
        </p:spPr>
        <p:txBody>
          <a:bodyPr/>
          <a:lstStyle/>
          <a:p>
            <a:r>
              <a:rPr lang="en-US" altLang="zh-CN" dirty="0" smtClean="0"/>
              <a:t>Rate is </a:t>
            </a:r>
            <a:r>
              <a:rPr lang="en-US" dirty="0" smtClean="0"/>
              <a:t>higher </a:t>
            </a:r>
            <a:r>
              <a:rPr lang="en-US" altLang="zh-CN" dirty="0" smtClean="0"/>
              <a:t>compared with coating.</a:t>
            </a:r>
            <a:endParaRPr 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454" y="1574589"/>
            <a:ext cx="7633092" cy="411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0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144</Words>
  <Application>Microsoft Office PowerPoint</Application>
  <PresentationFormat>宽屏</PresentationFormat>
  <Paragraphs>58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Office 主题</vt:lpstr>
      <vt:lpstr>SDU #3 cosmic test result</vt:lpstr>
      <vt:lpstr>New SDU #3 module </vt:lpstr>
      <vt:lpstr>Vertical test result</vt:lpstr>
      <vt:lpstr>Horizontal test result</vt:lpstr>
      <vt:lpstr>Detector “noise” rate (triggered by itself)</vt:lpstr>
      <vt:lpstr>SDU #3 cosmic test without coating</vt:lpstr>
      <vt:lpstr>“noise” rate without coating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User</dc:creator>
  <cp:lastModifiedBy>Windows User</cp:lastModifiedBy>
  <cp:revision>8</cp:revision>
  <dcterms:created xsi:type="dcterms:W3CDTF">2017-01-12T12:39:56Z</dcterms:created>
  <dcterms:modified xsi:type="dcterms:W3CDTF">2017-01-12T13:58:05Z</dcterms:modified>
</cp:coreProperties>
</file>