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294A-383D-461E-B94A-7F56F3119444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051D-8FD9-4432-8A5D-F4BA7ECF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0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294A-383D-461E-B94A-7F56F3119444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051D-8FD9-4432-8A5D-F4BA7ECF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0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294A-383D-461E-B94A-7F56F3119444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051D-8FD9-4432-8A5D-F4BA7ECF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4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294A-383D-461E-B94A-7F56F3119444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051D-8FD9-4432-8A5D-F4BA7ECF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5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294A-383D-461E-B94A-7F56F3119444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051D-8FD9-4432-8A5D-F4BA7ECF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294A-383D-461E-B94A-7F56F3119444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051D-8FD9-4432-8A5D-F4BA7ECF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8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294A-383D-461E-B94A-7F56F3119444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051D-8FD9-4432-8A5D-F4BA7ECF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0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294A-383D-461E-B94A-7F56F3119444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051D-8FD9-4432-8A5D-F4BA7ECF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9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294A-383D-461E-B94A-7F56F3119444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051D-8FD9-4432-8A5D-F4BA7ECF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8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294A-383D-461E-B94A-7F56F3119444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051D-8FD9-4432-8A5D-F4BA7ECF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7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294A-383D-461E-B94A-7F56F3119444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051D-8FD9-4432-8A5D-F4BA7ECF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6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1294A-383D-461E-B94A-7F56F3119444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4051D-8FD9-4432-8A5D-F4BA7ECF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1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435099"/>
            <a:ext cx="9144000" cy="1503363"/>
          </a:xfrm>
        </p:spPr>
        <p:txBody>
          <a:bodyPr/>
          <a:lstStyle/>
          <a:p>
            <a:r>
              <a:rPr lang="en-US" altLang="zh-CN" dirty="0" smtClean="0"/>
              <a:t>SPD time </a:t>
            </a:r>
            <a:r>
              <a:rPr lang="en-US" altLang="zh-CN" dirty="0" smtClean="0"/>
              <a:t>resolution test 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Ye Tian</a:t>
            </a:r>
          </a:p>
          <a:p>
            <a:r>
              <a:rPr lang="en-US" dirty="0" smtClean="0"/>
              <a:t>Shandong University</a:t>
            </a:r>
          </a:p>
          <a:p>
            <a:r>
              <a:rPr lang="en-US" dirty="0" smtClean="0"/>
              <a:t>6</a:t>
            </a:r>
            <a:r>
              <a:rPr lang="en-US" dirty="0" smtClean="0"/>
              <a:t>/15/2017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779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resolution of three bar test method</a:t>
            </a:r>
            <a:endParaRPr 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8025"/>
            <a:ext cx="5801784" cy="435133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7397752" y="2397181"/>
                <a:ext cx="4470400" cy="300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The first item is time reconstructed by top and bottom bar, the second item is time got from middle bar. The difference between these two items indicates system time resolution.   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Applying assumption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𝑏𝑎𝑟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𝑃𝑀𝑇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dirty="0" smtClean="0"/>
              </a:p>
              <a:p>
                <a:r>
                  <a:rPr lang="en-US" sz="2000" dirty="0" smtClean="0"/>
                  <a:t>Since every PMT is identical</a:t>
                </a:r>
                <a:r>
                  <a:rPr lang="en-US" sz="2000" dirty="0"/>
                  <a:t>,</a:t>
                </a:r>
                <a:r>
                  <a:rPr lang="en-US" sz="2000" dirty="0" smtClean="0"/>
                  <a:t> scintillator time resolution will be calculated as: 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752" y="2397181"/>
                <a:ext cx="4470400" cy="3007875"/>
              </a:xfrm>
              <a:prstGeom prst="rect">
                <a:avLst/>
              </a:prstGeom>
              <a:blipFill rotWithShape="0">
                <a:blip r:embed="rId3"/>
                <a:stretch>
                  <a:fillRect l="-1501" t="-1012" r="-273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7602682" y="1624146"/>
                <a:ext cx="3751118" cy="707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682" y="1624146"/>
                <a:ext cx="3751118" cy="707758"/>
              </a:xfrm>
              <a:prstGeom prst="rect">
                <a:avLst/>
              </a:prstGeom>
              <a:blipFill rotWithShape="0"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7135284" y="5399912"/>
                <a:ext cx="2074718" cy="1365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284" y="5399912"/>
                <a:ext cx="2074718" cy="13653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342900" y="2641039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t0</a:t>
            </a:r>
            <a:endParaRPr lang="en-US" sz="24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342900" y="4522748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t2</a:t>
            </a:r>
            <a:endParaRPr lang="en-US" sz="24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342900" y="3576052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t1</a:t>
            </a:r>
            <a:endParaRPr lang="en-US" sz="24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6688668" y="2798633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t3</a:t>
            </a:r>
            <a:endParaRPr lang="en-US" sz="24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6688668" y="3716480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t4</a:t>
            </a:r>
            <a:endParaRPr lang="en-US" sz="24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6688668" y="4598624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t5</a:t>
            </a:r>
            <a:endParaRPr lang="en-US" sz="24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9478241" y="5806143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Result: 82ps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58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1608" y="383673"/>
            <a:ext cx="10515600" cy="1325563"/>
          </a:xfrm>
        </p:spPr>
        <p:txBody>
          <a:bodyPr/>
          <a:lstStyle/>
          <a:p>
            <a:r>
              <a:rPr lang="en-US" dirty="0" smtClean="0"/>
              <a:t>FASPD time resolution test</a:t>
            </a:r>
            <a:endParaRPr 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8" y="2092325"/>
            <a:ext cx="5801784" cy="4351338"/>
          </a:xfrm>
        </p:spPr>
      </p:pic>
      <p:sp>
        <p:nvSpPr>
          <p:cNvPr id="5" name="文本框 4"/>
          <p:cNvSpPr txBox="1"/>
          <p:nvPr/>
        </p:nvSpPr>
        <p:spPr>
          <a:xfrm>
            <a:off x="5054600" y="4267994"/>
            <a:ext cx="11303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Wide side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397000" y="4452660"/>
            <a:ext cx="13208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Narrow side</a:t>
            </a:r>
            <a:endParaRPr 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032000" y="2692489"/>
            <a:ext cx="18415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15 cm away from </a:t>
            </a:r>
            <a:r>
              <a:rPr lang="en-US" dirty="0"/>
              <a:t>n</a:t>
            </a:r>
            <a:r>
              <a:rPr lang="en-US" dirty="0" smtClean="0"/>
              <a:t>arrow side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7156450" y="1609132"/>
                <a:ext cx="4197350" cy="4225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latin typeface="Cambria Math" panose="02040503050406030204" pitchFamily="18" charset="0"/>
                  </a:rPr>
                  <a:t>Calculation to get  time resolution:</a:t>
                </a:r>
              </a:p>
              <a:p>
                <a:endParaRPr lang="en-US" sz="2000" b="1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000" b="1" dirty="0" smtClean="0">
                    <a:latin typeface="Cambria Math" panose="02040503050406030204" pitchFamily="18" charset="0"/>
                  </a:rPr>
                  <a:t>Consider both sides PMT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𝑠𝑞𝑟𝑡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000" baseline="30000" dirty="0" smtClean="0"/>
                  <a:t>2</a:t>
                </a:r>
                <a:r>
                  <a:rPr lang="en-US" sz="2000" dirty="0" smtClean="0"/>
                  <a:t>-0.5*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baseline="30000" dirty="0" smtClean="0"/>
                  <a:t>2</a:t>
                </a:r>
                <a:r>
                  <a:rPr lang="en-US" sz="2000" dirty="0" smtClean="0"/>
                  <a:t>)</a:t>
                </a:r>
              </a:p>
              <a:p>
                <a:pPr algn="ctr"/>
                <a:endParaRPr lang="en-US" sz="2000" dirty="0"/>
              </a:p>
              <a:p>
                <a:r>
                  <a:rPr lang="en-US" sz="2000" b="1" dirty="0" smtClean="0"/>
                  <a:t>Only consider one side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/>
                  <a:t>- t1 (or t4)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𝑠𝑞𝑟𝑡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000" baseline="30000" dirty="0" smtClean="0"/>
                  <a:t>2</a:t>
                </a:r>
                <a:r>
                  <a:rPr lang="en-US" sz="2000" dirty="0" smtClean="0"/>
                  <a:t>-0.5*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baseline="30000" dirty="0" smtClean="0"/>
                  <a:t>2</a:t>
                </a:r>
                <a:r>
                  <a:rPr lang="en-US" sz="2000" dirty="0" smtClean="0"/>
                  <a:t>) </a:t>
                </a:r>
              </a:p>
              <a:p>
                <a:pPr algn="ctr"/>
                <a:r>
                  <a:rPr lang="en-US" sz="2000" dirty="0" smtClean="0"/>
                  <a:t>(same as above)</a:t>
                </a:r>
                <a:endParaRPr lang="en-US" sz="2000" dirty="0" smtClean="0"/>
              </a:p>
              <a:p>
                <a:endParaRPr lang="en-US" sz="2000" b="1" dirty="0" smtClean="0"/>
              </a:p>
              <a:p>
                <a:pPr algn="ctr"/>
                <a:r>
                  <a:rPr lang="en-US" sz="20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 smtClean="0"/>
                  <a:t>= 82ps</a:t>
                </a:r>
                <a:endParaRPr lang="en-US" sz="2000" dirty="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450" y="1609132"/>
                <a:ext cx="4197350" cy="4225259"/>
              </a:xfrm>
              <a:prstGeom prst="rect">
                <a:avLst/>
              </a:prstGeom>
              <a:blipFill rotWithShape="0">
                <a:blip r:embed="rId3"/>
                <a:stretch>
                  <a:fillRect l="-1597" t="-866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2470150" y="5588170"/>
            <a:ext cx="250825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SPD about 55 cm long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31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3973" y="301626"/>
            <a:ext cx="10515600" cy="1059686"/>
          </a:xfrm>
        </p:spPr>
        <p:txBody>
          <a:bodyPr/>
          <a:lstStyle/>
          <a:p>
            <a:r>
              <a:rPr lang="en-US" dirty="0" smtClean="0"/>
              <a:t>Three bar method for both sides readout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62" y="1761421"/>
            <a:ext cx="5111775" cy="4762678"/>
          </a:xfrm>
          <a:prstGeom prst="rect">
            <a:avLst/>
          </a:prstGeom>
        </p:spPr>
      </p:pic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56092" y="1761421"/>
            <a:ext cx="5223481" cy="503114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76400" y="1361311"/>
            <a:ext cx="406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/>
                </a:solidFill>
              </a:rPr>
              <a:t>After time walk correction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50238" y="1442522"/>
            <a:ext cx="175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Add FADC cut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59900" y="2311400"/>
            <a:ext cx="26416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Resolution for T= 110ps Applying formula </a:t>
            </a:r>
          </a:p>
          <a:p>
            <a:r>
              <a:rPr lang="en-US" dirty="0" smtClean="0"/>
              <a:t>SPD time resolution: </a:t>
            </a:r>
            <a:r>
              <a:rPr lang="en-US" dirty="0" smtClean="0">
                <a:solidFill>
                  <a:srgbClr val="FF0000"/>
                </a:solidFill>
              </a:rPr>
              <a:t>93ps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6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2662"/>
            <a:ext cx="10515600" cy="1325563"/>
          </a:xfrm>
        </p:spPr>
        <p:txBody>
          <a:bodyPr/>
          <a:lstStyle/>
          <a:p>
            <a:r>
              <a:rPr lang="en-US" dirty="0" smtClean="0"/>
              <a:t>Readout only by one side</a:t>
            </a:r>
            <a:endParaRPr 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1600" y="1799886"/>
            <a:ext cx="5321300" cy="50581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52" y="1799886"/>
            <a:ext cx="5323727" cy="498287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39900" y="1367392"/>
            <a:ext cx="308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Readout by wide side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34300" y="1468223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Readout by narrow side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98600" y="3955534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198ps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34300" y="402461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184ps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22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resolution with tracking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50100" y="1851274"/>
            <a:ext cx="4597400" cy="44862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Using three layers GEM (5 in total)</a:t>
            </a:r>
          </a:p>
          <a:p>
            <a:r>
              <a:rPr lang="en-US" dirty="0" smtClean="0"/>
              <a:t>Single track efficiency: 25%(all three layers fired)</a:t>
            </a:r>
          </a:p>
          <a:p>
            <a:endParaRPr lang="en-US" dirty="0"/>
          </a:p>
          <a:p>
            <a:r>
              <a:rPr lang="en-US" dirty="0" smtClean="0"/>
              <a:t>Get 65000 original events, after all cuts, only </a:t>
            </a:r>
            <a:r>
              <a:rPr lang="en-US" dirty="0" smtClean="0">
                <a:solidFill>
                  <a:srgbClr val="C00000"/>
                </a:solidFill>
              </a:rPr>
              <a:t>2500</a:t>
            </a:r>
            <a:r>
              <a:rPr lang="en-US" dirty="0" smtClean="0"/>
              <a:t> good events left</a:t>
            </a:r>
          </a:p>
          <a:p>
            <a:pPr marL="0" indent="0">
              <a:buNone/>
            </a:pPr>
            <a:r>
              <a:rPr lang="en-US" dirty="0" smtClean="0"/>
              <a:t>Cut: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/>
              <a:t>SPD TDC cut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/>
              <a:t>FADC cut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/>
              <a:t>Single track cut </a:t>
            </a:r>
            <a:endParaRPr lang="en-US" sz="2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36" y="2312939"/>
            <a:ext cx="6773863" cy="432916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12067" y="1851274"/>
            <a:ext cx="4783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Hit position on SPD plain(Unit: mm)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09900" y="6457434"/>
            <a:ext cx="394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Position related to GEM coordinate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32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/>
          <a:lstStyle/>
          <a:p>
            <a:r>
              <a:rPr lang="en-US" dirty="0" smtClean="0"/>
              <a:t>SPD time resolution result with tracking</a:t>
            </a:r>
            <a:endParaRPr 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266" y="2020887"/>
            <a:ext cx="4973733" cy="46911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385" y="1962786"/>
            <a:ext cx="5129115" cy="474923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7066" y="1501121"/>
            <a:ext cx="4783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time resolution readout by wide side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87775" y="1501120"/>
            <a:ext cx="5121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time resolution readout by narrow side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18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GEM shows good tracking to help get more precious time resolution</a:t>
            </a:r>
          </a:p>
          <a:p>
            <a:r>
              <a:rPr lang="en-US" dirty="0" smtClean="0"/>
              <a:t>The time resolution of narrow side(near) is just a little better than wide side</a:t>
            </a:r>
          </a:p>
          <a:p>
            <a:r>
              <a:rPr lang="en-US" dirty="0" smtClean="0"/>
              <a:t>With tracking both sides could get about </a:t>
            </a:r>
            <a:r>
              <a:rPr lang="en-US" dirty="0" smtClean="0">
                <a:solidFill>
                  <a:srgbClr val="C00000"/>
                </a:solidFill>
              </a:rPr>
              <a:t>150ps</a:t>
            </a:r>
            <a:r>
              <a:rPr lang="en-US" dirty="0" smtClean="0"/>
              <a:t> time resolution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83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SPD time resolution distribution with position cut(low statistics)</a:t>
            </a:r>
            <a:endParaRPr 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300" y="1978025"/>
            <a:ext cx="63850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53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287</Words>
  <Application>Microsoft Office PowerPoint</Application>
  <PresentationFormat>宽屏</PresentationFormat>
  <Paragraphs>64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宋体</vt:lpstr>
      <vt:lpstr>Arial</vt:lpstr>
      <vt:lpstr>Calibri</vt:lpstr>
      <vt:lpstr>Calibri Light</vt:lpstr>
      <vt:lpstr>Cambria Math</vt:lpstr>
      <vt:lpstr>Wingdings</vt:lpstr>
      <vt:lpstr>Office 主题</vt:lpstr>
      <vt:lpstr>SPD time resolution test </vt:lpstr>
      <vt:lpstr>Time resolution of three bar test method</vt:lpstr>
      <vt:lpstr>FASPD time resolution test</vt:lpstr>
      <vt:lpstr>Three bar method for both sides readout</vt:lpstr>
      <vt:lpstr>Readout only by one side</vt:lpstr>
      <vt:lpstr>Time resolution with tracking</vt:lpstr>
      <vt:lpstr>SPD time resolution result with tracking</vt:lpstr>
      <vt:lpstr>Conclusion</vt:lpstr>
      <vt:lpstr>Typical SPD time resolution distribution with position cut(low statistics)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User</dc:creator>
  <cp:lastModifiedBy>Windows User</cp:lastModifiedBy>
  <cp:revision>6</cp:revision>
  <dcterms:created xsi:type="dcterms:W3CDTF">2017-06-15T12:28:01Z</dcterms:created>
  <dcterms:modified xsi:type="dcterms:W3CDTF">2017-06-15T13:23:34Z</dcterms:modified>
</cp:coreProperties>
</file>