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73" r:id="rId3"/>
    <p:sldId id="274" r:id="rId4"/>
    <p:sldId id="258" r:id="rId5"/>
    <p:sldId id="260" r:id="rId6"/>
    <p:sldId id="261" r:id="rId7"/>
    <p:sldId id="266" r:id="rId8"/>
    <p:sldId id="259" r:id="rId9"/>
    <p:sldId id="275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endi\Desktop\CR284-01.xls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&#24037;&#20316;&#31807;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&#24037;&#20316;&#31807;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9941707590041383"/>
          <c:y val="0.17035396729254998"/>
          <c:w val="0.66927763771561943"/>
          <c:h val="0.64461490006056932"/>
        </c:manualLayout>
      </c:layout>
      <c:scatterChart>
        <c:scatterStyle val="lineMarker"/>
        <c:varyColors val="0"/>
        <c:ser>
          <c:idx val="0"/>
          <c:order val="0"/>
          <c:tx>
            <c:v>1</c:v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Sheet1!$B$4:$B$11</c:f>
              <c:numCache>
                <c:formatCode>General</c:formatCode>
                <c:ptCount val="8"/>
                <c:pt idx="0">
                  <c:v>900</c:v>
                </c:pt>
                <c:pt idx="1">
                  <c:v>1000</c:v>
                </c:pt>
                <c:pt idx="2">
                  <c:v>1100</c:v>
                </c:pt>
                <c:pt idx="3">
                  <c:v>1200</c:v>
                </c:pt>
                <c:pt idx="4">
                  <c:v>1300</c:v>
                </c:pt>
                <c:pt idx="5">
                  <c:v>1400</c:v>
                </c:pt>
                <c:pt idx="6">
                  <c:v>1500</c:v>
                </c:pt>
              </c:numCache>
            </c:numRef>
          </c:xVal>
          <c:yVal>
            <c:numRef>
              <c:f>Sheet1!$E$4:$E$10</c:f>
              <c:numCache>
                <c:formatCode>0.0</c:formatCode>
                <c:ptCount val="7"/>
                <c:pt idx="0">
                  <c:v>140.65768499999999</c:v>
                </c:pt>
                <c:pt idx="1">
                  <c:v>324.27485999999999</c:v>
                </c:pt>
                <c:pt idx="2">
                  <c:v>692.89499999999998</c:v>
                </c:pt>
                <c:pt idx="3">
                  <c:v>1413.5057999999999</c:v>
                </c:pt>
                <c:pt idx="4">
                  <c:v>2771.58</c:v>
                </c:pt>
                <c:pt idx="5">
                  <c:v>5404.5810000000001</c:v>
                </c:pt>
                <c:pt idx="6">
                  <c:v>10878.451500000001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A7B-49E4-9D78-75C59BF9CE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42787744"/>
        <c:axId val="1"/>
      </c:scatterChart>
      <c:valAx>
        <c:axId val="1942787744"/>
        <c:scaling>
          <c:orientation val="minMax"/>
          <c:max val="1600"/>
          <c:min val="80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zh-CN"/>
                  <a:t>高压（</a:t>
                </a:r>
                <a:r>
                  <a:rPr lang="en-US"/>
                  <a:t>V</a:t>
                </a:r>
                <a:r>
                  <a:rPr lang="zh-CN"/>
                  <a:t>）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zh-CN"/>
          </a:p>
        </c:txPr>
        <c:crossAx val="1"/>
        <c:crosses val="autoZero"/>
        <c:crossBetween val="midCat"/>
      </c:valAx>
      <c:valAx>
        <c:axId val="1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SP</a:t>
                </a:r>
              </a:p>
            </c:rich>
          </c:tx>
          <c:layout/>
          <c:overlay val="0"/>
        </c:title>
        <c:numFmt formatCode="0.0" sourceLinked="1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zh-CN"/>
          </a:p>
        </c:txPr>
        <c:crossAx val="1942787744"/>
        <c:crossesAt val="100"/>
        <c:crossBetween val="midCat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9891882169551141"/>
          <c:y val="0.44495878908801556"/>
          <c:w val="8.8782025660497976E-2"/>
          <c:h val="5.842893789859982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legend>
    <c:plotVisOnly val="1"/>
    <c:dispBlanksAs val="gap"/>
    <c:showDLblsOverMax val="0"/>
  </c:chart>
  <c:spPr>
    <a:solidFill>
      <a:schemeClr val="lt1"/>
    </a:solidFill>
    <a:ln w="12700" cap="flat" cmpd="sng" algn="ctr">
      <a:solidFill>
        <a:schemeClr val="accent4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zh-CN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31750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2984375000000031E-2"/>
                  <c:y val="-6.09374962513843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F67-488B-AC42-B77DB49DDC9A}"/>
                </c:ext>
              </c:extLst>
            </c:dLbl>
            <c:dLbl>
              <c:idx val="1"/>
              <c:layout>
                <c:manualLayout>
                  <c:x val="-3.4546875000000025E-2"/>
                  <c:y val="-5.859356184832911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8781249999999998E-2"/>
                      <c:h val="4.971093444199468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AF67-488B-AC42-B77DB49DDC9A}"/>
                </c:ext>
              </c:extLst>
            </c:dLbl>
            <c:dLbl>
              <c:idx val="2"/>
              <c:layout>
                <c:manualLayout>
                  <c:x val="-3.2984375000000003E-2"/>
                  <c:y val="-6.56249959630293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F67-488B-AC42-B77DB49DDC9A}"/>
                </c:ext>
              </c:extLst>
            </c:dLbl>
            <c:dLbl>
              <c:idx val="3"/>
              <c:layout>
                <c:manualLayout>
                  <c:x val="-3.2984375000000003E-2"/>
                  <c:y val="-5.6249996539739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F67-488B-AC42-B77DB49DDC9A}"/>
                </c:ext>
              </c:extLst>
            </c:dLbl>
            <c:dLbl>
              <c:idx val="4"/>
              <c:layout>
                <c:manualLayout>
                  <c:x val="-3.2984375000000003E-2"/>
                  <c:y val="-4.92187469722719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BA1-4B9D-8EF2-CCE5037B00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1000</c:v>
                </c:pt>
                <c:pt idx="1">
                  <c:v>1100</c:v>
                </c:pt>
                <c:pt idx="2">
                  <c:v>1200</c:v>
                </c:pt>
                <c:pt idx="3">
                  <c:v>1300</c:v>
                </c:pt>
                <c:pt idx="4">
                  <c:v>1400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2320</c:v>
                </c:pt>
                <c:pt idx="1">
                  <c:v>2810</c:v>
                </c:pt>
                <c:pt idx="2">
                  <c:v>3610</c:v>
                </c:pt>
                <c:pt idx="3">
                  <c:v>4300</c:v>
                </c:pt>
                <c:pt idx="4">
                  <c:v>4880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4C5-4511-ACD6-F9CB548E8F2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067754128"/>
        <c:axId val="1067759120"/>
      </c:lineChart>
      <c:catAx>
        <c:axId val="1067754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067759120"/>
        <c:crosses val="autoZero"/>
        <c:auto val="1"/>
        <c:lblAlgn val="ctr"/>
        <c:lblOffset val="100"/>
        <c:noMultiLvlLbl val="0"/>
      </c:catAx>
      <c:valAx>
        <c:axId val="1067759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067754128"/>
        <c:crosses val="autoZero"/>
        <c:crossBetween val="between"/>
      </c:valAx>
      <c:spPr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NPE</a:t>
            </a:r>
            <a:endParaRPr lang="zh-CN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Sheet1!$A$1:$A$5</c:f>
              <c:numCache>
                <c:formatCode>General</c:formatCode>
                <c:ptCount val="5"/>
                <c:pt idx="0">
                  <c:v>1000</c:v>
                </c:pt>
                <c:pt idx="1">
                  <c:v>1100</c:v>
                </c:pt>
                <c:pt idx="2">
                  <c:v>1200</c:v>
                </c:pt>
                <c:pt idx="3">
                  <c:v>1300</c:v>
                </c:pt>
                <c:pt idx="4">
                  <c:v>1400</c:v>
                </c:pt>
              </c:numCache>
            </c:numRef>
          </c:xVal>
          <c:yVal>
            <c:numRef>
              <c:f>Sheet1!$B$1:$B$5</c:f>
              <c:numCache>
                <c:formatCode>General</c:formatCode>
                <c:ptCount val="5"/>
                <c:pt idx="0">
                  <c:v>748</c:v>
                </c:pt>
                <c:pt idx="1">
                  <c:v>432</c:v>
                </c:pt>
                <c:pt idx="2">
                  <c:v>271</c:v>
                </c:pt>
                <c:pt idx="3">
                  <c:v>164</c:v>
                </c:pt>
                <c:pt idx="4">
                  <c:v>96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4CE-435A-A1BC-439C459C91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42787328"/>
        <c:axId val="1942790240"/>
      </c:scatterChart>
      <c:valAx>
        <c:axId val="1942787328"/>
        <c:scaling>
          <c:orientation val="minMax"/>
          <c:min val="9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942790240"/>
        <c:crosses val="autoZero"/>
        <c:crossBetween val="midCat"/>
      </c:valAx>
      <c:valAx>
        <c:axId val="1942790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94278732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12700" cap="flat" cmpd="sng" algn="ctr">
      <a:solidFill>
        <a:schemeClr val="accent4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zh-CN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NPE</a:t>
            </a:r>
            <a:r>
              <a:rPr lang="zh-CN" altLang="en-US" dirty="0" smtClean="0"/>
              <a:t>（</a:t>
            </a:r>
            <a:r>
              <a:rPr lang="en-US" altLang="zh-CN" dirty="0" smtClean="0"/>
              <a:t>log</a:t>
            </a:r>
            <a:r>
              <a:rPr lang="zh-CN" altLang="en-US" dirty="0" smtClean="0"/>
              <a:t>）</a:t>
            </a:r>
            <a:endParaRPr lang="zh-CN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Sheet1!$A$1:$A$5</c:f>
              <c:numCache>
                <c:formatCode>General</c:formatCode>
                <c:ptCount val="5"/>
                <c:pt idx="0">
                  <c:v>1000</c:v>
                </c:pt>
                <c:pt idx="1">
                  <c:v>1100</c:v>
                </c:pt>
                <c:pt idx="2">
                  <c:v>1200</c:v>
                </c:pt>
                <c:pt idx="3">
                  <c:v>1300</c:v>
                </c:pt>
                <c:pt idx="4">
                  <c:v>1400</c:v>
                </c:pt>
              </c:numCache>
            </c:numRef>
          </c:xVal>
          <c:yVal>
            <c:numRef>
              <c:f>Sheet1!$B$1:$B$5</c:f>
              <c:numCache>
                <c:formatCode>General</c:formatCode>
                <c:ptCount val="5"/>
                <c:pt idx="0">
                  <c:v>748</c:v>
                </c:pt>
                <c:pt idx="1">
                  <c:v>432</c:v>
                </c:pt>
                <c:pt idx="2">
                  <c:v>271</c:v>
                </c:pt>
                <c:pt idx="3">
                  <c:v>164</c:v>
                </c:pt>
                <c:pt idx="4">
                  <c:v>96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62F-4F3C-B443-FDDD8E8E2D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42787328"/>
        <c:axId val="1942790240"/>
      </c:scatterChart>
      <c:valAx>
        <c:axId val="1942787328"/>
        <c:scaling>
          <c:orientation val="minMax"/>
          <c:min val="9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942790240"/>
        <c:crosses val="autoZero"/>
        <c:crossBetween val="midCat"/>
      </c:valAx>
      <c:valAx>
        <c:axId val="1942790240"/>
        <c:scaling>
          <c:logBase val="10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94278732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12700" cap="flat" cmpd="sng" algn="ctr">
      <a:solidFill>
        <a:schemeClr val="accent4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1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014E-E861-49C7-A338-05D3B28F3D65}" type="datetimeFigureOut">
              <a:rPr lang="zh-CN" altLang="en-US" smtClean="0"/>
              <a:t>2017/9/7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7100A-80C8-4D24-8264-F42FC7D923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234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014E-E861-49C7-A338-05D3B28F3D65}" type="datetimeFigureOut">
              <a:rPr lang="zh-CN" altLang="en-US" smtClean="0"/>
              <a:t>2017/9/7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7100A-80C8-4D24-8264-F42FC7D923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1924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014E-E861-49C7-A338-05D3B28F3D65}" type="datetimeFigureOut">
              <a:rPr lang="zh-CN" altLang="en-US" smtClean="0"/>
              <a:t>2017/9/7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7100A-80C8-4D24-8264-F42FC7D923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5934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014E-E861-49C7-A338-05D3B28F3D65}" type="datetimeFigureOut">
              <a:rPr lang="zh-CN" altLang="en-US" smtClean="0"/>
              <a:t>2017/9/7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7100A-80C8-4D24-8264-F42FC7D923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1295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014E-E861-49C7-A338-05D3B28F3D65}" type="datetimeFigureOut">
              <a:rPr lang="zh-CN" altLang="en-US" smtClean="0"/>
              <a:t>2017/9/7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7100A-80C8-4D24-8264-F42FC7D923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5261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014E-E861-49C7-A338-05D3B28F3D65}" type="datetimeFigureOut">
              <a:rPr lang="zh-CN" altLang="en-US" smtClean="0"/>
              <a:t>2017/9/7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7100A-80C8-4D24-8264-F42FC7D923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1216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014E-E861-49C7-A338-05D3B28F3D65}" type="datetimeFigureOut">
              <a:rPr lang="zh-CN" altLang="en-US" smtClean="0"/>
              <a:t>2017/9/7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7100A-80C8-4D24-8264-F42FC7D923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883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014E-E861-49C7-A338-05D3B28F3D65}" type="datetimeFigureOut">
              <a:rPr lang="zh-CN" altLang="en-US" smtClean="0"/>
              <a:t>2017/9/7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7100A-80C8-4D24-8264-F42FC7D923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8275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014E-E861-49C7-A338-05D3B28F3D65}" type="datetimeFigureOut">
              <a:rPr lang="zh-CN" altLang="en-US" smtClean="0"/>
              <a:t>2017/9/7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7100A-80C8-4D24-8264-F42FC7D923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7336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014E-E861-49C7-A338-05D3B28F3D65}" type="datetimeFigureOut">
              <a:rPr lang="zh-CN" altLang="en-US" smtClean="0"/>
              <a:t>2017/9/7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7100A-80C8-4D24-8264-F42FC7D923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7031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C014E-E861-49C7-A338-05D3B28F3D65}" type="datetimeFigureOut">
              <a:rPr lang="zh-CN" altLang="en-US" smtClean="0"/>
              <a:t>2017/9/7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7100A-80C8-4D24-8264-F42FC7D923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8263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C014E-E861-49C7-A338-05D3B28F3D65}" type="datetimeFigureOut">
              <a:rPr lang="zh-CN" altLang="en-US" smtClean="0"/>
              <a:t>2017/9/7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17100A-80C8-4D24-8264-F42FC7D923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7574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32562" y="1975104"/>
            <a:ext cx="9143999" cy="125761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750"/>
              </a:spcBef>
            </a:pPr>
            <a:r>
              <a:rPr lang="en-US" altLang="zh-CN" sz="4800" i="1" dirty="0" smtClean="0">
                <a:latin typeface="Comic Sans MS" panose="030F0702030302020204" pitchFamily="66" charset="0"/>
                <a:ea typeface="+mn-ea"/>
                <a:cs typeface="MV Boli" panose="02000500030200090000" pitchFamily="2" charset="0"/>
              </a:rPr>
              <a:t>THU2 cosmic </a:t>
            </a:r>
            <a:r>
              <a:rPr lang="en-US" altLang="zh-CN" sz="4800" i="1" dirty="0">
                <a:latin typeface="Comic Sans MS" panose="030F0702030302020204" pitchFamily="66" charset="0"/>
                <a:ea typeface="+mn-ea"/>
                <a:cs typeface="MV Boli" panose="02000500030200090000" pitchFamily="2" charset="0"/>
              </a:rPr>
              <a:t>test </a:t>
            </a:r>
            <a:r>
              <a:rPr lang="en-US" altLang="zh-CN" sz="4800" i="1" dirty="0" smtClean="0">
                <a:latin typeface="Comic Sans MS" panose="030F0702030302020204" pitchFamily="66" charset="0"/>
                <a:ea typeface="+mn-ea"/>
                <a:cs typeface="MV Boli" panose="02000500030200090000" pitchFamily="2" charset="0"/>
              </a:rPr>
              <a:t>results </a:t>
            </a:r>
            <a:r>
              <a:rPr lang="en-US" altLang="zh-CN" sz="4800" i="1" dirty="0" smtClean="0">
                <a:latin typeface="Comic Sans MS" panose="030F0702030302020204" pitchFamily="66" charset="0"/>
                <a:ea typeface="+mn-ea"/>
                <a:cs typeface="MV Boli" panose="02000500030200090000" pitchFamily="2" charset="0"/>
              </a:rPr>
              <a:t>(4)</a:t>
            </a:r>
            <a:endParaRPr lang="zh-CN" altLang="en-US" sz="4800" i="1" dirty="0">
              <a:latin typeface="Comic Sans MS" panose="030F0702030302020204" pitchFamily="66" charset="0"/>
              <a:ea typeface="+mn-ea"/>
              <a:cs typeface="MV Boli" panose="02000500030200090000" pitchFamily="2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430325" y="5616178"/>
            <a:ext cx="6858000" cy="1241822"/>
          </a:xfrm>
        </p:spPr>
        <p:txBody>
          <a:bodyPr/>
          <a:lstStyle/>
          <a:p>
            <a:pPr algn="r"/>
            <a:r>
              <a:rPr lang="en-US" altLang="zh-CN" i="1" dirty="0">
                <a:latin typeface="Comic Sans MS" panose="030F0702030302020204" pitchFamily="66" charset="0"/>
                <a:cs typeface="MV Boli" panose="02000500030200090000" pitchFamily="2" charset="0"/>
              </a:rPr>
              <a:t>Chendi Shen</a:t>
            </a:r>
          </a:p>
          <a:p>
            <a:pPr algn="r"/>
            <a:r>
              <a:rPr lang="en-US" altLang="zh-CN" i="1" dirty="0" smtClean="0">
                <a:latin typeface="Comic Sans MS" panose="030F0702030302020204" pitchFamily="66" charset="0"/>
                <a:cs typeface="MV Boli" panose="02000500030200090000" pitchFamily="2" charset="0"/>
              </a:rPr>
              <a:t>2017.9.7</a:t>
            </a:r>
            <a:endParaRPr lang="zh-CN" altLang="en-US" i="1" dirty="0">
              <a:latin typeface="Comic Sans MS" panose="030F0702030302020204" pitchFamily="66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318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40" y="1363761"/>
            <a:ext cx="5753599" cy="504487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文本框 3"/>
          <p:cNvSpPr txBox="1"/>
          <p:nvPr/>
        </p:nvSpPr>
        <p:spPr>
          <a:xfrm>
            <a:off x="347984" y="287102"/>
            <a:ext cx="10266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Gain of the PMT</a:t>
            </a:r>
            <a:endParaRPr lang="zh-CN" altLang="en-US" sz="2400" dirty="0"/>
          </a:p>
        </p:txBody>
      </p:sp>
      <p:sp>
        <p:nvSpPr>
          <p:cNvPr id="5" name="文本框 4"/>
          <p:cNvSpPr txBox="1"/>
          <p:nvPr/>
        </p:nvSpPr>
        <p:spPr>
          <a:xfrm>
            <a:off x="7731989" y="4467603"/>
            <a:ext cx="456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SP=SP(</a:t>
            </a:r>
            <a:r>
              <a:rPr lang="zh-CN" altLang="en-US" dirty="0" smtClean="0"/>
              <a:t>电流值</a:t>
            </a:r>
            <a:r>
              <a:rPr lang="en-US" altLang="zh-CN" dirty="0" smtClean="0"/>
              <a:t>)</a:t>
            </a:r>
            <a:r>
              <a:rPr lang="zh-CN" altLang="en-US" dirty="0" smtClean="0"/>
              <a:t>*系数</a:t>
            </a:r>
            <a:endParaRPr lang="en-US" altLang="zh-CN" dirty="0" smtClean="0"/>
          </a:p>
          <a:p>
            <a:r>
              <a:rPr lang="en-US" altLang="zh-CN" dirty="0" smtClean="0"/>
              <a:t>Gain(10E6)</a:t>
            </a:r>
            <a:r>
              <a:rPr lang="en-US" altLang="zh-CN" dirty="0" smtClean="0"/>
              <a:t>=SP/SK</a:t>
            </a:r>
            <a:endParaRPr lang="en-US" altLang="zh-CN" baseline="30000" dirty="0" smtClean="0"/>
          </a:p>
        </p:txBody>
      </p:sp>
      <p:sp>
        <p:nvSpPr>
          <p:cNvPr id="6" name="矩形 5"/>
          <p:cNvSpPr/>
          <p:nvPr/>
        </p:nvSpPr>
        <p:spPr>
          <a:xfrm>
            <a:off x="4110278" y="1363761"/>
            <a:ext cx="766522" cy="172821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7731989" y="3886199"/>
            <a:ext cx="19351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Exponential </a:t>
            </a:r>
            <a:r>
              <a:rPr lang="en-US" altLang="zh-CN" dirty="0" smtClean="0"/>
              <a:t>linear</a:t>
            </a:r>
            <a:endParaRPr lang="zh-CN" altLang="en-US" dirty="0"/>
          </a:p>
        </p:txBody>
      </p:sp>
      <p:graphicFrame>
        <p:nvGraphicFramePr>
          <p:cNvPr id="8" name="图表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5286360"/>
              </p:ext>
            </p:extLst>
          </p:nvPr>
        </p:nvGraphicFramePr>
        <p:xfrm>
          <a:off x="6859356" y="287102"/>
          <a:ext cx="5057341" cy="3206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0094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91" y="462114"/>
            <a:ext cx="11903916" cy="622199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文本框 2"/>
          <p:cNvSpPr txBox="1"/>
          <p:nvPr/>
        </p:nvSpPr>
        <p:spPr>
          <a:xfrm>
            <a:off x="2831690" y="1455174"/>
            <a:ext cx="2222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X=2320 </a:t>
            </a:r>
            <a:r>
              <a:rPr lang="en-US" altLang="zh-CN" dirty="0" smtClean="0"/>
              <a:t>(1000V)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5899354" y="1543665"/>
            <a:ext cx="45621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Y:  number of events</a:t>
            </a:r>
          </a:p>
          <a:p>
            <a:r>
              <a:rPr lang="en-US" altLang="zh-CN" dirty="0" smtClean="0"/>
              <a:t>X: </a:t>
            </a:r>
            <a:r>
              <a:rPr lang="en-US" altLang="zh-CN" dirty="0" err="1" smtClean="0"/>
              <a:t>Npe</a:t>
            </a:r>
            <a:r>
              <a:rPr lang="en-US" altLang="zh-CN" dirty="0" smtClean="0"/>
              <a:t>*Gain*10</a:t>
            </a:r>
            <a:r>
              <a:rPr lang="en-US" altLang="zh-CN" baseline="30000" dirty="0" smtClean="0"/>
              <a:t>-6</a:t>
            </a:r>
          </a:p>
          <a:p>
            <a:endParaRPr lang="en-US" altLang="zh-CN" baseline="30000" dirty="0"/>
          </a:p>
          <a:p>
            <a:endParaRPr lang="en-US" altLang="zh-CN" baseline="30000" dirty="0" smtClean="0"/>
          </a:p>
          <a:p>
            <a:endParaRPr lang="en-US" altLang="zh-CN" baseline="30000" dirty="0"/>
          </a:p>
          <a:p>
            <a:r>
              <a:rPr lang="en-US" altLang="zh-CN" dirty="0" err="1" smtClean="0"/>
              <a:t>Npe</a:t>
            </a:r>
            <a:r>
              <a:rPr lang="en-US" altLang="zh-CN" dirty="0" smtClean="0"/>
              <a:t>=X/Gain*10</a:t>
            </a:r>
            <a:r>
              <a:rPr lang="en-US" altLang="zh-CN" baseline="30000" dirty="0" smtClean="0"/>
              <a:t>-6</a:t>
            </a:r>
            <a:r>
              <a:rPr lang="en-US" altLang="zh-CN" dirty="0" smtClean="0"/>
              <a:t>=2320/3.1=748</a:t>
            </a:r>
            <a:endParaRPr lang="en-US" altLang="zh-CN" baseline="30000" dirty="0" smtClean="0"/>
          </a:p>
        </p:txBody>
      </p:sp>
    </p:spTree>
    <p:extLst>
      <p:ext uri="{BB962C8B-B14F-4D97-AF65-F5344CB8AC3E}">
        <p14:creationId xmlns:p14="http://schemas.microsoft.com/office/powerpoint/2010/main" val="2535895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64" y="243564"/>
            <a:ext cx="11903472" cy="6370872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831690" y="1455174"/>
            <a:ext cx="2222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X=2810 (1100V)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5899354" y="1543665"/>
            <a:ext cx="45621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Y:  number of events</a:t>
            </a:r>
          </a:p>
          <a:p>
            <a:r>
              <a:rPr lang="en-US" altLang="zh-CN" dirty="0" smtClean="0"/>
              <a:t>X: </a:t>
            </a:r>
            <a:r>
              <a:rPr lang="en-US" altLang="zh-CN" dirty="0" err="1" smtClean="0"/>
              <a:t>Npe</a:t>
            </a:r>
            <a:r>
              <a:rPr lang="en-US" altLang="zh-CN" dirty="0" smtClean="0"/>
              <a:t>*Gain*10</a:t>
            </a:r>
            <a:r>
              <a:rPr lang="en-US" altLang="zh-CN" baseline="30000" dirty="0" smtClean="0"/>
              <a:t>-6</a:t>
            </a:r>
          </a:p>
          <a:p>
            <a:endParaRPr lang="en-US" altLang="zh-CN" baseline="30000" dirty="0"/>
          </a:p>
          <a:p>
            <a:endParaRPr lang="en-US" altLang="zh-CN" baseline="30000" dirty="0" smtClean="0"/>
          </a:p>
          <a:p>
            <a:endParaRPr lang="en-US" altLang="zh-CN" baseline="30000" dirty="0"/>
          </a:p>
          <a:p>
            <a:r>
              <a:rPr lang="en-US" altLang="zh-CN" dirty="0" err="1" smtClean="0"/>
              <a:t>Npe</a:t>
            </a:r>
            <a:r>
              <a:rPr lang="en-US" altLang="zh-CN" dirty="0" smtClean="0"/>
              <a:t>=X/Gain*10</a:t>
            </a:r>
            <a:r>
              <a:rPr lang="en-US" altLang="zh-CN" baseline="30000" dirty="0" smtClean="0"/>
              <a:t>-6</a:t>
            </a:r>
            <a:r>
              <a:rPr lang="en-US" altLang="zh-CN" dirty="0" smtClean="0"/>
              <a:t>=2810/6.5=432</a:t>
            </a:r>
            <a:endParaRPr lang="en-US" altLang="zh-CN" baseline="30000" dirty="0" smtClean="0"/>
          </a:p>
        </p:txBody>
      </p:sp>
    </p:spTree>
    <p:extLst>
      <p:ext uri="{BB962C8B-B14F-4D97-AF65-F5344CB8AC3E}">
        <p14:creationId xmlns:p14="http://schemas.microsoft.com/office/powerpoint/2010/main" val="1020950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92" y="108364"/>
            <a:ext cx="11956816" cy="652328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831690" y="1455174"/>
            <a:ext cx="2222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X=3610 (1200V)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5899354" y="1543665"/>
            <a:ext cx="45621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Y:  number of events</a:t>
            </a:r>
          </a:p>
          <a:p>
            <a:r>
              <a:rPr lang="en-US" altLang="zh-CN" dirty="0" smtClean="0"/>
              <a:t>X: </a:t>
            </a:r>
            <a:r>
              <a:rPr lang="en-US" altLang="zh-CN" dirty="0" err="1" smtClean="0"/>
              <a:t>Npe</a:t>
            </a:r>
            <a:r>
              <a:rPr lang="en-US" altLang="zh-CN" dirty="0" smtClean="0"/>
              <a:t>*Gain*10</a:t>
            </a:r>
            <a:r>
              <a:rPr lang="en-US" altLang="zh-CN" baseline="30000" dirty="0" smtClean="0"/>
              <a:t>-6</a:t>
            </a:r>
          </a:p>
          <a:p>
            <a:endParaRPr lang="en-US" altLang="zh-CN" baseline="30000" dirty="0"/>
          </a:p>
          <a:p>
            <a:endParaRPr lang="en-US" altLang="zh-CN" baseline="30000" dirty="0" smtClean="0"/>
          </a:p>
          <a:p>
            <a:endParaRPr lang="en-US" altLang="zh-CN" baseline="30000" dirty="0"/>
          </a:p>
          <a:p>
            <a:r>
              <a:rPr lang="en-US" altLang="zh-CN" dirty="0" err="1" smtClean="0"/>
              <a:t>Npe</a:t>
            </a:r>
            <a:r>
              <a:rPr lang="en-US" altLang="zh-CN" dirty="0" smtClean="0"/>
              <a:t>=X/Gain*10</a:t>
            </a:r>
            <a:r>
              <a:rPr lang="en-US" altLang="zh-CN" baseline="30000" dirty="0" smtClean="0"/>
              <a:t>-6</a:t>
            </a:r>
            <a:r>
              <a:rPr lang="en-US" altLang="zh-CN" dirty="0" smtClean="0"/>
              <a:t>=3610/13.3=271</a:t>
            </a:r>
            <a:endParaRPr lang="en-US" altLang="zh-CN" baseline="30000" dirty="0" smtClean="0"/>
          </a:p>
        </p:txBody>
      </p:sp>
    </p:spTree>
    <p:extLst>
      <p:ext uri="{BB962C8B-B14F-4D97-AF65-F5344CB8AC3E}">
        <p14:creationId xmlns:p14="http://schemas.microsoft.com/office/powerpoint/2010/main" val="2878345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33" y="251184"/>
            <a:ext cx="11926334" cy="6355631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831690" y="1455174"/>
            <a:ext cx="2222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X=4300 (1300V)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5899354" y="1543665"/>
            <a:ext cx="45621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Y:  number of events</a:t>
            </a:r>
          </a:p>
          <a:p>
            <a:r>
              <a:rPr lang="en-US" altLang="zh-CN" dirty="0" smtClean="0"/>
              <a:t>X: </a:t>
            </a:r>
            <a:r>
              <a:rPr lang="en-US" altLang="zh-CN" dirty="0" err="1" smtClean="0"/>
              <a:t>Npe</a:t>
            </a:r>
            <a:r>
              <a:rPr lang="en-US" altLang="zh-CN" dirty="0" smtClean="0"/>
              <a:t>*Gain*10</a:t>
            </a:r>
            <a:r>
              <a:rPr lang="en-US" altLang="zh-CN" baseline="30000" dirty="0" smtClean="0"/>
              <a:t>-6</a:t>
            </a:r>
          </a:p>
          <a:p>
            <a:endParaRPr lang="en-US" altLang="zh-CN" baseline="30000" dirty="0"/>
          </a:p>
          <a:p>
            <a:endParaRPr lang="en-US" altLang="zh-CN" baseline="30000" dirty="0" smtClean="0"/>
          </a:p>
          <a:p>
            <a:endParaRPr lang="en-US" altLang="zh-CN" baseline="30000" dirty="0"/>
          </a:p>
          <a:p>
            <a:r>
              <a:rPr lang="en-US" altLang="zh-CN" dirty="0" err="1" smtClean="0"/>
              <a:t>Npe</a:t>
            </a:r>
            <a:r>
              <a:rPr lang="en-US" altLang="zh-CN" dirty="0" smtClean="0"/>
              <a:t>=X/Gain*10</a:t>
            </a:r>
            <a:r>
              <a:rPr lang="en-US" altLang="zh-CN" baseline="30000" dirty="0" smtClean="0"/>
              <a:t>-6</a:t>
            </a:r>
            <a:r>
              <a:rPr lang="en-US" altLang="zh-CN" dirty="0" smtClean="0"/>
              <a:t>=4300/26.1=164</a:t>
            </a:r>
            <a:endParaRPr lang="en-US" altLang="zh-CN" baseline="30000" dirty="0" smtClean="0"/>
          </a:p>
        </p:txBody>
      </p:sp>
    </p:spTree>
    <p:extLst>
      <p:ext uri="{BB962C8B-B14F-4D97-AF65-F5344CB8AC3E}">
        <p14:creationId xmlns:p14="http://schemas.microsoft.com/office/powerpoint/2010/main" val="596927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548" y="452284"/>
            <a:ext cx="11690978" cy="610537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831690" y="1455174"/>
            <a:ext cx="2222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X=4880 (1400V)</a:t>
            </a: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5899354" y="1543665"/>
            <a:ext cx="45621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Y:  number of events</a:t>
            </a:r>
          </a:p>
          <a:p>
            <a:r>
              <a:rPr lang="en-US" altLang="zh-CN" dirty="0" smtClean="0"/>
              <a:t>X: </a:t>
            </a:r>
            <a:r>
              <a:rPr lang="en-US" altLang="zh-CN" dirty="0" err="1" smtClean="0"/>
              <a:t>Npe</a:t>
            </a:r>
            <a:r>
              <a:rPr lang="en-US" altLang="zh-CN" dirty="0" smtClean="0"/>
              <a:t>*Gain*10</a:t>
            </a:r>
            <a:r>
              <a:rPr lang="en-US" altLang="zh-CN" baseline="30000" dirty="0" smtClean="0"/>
              <a:t>-6</a:t>
            </a:r>
          </a:p>
          <a:p>
            <a:endParaRPr lang="en-US" altLang="zh-CN" baseline="30000" dirty="0"/>
          </a:p>
          <a:p>
            <a:endParaRPr lang="en-US" altLang="zh-CN" baseline="30000" dirty="0" smtClean="0"/>
          </a:p>
          <a:p>
            <a:endParaRPr lang="en-US" altLang="zh-CN" baseline="30000" dirty="0"/>
          </a:p>
          <a:p>
            <a:r>
              <a:rPr lang="en-US" altLang="zh-CN" dirty="0" err="1" smtClean="0"/>
              <a:t>Npe</a:t>
            </a:r>
            <a:r>
              <a:rPr lang="en-US" altLang="zh-CN" dirty="0" smtClean="0"/>
              <a:t>=X/Gain*10</a:t>
            </a:r>
            <a:r>
              <a:rPr lang="en-US" altLang="zh-CN" baseline="30000" dirty="0" smtClean="0"/>
              <a:t>-6</a:t>
            </a:r>
            <a:r>
              <a:rPr lang="en-US" altLang="zh-CN" dirty="0" smtClean="0"/>
              <a:t>=4880/51=96</a:t>
            </a:r>
            <a:endParaRPr lang="en-US" altLang="zh-CN" baseline="30000" dirty="0" smtClean="0"/>
          </a:p>
        </p:txBody>
      </p:sp>
    </p:spTree>
    <p:extLst>
      <p:ext uri="{BB962C8B-B14F-4D97-AF65-F5344CB8AC3E}">
        <p14:creationId xmlns:p14="http://schemas.microsoft.com/office/powerpoint/2010/main" val="3055279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图表 4"/>
          <p:cNvGraphicFramePr/>
          <p:nvPr>
            <p:extLst>
              <p:ext uri="{D42A27DB-BD31-4B8C-83A1-F6EECF244321}">
                <p14:modId xmlns:p14="http://schemas.microsoft.com/office/powerpoint/2010/main" val="370538298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9292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图表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6066123"/>
              </p:ext>
            </p:extLst>
          </p:nvPr>
        </p:nvGraphicFramePr>
        <p:xfrm>
          <a:off x="820993" y="234253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图表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6626535"/>
              </p:ext>
            </p:extLst>
          </p:nvPr>
        </p:nvGraphicFramePr>
        <p:xfrm>
          <a:off x="6907161" y="234253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6002594" y="3487994"/>
            <a:ext cx="467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?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669422" y="560127"/>
            <a:ext cx="61959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Why does NPE vary </a:t>
            </a:r>
            <a:r>
              <a:rPr lang="en-US" altLang="zh-CN" dirty="0"/>
              <a:t>with high </a:t>
            </a:r>
            <a:r>
              <a:rPr lang="en-US" altLang="zh-CN" dirty="0" smtClean="0"/>
              <a:t>voltage? (it is not the real NPE)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9781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124</Words>
  <Application>Microsoft Office PowerPoint</Application>
  <PresentationFormat>宽屏</PresentationFormat>
  <Paragraphs>54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等线</vt:lpstr>
      <vt:lpstr>等线 Light</vt:lpstr>
      <vt:lpstr>Arial</vt:lpstr>
      <vt:lpstr>Comic Sans MS</vt:lpstr>
      <vt:lpstr>MV Boli</vt:lpstr>
      <vt:lpstr>Office 主题​​</vt:lpstr>
      <vt:lpstr>THU2 cosmic test results (4)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chendi shen</dc:creator>
  <cp:lastModifiedBy>chendi shen</cp:lastModifiedBy>
  <cp:revision>54</cp:revision>
  <dcterms:created xsi:type="dcterms:W3CDTF">2017-08-24T11:09:59Z</dcterms:created>
  <dcterms:modified xsi:type="dcterms:W3CDTF">2017-09-07T13:12:45Z</dcterms:modified>
</cp:coreProperties>
</file>