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9" r:id="rId5"/>
    <p:sldId id="261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E7FB-0769-459E-B3BE-A27A39D49FE1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4426-BB74-467B-97CA-BB20BBD79C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2022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E7FB-0769-459E-B3BE-A27A39D49FE1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4426-BB74-467B-97CA-BB20BBD79C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7112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E7FB-0769-459E-B3BE-A27A39D49FE1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4426-BB74-467B-97CA-BB20BBD79C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988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E7FB-0769-459E-B3BE-A27A39D49FE1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4426-BB74-467B-97CA-BB20BBD79C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2034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E7FB-0769-459E-B3BE-A27A39D49FE1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4426-BB74-467B-97CA-BB20BBD79C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2244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E7FB-0769-459E-B3BE-A27A39D49FE1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4426-BB74-467B-97CA-BB20BBD79C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4775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E7FB-0769-459E-B3BE-A27A39D49FE1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4426-BB74-467B-97CA-BB20BBD79C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8906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E7FB-0769-459E-B3BE-A27A39D49FE1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4426-BB74-467B-97CA-BB20BBD79C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5734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E7FB-0769-459E-B3BE-A27A39D49FE1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4426-BB74-467B-97CA-BB20BBD79C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2019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E7FB-0769-459E-B3BE-A27A39D49FE1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4426-BB74-467B-97CA-BB20BBD79C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2740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E7FB-0769-459E-B3BE-A27A39D49FE1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4426-BB74-467B-97CA-BB20BBD79C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723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CE7FB-0769-459E-B3BE-A27A39D49FE1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B4426-BB74-467B-97CA-BB20BBD79C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8467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32562" y="1975104"/>
            <a:ext cx="9143999" cy="125761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750"/>
              </a:spcBef>
            </a:pPr>
            <a:r>
              <a:rPr lang="en-US" altLang="zh-CN" sz="4800" i="1" dirty="0" smtClean="0">
                <a:latin typeface="Comic Sans MS" panose="030F0702030302020204" pitchFamily="66" charset="0"/>
                <a:ea typeface="+mn-ea"/>
                <a:cs typeface="MV Boli" panose="02000500030200090000" pitchFamily="2" charset="0"/>
              </a:rPr>
              <a:t>THU2 cosmic </a:t>
            </a:r>
            <a:r>
              <a:rPr lang="en-US" altLang="zh-CN" sz="4800" i="1" dirty="0">
                <a:latin typeface="Comic Sans MS" panose="030F0702030302020204" pitchFamily="66" charset="0"/>
                <a:ea typeface="+mn-ea"/>
                <a:cs typeface="MV Boli" panose="02000500030200090000" pitchFamily="2" charset="0"/>
              </a:rPr>
              <a:t>test </a:t>
            </a:r>
            <a:r>
              <a:rPr lang="en-US" altLang="zh-CN" sz="4800" i="1" dirty="0" smtClean="0">
                <a:latin typeface="Comic Sans MS" panose="030F0702030302020204" pitchFamily="66" charset="0"/>
                <a:ea typeface="+mn-ea"/>
                <a:cs typeface="MV Boli" panose="02000500030200090000" pitchFamily="2" charset="0"/>
              </a:rPr>
              <a:t>results (5)</a:t>
            </a:r>
            <a:endParaRPr lang="zh-CN" altLang="en-US" sz="4800" i="1" dirty="0">
              <a:latin typeface="Comic Sans MS" panose="030F0702030302020204" pitchFamily="66" charset="0"/>
              <a:ea typeface="+mn-ea"/>
              <a:cs typeface="MV Boli" panose="02000500030200090000" pitchFamily="2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430325" y="5616178"/>
            <a:ext cx="6858000" cy="1241822"/>
          </a:xfrm>
        </p:spPr>
        <p:txBody>
          <a:bodyPr/>
          <a:lstStyle/>
          <a:p>
            <a:pPr algn="r"/>
            <a:r>
              <a:rPr lang="en-US" altLang="zh-CN" i="1" dirty="0">
                <a:latin typeface="Comic Sans MS" panose="030F0702030302020204" pitchFamily="66" charset="0"/>
                <a:cs typeface="MV Boli" panose="02000500030200090000" pitchFamily="2" charset="0"/>
              </a:rPr>
              <a:t>Chendi Shen</a:t>
            </a:r>
          </a:p>
          <a:p>
            <a:pPr algn="r"/>
            <a:r>
              <a:rPr lang="en-US" altLang="zh-CN" i="1" dirty="0" smtClean="0">
                <a:latin typeface="Comic Sans MS" panose="030F0702030302020204" pitchFamily="66" charset="0"/>
                <a:cs typeface="MV Boli" panose="02000500030200090000" pitchFamily="2" charset="0"/>
              </a:rPr>
              <a:t>2017.9.14</a:t>
            </a:r>
            <a:endParaRPr lang="zh-CN" altLang="en-US" i="1" dirty="0">
              <a:latin typeface="Comic Sans MS" panose="030F0702030302020204" pitchFamily="66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180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664" y="534804"/>
            <a:ext cx="10771632" cy="559347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图片 4" descr="图片包含 地板, 室内, 墙壁, 房间&#10;&#10;已生成极高可信度的说明">
            <a:extLst>
              <a:ext uri="{FF2B5EF4-FFF2-40B4-BE49-F238E27FC236}">
                <a16:creationId xmlns:a16="http://schemas.microsoft.com/office/drawing/2014/main" id="{DDC3635E-8BAD-47AF-B901-8AF4FE3AF54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686" t="26989"/>
          <a:stretch/>
        </p:blipFill>
        <p:spPr>
          <a:xfrm>
            <a:off x="8220456" y="1606344"/>
            <a:ext cx="2587802" cy="390759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矩形 5"/>
          <p:cNvSpPr/>
          <p:nvPr/>
        </p:nvSpPr>
        <p:spPr>
          <a:xfrm>
            <a:off x="2220608" y="2044502"/>
            <a:ext cx="5432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err="1" smtClean="0"/>
              <a:t>Npe</a:t>
            </a:r>
            <a:r>
              <a:rPr lang="en-US" altLang="zh-CN" dirty="0" smtClean="0"/>
              <a:t>=[(QDC-</a:t>
            </a:r>
            <a:r>
              <a:rPr lang="en-US" altLang="zh-CN" dirty="0" err="1" smtClean="0"/>
              <a:t>ped</a:t>
            </a:r>
            <a:r>
              <a:rPr lang="en-US" altLang="zh-CN" dirty="0" smtClean="0"/>
              <a:t>)*0.1*10</a:t>
            </a:r>
            <a:r>
              <a:rPr lang="en-US" altLang="zh-CN" baseline="30000" dirty="0" smtClean="0"/>
              <a:t>-12</a:t>
            </a:r>
            <a:r>
              <a:rPr lang="en-US" altLang="zh-CN" dirty="0"/>
              <a:t>]</a:t>
            </a:r>
            <a:r>
              <a:rPr lang="en-US" altLang="zh-CN" dirty="0" smtClean="0"/>
              <a:t>/(1.6*10</a:t>
            </a:r>
            <a:r>
              <a:rPr lang="en-US" altLang="zh-CN" baseline="30000" dirty="0" smtClean="0"/>
              <a:t>-19</a:t>
            </a:r>
            <a:r>
              <a:rPr lang="en-US" altLang="zh-CN" dirty="0" smtClean="0"/>
              <a:t>*</a:t>
            </a:r>
            <a:r>
              <a:rPr lang="en-US" altLang="zh-CN" dirty="0" smtClean="0">
                <a:solidFill>
                  <a:schemeClr val="accent6"/>
                </a:solidFill>
              </a:rPr>
              <a:t>6.5*10</a:t>
            </a:r>
            <a:r>
              <a:rPr lang="en-US" altLang="zh-CN" baseline="30000" dirty="0" smtClean="0">
                <a:solidFill>
                  <a:schemeClr val="accent6"/>
                </a:solidFill>
              </a:rPr>
              <a:t>6</a:t>
            </a:r>
            <a:r>
              <a:rPr lang="en-US" altLang="zh-CN" dirty="0" smtClean="0"/>
              <a:t>)</a:t>
            </a:r>
          </a:p>
          <a:p>
            <a:r>
              <a:rPr lang="en-US" altLang="zh-CN" dirty="0" err="1" smtClean="0"/>
              <a:t>Npe</a:t>
            </a:r>
            <a:r>
              <a:rPr lang="en-US" altLang="zh-CN" dirty="0" smtClean="0"/>
              <a:t>=</a:t>
            </a:r>
            <a:r>
              <a:rPr lang="en-US" altLang="zh-CN" dirty="0" smtClean="0">
                <a:solidFill>
                  <a:srgbClr val="FF0000"/>
                </a:solidFill>
              </a:rPr>
              <a:t>149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19072" y="89453"/>
            <a:ext cx="8385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HV=</a:t>
            </a:r>
            <a:r>
              <a:rPr lang="en-US" altLang="zh-CN" dirty="0" smtClean="0">
                <a:solidFill>
                  <a:schemeClr val="accent6"/>
                </a:solidFill>
              </a:rPr>
              <a:t>1100V</a:t>
            </a:r>
            <a:r>
              <a:rPr lang="en-US" altLang="zh-CN" dirty="0" smtClean="0"/>
              <a:t>       scintillator for trigger(up: </a:t>
            </a:r>
            <a:r>
              <a:rPr lang="en-US" altLang="zh-CN" dirty="0" smtClean="0">
                <a:solidFill>
                  <a:srgbClr val="FF0000"/>
                </a:solidFill>
              </a:rPr>
              <a:t>10cm*5cm*5cm</a:t>
            </a:r>
            <a:r>
              <a:rPr lang="en-US" altLang="zh-CN" dirty="0" smtClean="0"/>
              <a:t>    down: </a:t>
            </a:r>
            <a:r>
              <a:rPr lang="en-US" altLang="zh-CN" dirty="0" smtClean="0">
                <a:solidFill>
                  <a:srgbClr val="FF0000"/>
                </a:solidFill>
              </a:rPr>
              <a:t>10cm*5cm*5cm</a:t>
            </a:r>
            <a:r>
              <a:rPr lang="en-US" altLang="zh-CN" dirty="0" smtClean="0"/>
              <a:t>)</a:t>
            </a:r>
          </a:p>
        </p:txBody>
      </p:sp>
      <p:sp>
        <p:nvSpPr>
          <p:cNvPr id="2" name="矩形 1"/>
          <p:cNvSpPr/>
          <p:nvPr/>
        </p:nvSpPr>
        <p:spPr>
          <a:xfrm rot="16200000">
            <a:off x="-1192007" y="3426290"/>
            <a:ext cx="31373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Total Number </a:t>
            </a:r>
            <a:r>
              <a:rPr lang="en-US" altLang="zh-CN" dirty="0"/>
              <a:t>of </a:t>
            </a:r>
            <a:r>
              <a:rPr lang="en-US" altLang="zh-CN" dirty="0" smtClean="0"/>
              <a:t>events  </a:t>
            </a:r>
            <a:r>
              <a:rPr lang="en-US" altLang="zh-CN" dirty="0"/>
              <a:t>4603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3566160" y="1741974"/>
            <a:ext cx="15840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chemeClr val="accent6"/>
                </a:solidFill>
              </a:rPr>
              <a:t>No attenuator</a:t>
            </a:r>
            <a:endParaRPr lang="zh-CN" altLang="en-US" dirty="0">
              <a:solidFill>
                <a:schemeClr val="accent6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817370" y="6204300"/>
            <a:ext cx="863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Npe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0" y="69178"/>
            <a:ext cx="165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Experiment 01</a:t>
            </a:r>
            <a:endParaRPr lang="zh-CN" alt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785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76" y="480635"/>
            <a:ext cx="11151136" cy="588443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矩形 5"/>
          <p:cNvSpPr/>
          <p:nvPr/>
        </p:nvSpPr>
        <p:spPr>
          <a:xfrm>
            <a:off x="5155832" y="1706174"/>
            <a:ext cx="5432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err="1" smtClean="0"/>
              <a:t>Npe</a:t>
            </a:r>
            <a:r>
              <a:rPr lang="en-US" altLang="zh-CN" dirty="0" smtClean="0"/>
              <a:t>=[(QDC-</a:t>
            </a:r>
            <a:r>
              <a:rPr lang="en-US" altLang="zh-CN" dirty="0" err="1" smtClean="0"/>
              <a:t>ped</a:t>
            </a:r>
            <a:r>
              <a:rPr lang="en-US" altLang="zh-CN" dirty="0" smtClean="0"/>
              <a:t>)*0.1*10</a:t>
            </a:r>
            <a:r>
              <a:rPr lang="en-US" altLang="zh-CN" baseline="30000" dirty="0" smtClean="0"/>
              <a:t>-12</a:t>
            </a:r>
            <a:r>
              <a:rPr lang="en-US" altLang="zh-CN" dirty="0"/>
              <a:t>]</a:t>
            </a:r>
            <a:r>
              <a:rPr lang="en-US" altLang="zh-CN" dirty="0" smtClean="0"/>
              <a:t>/(1.6*10</a:t>
            </a:r>
            <a:r>
              <a:rPr lang="en-US" altLang="zh-CN" baseline="30000" dirty="0" smtClean="0"/>
              <a:t>-19</a:t>
            </a:r>
            <a:r>
              <a:rPr lang="en-US" altLang="zh-CN" dirty="0" smtClean="0"/>
              <a:t>*</a:t>
            </a:r>
            <a:r>
              <a:rPr lang="en-US" altLang="zh-CN" dirty="0" smtClean="0">
                <a:solidFill>
                  <a:schemeClr val="accent6"/>
                </a:solidFill>
              </a:rPr>
              <a:t>6.5*10</a:t>
            </a:r>
            <a:r>
              <a:rPr lang="en-US" altLang="zh-CN" baseline="30000" dirty="0" smtClean="0">
                <a:solidFill>
                  <a:schemeClr val="accent6"/>
                </a:solidFill>
              </a:rPr>
              <a:t>6</a:t>
            </a:r>
            <a:r>
              <a:rPr lang="en-US" altLang="zh-CN" dirty="0" smtClean="0"/>
              <a:t>)</a:t>
            </a:r>
          </a:p>
          <a:p>
            <a:r>
              <a:rPr lang="en-US" altLang="zh-CN" dirty="0" err="1" smtClean="0"/>
              <a:t>Npe</a:t>
            </a:r>
            <a:r>
              <a:rPr lang="en-US" altLang="zh-CN" dirty="0" smtClean="0"/>
              <a:t>=</a:t>
            </a:r>
            <a:r>
              <a:rPr lang="en-US" altLang="zh-CN" dirty="0" smtClean="0">
                <a:solidFill>
                  <a:srgbClr val="FF0000"/>
                </a:solidFill>
              </a:rPr>
              <a:t>91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673352" y="111303"/>
            <a:ext cx="8385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HV=</a:t>
            </a:r>
            <a:r>
              <a:rPr lang="en-US" altLang="zh-CN" dirty="0" smtClean="0">
                <a:solidFill>
                  <a:schemeClr val="accent6"/>
                </a:solidFill>
              </a:rPr>
              <a:t>1100V</a:t>
            </a:r>
            <a:r>
              <a:rPr lang="en-US" altLang="zh-CN" dirty="0" smtClean="0"/>
              <a:t>      scintillator for trigger(up: </a:t>
            </a:r>
            <a:r>
              <a:rPr lang="en-US" altLang="zh-CN" dirty="0" smtClean="0">
                <a:solidFill>
                  <a:srgbClr val="FF0000"/>
                </a:solidFill>
              </a:rPr>
              <a:t>10cm*5cm*5cm</a:t>
            </a:r>
            <a:r>
              <a:rPr lang="en-US" altLang="zh-CN" dirty="0" smtClean="0"/>
              <a:t>    down: </a:t>
            </a:r>
            <a:r>
              <a:rPr lang="en-US" altLang="zh-CN" dirty="0" smtClean="0">
                <a:solidFill>
                  <a:srgbClr val="FF0000"/>
                </a:solidFill>
              </a:rPr>
              <a:t>3cm*3cm*3cm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76" t="20400" r="15674" b="38800"/>
          <a:stretch/>
        </p:blipFill>
        <p:spPr>
          <a:xfrm>
            <a:off x="8348472" y="2363004"/>
            <a:ext cx="2615184" cy="27980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矩形 7"/>
          <p:cNvSpPr/>
          <p:nvPr/>
        </p:nvSpPr>
        <p:spPr>
          <a:xfrm rot="16200000">
            <a:off x="-1131094" y="3426290"/>
            <a:ext cx="30155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Total Number </a:t>
            </a:r>
            <a:r>
              <a:rPr lang="en-US" altLang="zh-CN" dirty="0"/>
              <a:t>of </a:t>
            </a:r>
            <a:r>
              <a:rPr lang="en-US" altLang="zh-CN" dirty="0" smtClean="0"/>
              <a:t>events  814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6297944" y="1355130"/>
            <a:ext cx="15840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chemeClr val="accent6"/>
                </a:solidFill>
              </a:rPr>
              <a:t>No attenuator</a:t>
            </a:r>
            <a:endParaRPr lang="zh-CN" altLang="en-US" dirty="0">
              <a:solidFill>
                <a:schemeClr val="accent6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954530" y="6396928"/>
            <a:ext cx="863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Npe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0" y="69178"/>
            <a:ext cx="165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Experiment 02</a:t>
            </a:r>
            <a:endParaRPr lang="zh-CN" alt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892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69" y="621454"/>
            <a:ext cx="10931411" cy="577547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矩形 5"/>
          <p:cNvSpPr/>
          <p:nvPr/>
        </p:nvSpPr>
        <p:spPr>
          <a:xfrm>
            <a:off x="5155832" y="1706174"/>
            <a:ext cx="5432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err="1" smtClean="0"/>
              <a:t>Npe</a:t>
            </a:r>
            <a:r>
              <a:rPr lang="en-US" altLang="zh-CN" dirty="0" smtClean="0"/>
              <a:t>=[(QDC-</a:t>
            </a:r>
            <a:r>
              <a:rPr lang="en-US" altLang="zh-CN" dirty="0" err="1" smtClean="0"/>
              <a:t>ped</a:t>
            </a:r>
            <a:r>
              <a:rPr lang="en-US" altLang="zh-CN" dirty="0" smtClean="0"/>
              <a:t>)*0.1*10</a:t>
            </a:r>
            <a:r>
              <a:rPr lang="en-US" altLang="zh-CN" baseline="30000" dirty="0" smtClean="0"/>
              <a:t>-12</a:t>
            </a:r>
            <a:r>
              <a:rPr lang="en-US" altLang="zh-CN" dirty="0"/>
              <a:t>]</a:t>
            </a:r>
            <a:r>
              <a:rPr lang="en-US" altLang="zh-CN" dirty="0" smtClean="0"/>
              <a:t>/(1.6*10</a:t>
            </a:r>
            <a:r>
              <a:rPr lang="en-US" altLang="zh-CN" baseline="30000" dirty="0" smtClean="0"/>
              <a:t>-19</a:t>
            </a:r>
            <a:r>
              <a:rPr lang="en-US" altLang="zh-CN" dirty="0" smtClean="0"/>
              <a:t>*</a:t>
            </a:r>
            <a:r>
              <a:rPr lang="en-US" altLang="zh-CN" dirty="0" smtClean="0">
                <a:solidFill>
                  <a:schemeClr val="accent6"/>
                </a:solidFill>
              </a:rPr>
              <a:t>3.1*10</a:t>
            </a:r>
            <a:r>
              <a:rPr lang="en-US" altLang="zh-CN" baseline="30000" dirty="0" smtClean="0">
                <a:solidFill>
                  <a:schemeClr val="accent6"/>
                </a:solidFill>
              </a:rPr>
              <a:t>6</a:t>
            </a:r>
            <a:r>
              <a:rPr lang="en-US" altLang="zh-CN" dirty="0" smtClean="0"/>
              <a:t>)</a:t>
            </a:r>
          </a:p>
          <a:p>
            <a:r>
              <a:rPr lang="en-US" altLang="zh-CN" dirty="0" err="1" smtClean="0"/>
              <a:t>Npe</a:t>
            </a:r>
            <a:r>
              <a:rPr lang="en-US" altLang="zh-CN" dirty="0" smtClean="0"/>
              <a:t>=</a:t>
            </a:r>
            <a:r>
              <a:rPr lang="en-US" altLang="zh-CN" dirty="0" smtClean="0">
                <a:solidFill>
                  <a:srgbClr val="FF0000"/>
                </a:solidFill>
              </a:rPr>
              <a:t>92.4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673352" y="111303"/>
            <a:ext cx="8385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HV=</a:t>
            </a:r>
            <a:r>
              <a:rPr lang="en-US" altLang="zh-CN" dirty="0" smtClean="0">
                <a:solidFill>
                  <a:schemeClr val="accent6"/>
                </a:solidFill>
              </a:rPr>
              <a:t>1000V</a:t>
            </a:r>
            <a:r>
              <a:rPr lang="en-US" altLang="zh-CN" dirty="0" smtClean="0"/>
              <a:t>      scintillator for trigger(up: </a:t>
            </a:r>
            <a:r>
              <a:rPr lang="en-US" altLang="zh-CN" dirty="0" smtClean="0">
                <a:solidFill>
                  <a:srgbClr val="FF0000"/>
                </a:solidFill>
              </a:rPr>
              <a:t>10cm*5cm*5cm</a:t>
            </a:r>
            <a:r>
              <a:rPr lang="en-US" altLang="zh-CN" dirty="0" smtClean="0"/>
              <a:t>    down: </a:t>
            </a:r>
            <a:r>
              <a:rPr lang="en-US" altLang="zh-CN" dirty="0" smtClean="0">
                <a:solidFill>
                  <a:srgbClr val="FF0000"/>
                </a:solidFill>
              </a:rPr>
              <a:t>3cm*3cm*3cm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76" t="20400" r="15674" b="38800"/>
          <a:stretch/>
        </p:blipFill>
        <p:spPr>
          <a:xfrm>
            <a:off x="8348472" y="2363004"/>
            <a:ext cx="2615184" cy="27980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矩形 7"/>
          <p:cNvSpPr/>
          <p:nvPr/>
        </p:nvSpPr>
        <p:spPr>
          <a:xfrm rot="16200000">
            <a:off x="-1131094" y="3426290"/>
            <a:ext cx="30155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Total Number </a:t>
            </a:r>
            <a:r>
              <a:rPr lang="en-US" altLang="zh-CN" dirty="0"/>
              <a:t>of </a:t>
            </a:r>
            <a:r>
              <a:rPr lang="en-US" altLang="zh-CN" dirty="0" smtClean="0"/>
              <a:t>events  805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6297944" y="1355130"/>
            <a:ext cx="15840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chemeClr val="accent6"/>
                </a:solidFill>
              </a:rPr>
              <a:t>No attenuator</a:t>
            </a:r>
            <a:endParaRPr lang="zh-CN" altLang="en-US" dirty="0">
              <a:solidFill>
                <a:schemeClr val="accent6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954530" y="6396928"/>
            <a:ext cx="863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Npe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0" y="69178"/>
            <a:ext cx="165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Experiment 03</a:t>
            </a:r>
            <a:endParaRPr lang="zh-CN" alt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339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14737" y="190723"/>
            <a:ext cx="8798592" cy="6282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 smtClean="0"/>
              <a:t>Summary</a:t>
            </a:r>
            <a:endParaRPr lang="en-US" altLang="zh-CN" sz="2400" b="1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dirty="0" smtClean="0"/>
              <a:t>The horizontal </a:t>
            </a:r>
            <a:r>
              <a:rPr lang="en-US" altLang="zh-CN" dirty="0"/>
              <a:t>yields and </a:t>
            </a:r>
            <a:r>
              <a:rPr lang="en-US" altLang="zh-CN" dirty="0" smtClean="0"/>
              <a:t>the size </a:t>
            </a:r>
            <a:r>
              <a:rPr lang="en-US" altLang="zh-CN" dirty="0"/>
              <a:t>of scintillator for trigger are correlated.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dirty="0" smtClean="0"/>
              <a:t>experiment </a:t>
            </a:r>
            <a:r>
              <a:rPr lang="en-US" altLang="zh-CN" dirty="0" smtClean="0">
                <a:solidFill>
                  <a:srgbClr val="7030A0"/>
                </a:solidFill>
              </a:rPr>
              <a:t>01 and 02 </a:t>
            </a:r>
            <a:r>
              <a:rPr lang="en-US" altLang="zh-CN" dirty="0" smtClean="0"/>
              <a:t>get </a:t>
            </a:r>
            <a:r>
              <a:rPr lang="en-US" altLang="zh-CN" dirty="0"/>
              <a:t>the different </a:t>
            </a:r>
            <a:r>
              <a:rPr lang="en-US" altLang="zh-CN" dirty="0" err="1" smtClean="0"/>
              <a:t>Npe</a:t>
            </a:r>
            <a:r>
              <a:rPr lang="en-US" altLang="zh-CN" dirty="0" smtClean="0"/>
              <a:t> </a:t>
            </a:r>
            <a:r>
              <a:rPr lang="en-US" altLang="zh-CN" dirty="0"/>
              <a:t>under the same </a:t>
            </a:r>
            <a:r>
              <a:rPr lang="en-US" altLang="zh-CN" dirty="0" smtClean="0"/>
              <a:t>HV, so </a:t>
            </a:r>
            <a:r>
              <a:rPr lang="en-US" altLang="zh-CN" dirty="0"/>
              <a:t>horizontal test </a:t>
            </a:r>
            <a:r>
              <a:rPr lang="en-US" altLang="zh-CN" dirty="0" err="1"/>
              <a:t>can not</a:t>
            </a:r>
            <a:r>
              <a:rPr lang="en-US" altLang="zh-CN" dirty="0"/>
              <a:t> be used as a reference for vertical test</a:t>
            </a:r>
            <a:r>
              <a:rPr lang="en-US" altLang="zh-CN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dirty="0"/>
              <a:t>experiment </a:t>
            </a:r>
            <a:r>
              <a:rPr lang="en-US" altLang="zh-CN" dirty="0">
                <a:solidFill>
                  <a:srgbClr val="7030A0"/>
                </a:solidFill>
              </a:rPr>
              <a:t>02</a:t>
            </a:r>
            <a:r>
              <a:rPr lang="en-US" altLang="zh-CN" dirty="0" smtClean="0">
                <a:solidFill>
                  <a:srgbClr val="7030A0"/>
                </a:solidFill>
              </a:rPr>
              <a:t> </a:t>
            </a:r>
            <a:r>
              <a:rPr lang="en-US" altLang="zh-CN" dirty="0">
                <a:solidFill>
                  <a:srgbClr val="7030A0"/>
                </a:solidFill>
              </a:rPr>
              <a:t>and </a:t>
            </a:r>
            <a:r>
              <a:rPr lang="en-US" altLang="zh-CN" dirty="0" smtClean="0">
                <a:solidFill>
                  <a:srgbClr val="7030A0"/>
                </a:solidFill>
              </a:rPr>
              <a:t>03 </a:t>
            </a:r>
            <a:r>
              <a:rPr lang="en-US" altLang="zh-CN" dirty="0"/>
              <a:t>get the </a:t>
            </a:r>
            <a:r>
              <a:rPr lang="en-US" altLang="zh-CN" dirty="0" smtClean="0"/>
              <a:t>same </a:t>
            </a:r>
            <a:r>
              <a:rPr lang="en-US" altLang="zh-CN" dirty="0" err="1"/>
              <a:t>Npe</a:t>
            </a:r>
            <a:r>
              <a:rPr lang="en-US" altLang="zh-CN" dirty="0"/>
              <a:t> under the </a:t>
            </a:r>
            <a:r>
              <a:rPr lang="en-US" altLang="zh-CN" dirty="0" smtClean="0"/>
              <a:t>different </a:t>
            </a:r>
            <a:r>
              <a:rPr lang="en-US" altLang="zh-CN" dirty="0"/>
              <a:t>HV, </a:t>
            </a:r>
            <a:r>
              <a:rPr lang="en-US" altLang="zh-CN" dirty="0" smtClean="0"/>
              <a:t>it is normal that </a:t>
            </a:r>
            <a:r>
              <a:rPr lang="en-US" altLang="zh-CN" dirty="0" err="1" smtClean="0"/>
              <a:t>Npe</a:t>
            </a:r>
            <a:r>
              <a:rPr lang="en-US" altLang="zh-CN" dirty="0" smtClean="0"/>
              <a:t> </a:t>
            </a:r>
            <a:r>
              <a:rPr lang="en-US" altLang="zh-CN" dirty="0"/>
              <a:t>does not vary with </a:t>
            </a:r>
            <a:r>
              <a:rPr lang="en-US" altLang="zh-CN" dirty="0" smtClean="0"/>
              <a:t>HV. </a:t>
            </a:r>
            <a:r>
              <a:rPr lang="en-US" altLang="zh-CN" dirty="0"/>
              <a:t>So we can be sure that the </a:t>
            </a:r>
            <a:r>
              <a:rPr lang="en-US" altLang="zh-CN" dirty="0" smtClean="0"/>
              <a:t>problem of vertical test </a:t>
            </a:r>
            <a:r>
              <a:rPr lang="en-US" altLang="zh-CN" dirty="0"/>
              <a:t>is </a:t>
            </a:r>
            <a:r>
              <a:rPr lang="en-US" altLang="zh-CN" dirty="0">
                <a:solidFill>
                  <a:srgbClr val="FF0000"/>
                </a:solidFill>
              </a:rPr>
              <a:t>due to the </a:t>
            </a:r>
            <a:r>
              <a:rPr lang="en-US" altLang="zh-CN" dirty="0" smtClean="0">
                <a:solidFill>
                  <a:srgbClr val="FF0000"/>
                </a:solidFill>
              </a:rPr>
              <a:t>signals of </a:t>
            </a:r>
            <a:r>
              <a:rPr lang="en-US" altLang="zh-CN" dirty="0">
                <a:solidFill>
                  <a:srgbClr val="FF0000"/>
                </a:solidFill>
              </a:rPr>
              <a:t>vertical test</a:t>
            </a:r>
            <a:r>
              <a:rPr lang="en-US" altLang="zh-CN" dirty="0" smtClean="0">
                <a:solidFill>
                  <a:srgbClr val="FF0000"/>
                </a:solidFill>
              </a:rPr>
              <a:t> are </a:t>
            </a:r>
            <a:r>
              <a:rPr lang="en-US" altLang="zh-CN" dirty="0">
                <a:solidFill>
                  <a:srgbClr val="FF0000"/>
                </a:solidFill>
              </a:rPr>
              <a:t>too large to lead to PMT saturation</a:t>
            </a:r>
            <a:r>
              <a:rPr lang="en-US" altLang="zh-CN" dirty="0" smtClean="0">
                <a:solidFill>
                  <a:srgbClr val="FF0000"/>
                </a:solidFill>
              </a:rPr>
              <a:t>. The </a:t>
            </a:r>
            <a:r>
              <a:rPr lang="en-US" altLang="zh-CN" dirty="0">
                <a:solidFill>
                  <a:srgbClr val="FF0000"/>
                </a:solidFill>
              </a:rPr>
              <a:t>PMT anode current is saturate for vertical </a:t>
            </a:r>
            <a:r>
              <a:rPr lang="en-US" altLang="zh-CN" dirty="0" smtClean="0">
                <a:solidFill>
                  <a:srgbClr val="FF0000"/>
                </a:solidFill>
              </a:rPr>
              <a:t>test under 1100V – 1500V at least.  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/>
              <a:t>Now we are doing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dirty="0" smtClean="0"/>
              <a:t>Change the position of the trigger</a:t>
            </a:r>
            <a:r>
              <a:rPr lang="en-US" altLang="zh-CN" dirty="0"/>
              <a:t>. Observe the changes that </a:t>
            </a:r>
            <a:r>
              <a:rPr lang="en-US" altLang="zh-CN" dirty="0" err="1"/>
              <a:t>Npe</a:t>
            </a:r>
            <a:r>
              <a:rPr lang="en-US" altLang="zh-CN" dirty="0"/>
              <a:t> varies with the trigger </a:t>
            </a:r>
            <a:r>
              <a:rPr lang="en-US" altLang="zh-CN" dirty="0" smtClean="0"/>
              <a:t>position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/>
              <a:t>Next to do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en-US" altLang="zh-CN" dirty="0" smtClean="0"/>
              <a:t>Back </a:t>
            </a:r>
            <a:r>
              <a:rPr lang="en-US" altLang="zh-CN" dirty="0"/>
              <a:t>to the vertical </a:t>
            </a:r>
            <a:r>
              <a:rPr lang="en-US" altLang="zh-CN" dirty="0" smtClean="0"/>
              <a:t>test and get the </a:t>
            </a:r>
            <a:r>
              <a:rPr lang="en-US" altLang="zh-CN" dirty="0" err="1" smtClean="0"/>
              <a:t>Npe</a:t>
            </a:r>
            <a:r>
              <a:rPr lang="en-US" altLang="zh-CN" dirty="0" smtClean="0"/>
              <a:t> at 900V</a:t>
            </a:r>
            <a:r>
              <a:rPr lang="en-US" altLang="zh-CN" dirty="0"/>
              <a:t>. This experiment can verify whether the output signal of PMT is saturated at </a:t>
            </a:r>
            <a:r>
              <a:rPr lang="en-US" altLang="zh-CN" dirty="0" smtClean="0"/>
              <a:t>1000V.</a:t>
            </a:r>
          </a:p>
        </p:txBody>
      </p:sp>
      <p:grpSp>
        <p:nvGrpSpPr>
          <p:cNvPr id="24" name="组合 23"/>
          <p:cNvGrpSpPr/>
          <p:nvPr/>
        </p:nvGrpSpPr>
        <p:grpSpPr>
          <a:xfrm>
            <a:off x="9622929" y="817605"/>
            <a:ext cx="2438400" cy="4134192"/>
            <a:chOff x="9378696" y="909756"/>
            <a:chExt cx="2438400" cy="4134192"/>
          </a:xfrm>
        </p:grpSpPr>
        <p:sp>
          <p:nvSpPr>
            <p:cNvPr id="4" name="矩形 3"/>
            <p:cNvSpPr/>
            <p:nvPr/>
          </p:nvSpPr>
          <p:spPr>
            <a:xfrm>
              <a:off x="9710928" y="1463040"/>
              <a:ext cx="1892808" cy="27432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CN" dirty="0" smtClean="0"/>
                <a:t>   </a:t>
              </a:r>
              <a:r>
                <a:rPr lang="en-US" altLang="zh-CN" dirty="0" err="1" smtClean="0"/>
                <a:t>ECal</a:t>
              </a:r>
              <a:endParaRPr lang="zh-CN" altLang="en-US" dirty="0"/>
            </a:p>
          </p:txBody>
        </p:sp>
        <p:sp>
          <p:nvSpPr>
            <p:cNvPr id="5" name="矩形 4"/>
            <p:cNvSpPr/>
            <p:nvPr/>
          </p:nvSpPr>
          <p:spPr>
            <a:xfrm>
              <a:off x="10396728" y="1252728"/>
              <a:ext cx="521208" cy="128016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10597896" y="1828800"/>
              <a:ext cx="118872" cy="109728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9710928" y="2798064"/>
              <a:ext cx="1892808" cy="27432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err="1" smtClean="0"/>
                <a:t>ECal</a:t>
              </a:r>
              <a:endParaRPr lang="zh-CN" altLang="en-US" dirty="0"/>
            </a:p>
          </p:txBody>
        </p:sp>
        <p:sp>
          <p:nvSpPr>
            <p:cNvPr id="10" name="矩形 9"/>
            <p:cNvSpPr/>
            <p:nvPr/>
          </p:nvSpPr>
          <p:spPr>
            <a:xfrm>
              <a:off x="11000232" y="2587752"/>
              <a:ext cx="521208" cy="128016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11201400" y="3163824"/>
              <a:ext cx="118872" cy="109728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矩形 11"/>
            <p:cNvSpPr/>
            <p:nvPr/>
          </p:nvSpPr>
          <p:spPr>
            <a:xfrm>
              <a:off x="9710928" y="4215384"/>
              <a:ext cx="1892808" cy="27432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err="1" smtClean="0"/>
                <a:t>ECal</a:t>
              </a:r>
              <a:endParaRPr lang="zh-CN" altLang="en-US" dirty="0"/>
            </a:p>
          </p:txBody>
        </p:sp>
        <p:sp>
          <p:nvSpPr>
            <p:cNvPr id="13" name="矩形 12"/>
            <p:cNvSpPr/>
            <p:nvPr/>
          </p:nvSpPr>
          <p:spPr>
            <a:xfrm>
              <a:off x="9957816" y="4005072"/>
              <a:ext cx="521208" cy="128016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10158984" y="4581144"/>
              <a:ext cx="118872" cy="109728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箭头连接符 15"/>
            <p:cNvCxnSpPr/>
            <p:nvPr/>
          </p:nvCxnSpPr>
          <p:spPr>
            <a:xfrm flipH="1">
              <a:off x="10627392" y="1013608"/>
              <a:ext cx="118872" cy="1216152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箭头连接符 20"/>
            <p:cNvCxnSpPr/>
            <p:nvPr/>
          </p:nvCxnSpPr>
          <p:spPr>
            <a:xfrm flipH="1">
              <a:off x="11231340" y="2327148"/>
              <a:ext cx="118872" cy="1216152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箭头连接符 21"/>
            <p:cNvCxnSpPr/>
            <p:nvPr/>
          </p:nvCxnSpPr>
          <p:spPr>
            <a:xfrm flipH="1">
              <a:off x="10171915" y="3744468"/>
              <a:ext cx="118872" cy="1216152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圆角矩形 22"/>
            <p:cNvSpPr/>
            <p:nvPr/>
          </p:nvSpPr>
          <p:spPr>
            <a:xfrm>
              <a:off x="9378696" y="909756"/>
              <a:ext cx="2438400" cy="4134192"/>
            </a:xfrm>
            <a:prstGeom prst="roundRect">
              <a:avLst/>
            </a:prstGeom>
            <a:noFill/>
            <a:ln w="254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26" name="直接箭头连接符 25"/>
          <p:cNvCxnSpPr>
            <a:stCxn id="23" idx="1"/>
          </p:cNvCxnSpPr>
          <p:nvPr/>
        </p:nvCxnSpPr>
        <p:spPr>
          <a:xfrm flipH="1">
            <a:off x="8589319" y="2884701"/>
            <a:ext cx="1033610" cy="1512852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0336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261</Words>
  <Application>Microsoft Office PowerPoint</Application>
  <PresentationFormat>宽屏</PresentationFormat>
  <Paragraphs>35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等线</vt:lpstr>
      <vt:lpstr>等线 Light</vt:lpstr>
      <vt:lpstr>Arial</vt:lpstr>
      <vt:lpstr>Comic Sans MS</vt:lpstr>
      <vt:lpstr>MV Boli</vt:lpstr>
      <vt:lpstr>Wingdings</vt:lpstr>
      <vt:lpstr>Office 主题​​</vt:lpstr>
      <vt:lpstr>THU2 cosmic test results (5)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chendi shen</dc:creator>
  <cp:lastModifiedBy>chendi shen</cp:lastModifiedBy>
  <cp:revision>26</cp:revision>
  <dcterms:created xsi:type="dcterms:W3CDTF">2017-09-12T07:50:17Z</dcterms:created>
  <dcterms:modified xsi:type="dcterms:W3CDTF">2017-09-14T07:51:48Z</dcterms:modified>
</cp:coreProperties>
</file>