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Single photoelectron method introduce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Cunfeng</a:t>
            </a:r>
            <a:r>
              <a:rPr lang="en-US" altLang="zh-CN" dirty="0" smtClean="0"/>
              <a:t> Feng</a:t>
            </a:r>
          </a:p>
          <a:p>
            <a:r>
              <a:rPr lang="en-US" altLang="zh-CN" dirty="0" smtClean="0"/>
              <a:t>2017.09.28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0775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 CR284 PMT base divider for this test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476942"/>
              </p:ext>
            </p:extLst>
          </p:nvPr>
        </p:nvGraphicFramePr>
        <p:xfrm>
          <a:off x="457200" y="1600200"/>
          <a:ext cx="85072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941"/>
                <a:gridCol w="708941"/>
                <a:gridCol w="708941"/>
                <a:gridCol w="708941"/>
                <a:gridCol w="708941"/>
                <a:gridCol w="708941"/>
                <a:gridCol w="708941"/>
                <a:gridCol w="708941"/>
                <a:gridCol w="708941"/>
                <a:gridCol w="708941"/>
                <a:gridCol w="708941"/>
                <a:gridCol w="70894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DY1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DY2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DY3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DY4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DY5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Dy6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Dy7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Dy8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DY9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DY10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569214"/>
              </p:ext>
            </p:extLst>
          </p:nvPr>
        </p:nvGraphicFramePr>
        <p:xfrm>
          <a:off x="683568" y="2050048"/>
          <a:ext cx="784887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754"/>
                <a:gridCol w="802165"/>
                <a:gridCol w="666414"/>
                <a:gridCol w="740460"/>
                <a:gridCol w="740460"/>
                <a:gridCol w="740460"/>
                <a:gridCol w="740460"/>
                <a:gridCol w="651467"/>
                <a:gridCol w="720080"/>
                <a:gridCol w="648072"/>
                <a:gridCol w="72008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643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SPE principle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Photoelectron yield follow </a:t>
            </a:r>
            <a:r>
              <a:rPr lang="en-US" altLang="zh-CN" dirty="0"/>
              <a:t>P</a:t>
            </a:r>
            <a:r>
              <a:rPr lang="en-US" altLang="zh-CN" dirty="0" smtClean="0"/>
              <a:t>oisson distribution</a:t>
            </a:r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P(k=0)means the possibility of non PE yield</a:t>
            </a:r>
          </a:p>
          <a:p>
            <a:r>
              <a:rPr lang="en-US" altLang="zh-CN" dirty="0" smtClean="0"/>
              <a:t>P(1) means the possibility of SPE yield</a:t>
            </a:r>
          </a:p>
          <a:p>
            <a:r>
              <a:rPr lang="en-US" altLang="zh-CN" dirty="0" smtClean="0"/>
              <a:t>P(1)/p(0)=</a:t>
            </a:r>
            <a:r>
              <a:rPr lang="el-GR" altLang="zh-CN" dirty="0" smtClean="0"/>
              <a:t>λ</a:t>
            </a:r>
            <a:endParaRPr lang="en-US" altLang="zh-CN" dirty="0" smtClean="0"/>
          </a:p>
          <a:p>
            <a:r>
              <a:rPr lang="en-US" altLang="zh-CN" dirty="0" smtClean="0"/>
              <a:t>If p(1)/p(0)&lt;0.1, i.e. </a:t>
            </a:r>
            <a:r>
              <a:rPr lang="el-GR" altLang="zh-CN" dirty="0" smtClean="0"/>
              <a:t>λ</a:t>
            </a:r>
            <a:r>
              <a:rPr lang="en-US" altLang="zh-CN" dirty="0" smtClean="0"/>
              <a:t>&lt;0.1, </a:t>
            </a:r>
            <a:r>
              <a:rPr lang="en-US" altLang="zh-CN" dirty="0" smtClean="0"/>
              <a:t> </a:t>
            </a:r>
            <a:r>
              <a:rPr lang="en-US" altLang="zh-CN" dirty="0" smtClean="0"/>
              <a:t>p(2)&lt;1% 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258968"/>
            <a:ext cx="2981325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28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3062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SPE </a:t>
            </a:r>
            <a:r>
              <a:rPr lang="en-US" altLang="zh-CN" dirty="0" smtClean="0"/>
              <a:t> method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1" y="3728881"/>
            <a:ext cx="4197569" cy="3016344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377" y="3933056"/>
            <a:ext cx="3928707" cy="26642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552" y="692696"/>
            <a:ext cx="842493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 smtClean="0"/>
              <a:t>Test process:</a:t>
            </a:r>
          </a:p>
          <a:p>
            <a:pPr>
              <a:lnSpc>
                <a:spcPct val="150000"/>
              </a:lnSpc>
            </a:pPr>
            <a:r>
              <a:rPr lang="en-US" altLang="zh-CN" sz="1400" dirty="0" smtClean="0"/>
              <a:t>1, Set the HV=1200V, get big SPE signal  to suit our QDC resolution(0.025pC/count)  without </a:t>
            </a:r>
            <a:r>
              <a:rPr lang="en-US" altLang="zh-CN" sz="1400" dirty="0" err="1" smtClean="0"/>
              <a:t>amplifer</a:t>
            </a:r>
            <a:r>
              <a:rPr lang="en-US" altLang="zh-CN" sz="1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1400" dirty="0" smtClean="0"/>
              <a:t>2, LED is driven by one pulse generator( pulse width 10ns, frequency=10kHz, amplitude adjustable).</a:t>
            </a:r>
          </a:p>
          <a:p>
            <a:pPr>
              <a:lnSpc>
                <a:spcPct val="150000"/>
              </a:lnSpc>
            </a:pPr>
            <a:r>
              <a:rPr lang="en-US" altLang="zh-CN" sz="1400" dirty="0" smtClean="0"/>
              <a:t>3</a:t>
            </a:r>
            <a:r>
              <a:rPr lang="en-US" altLang="zh-CN" sz="1400" dirty="0"/>
              <a:t>,  </a:t>
            </a:r>
            <a:r>
              <a:rPr lang="en-US" altLang="zh-CN" sz="1400" dirty="0" smtClean="0"/>
              <a:t>Another synchronous TTL signal to trigger the QDC and set integral window(80ns).</a:t>
            </a:r>
          </a:p>
          <a:p>
            <a:pPr>
              <a:lnSpc>
                <a:spcPct val="150000"/>
              </a:lnSpc>
            </a:pPr>
            <a:r>
              <a:rPr lang="en-US" altLang="zh-CN" sz="1400" dirty="0" smtClean="0"/>
              <a:t>4,  Adjust the driven pulse amplitude, test 100k events, count the event  without signal out( around 90k</a:t>
            </a:r>
            <a:r>
              <a:rPr lang="zh-CN" altLang="en-US" sz="1400" dirty="0" smtClean="0"/>
              <a:t>）</a:t>
            </a:r>
            <a:endParaRPr lang="en-US" altLang="zh-CN" sz="1400" dirty="0" smtClean="0"/>
          </a:p>
          <a:p>
            <a:pPr>
              <a:lnSpc>
                <a:spcPct val="150000"/>
              </a:lnSpc>
            </a:pPr>
            <a:r>
              <a:rPr lang="en-US" altLang="zh-CN" sz="1400" dirty="0" smtClean="0"/>
              <a:t>5, The bottom left plot s are the output of QDC in log and linear axis.  The fist peak count is pedestal,  events&gt;90k</a:t>
            </a:r>
          </a:p>
          <a:p>
            <a:pPr>
              <a:lnSpc>
                <a:spcPct val="150000"/>
              </a:lnSpc>
            </a:pPr>
            <a:r>
              <a:rPr lang="en-US" altLang="zh-CN" sz="1400" dirty="0" smtClean="0"/>
              <a:t>6, fit the pedestal peak and second peak with Gauss function.  Pedestal peak value has been subtracted in bottom left plot.</a:t>
            </a:r>
          </a:p>
          <a:p>
            <a:pPr>
              <a:lnSpc>
                <a:spcPct val="150000"/>
              </a:lnSpc>
            </a:pPr>
            <a:r>
              <a:rPr lang="en-US" altLang="zh-CN" sz="1400" dirty="0" smtClean="0"/>
              <a:t>7, Then fit the left plot again and get the peak value. Gain(@1200V)=peak*charge-per-count/1.6E-19.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973662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issue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Both THU and SDU PMT is CR284, the performance should be similar.</a:t>
            </a:r>
          </a:p>
          <a:p>
            <a:r>
              <a:rPr lang="en-US" altLang="zh-CN" dirty="0" smtClean="0"/>
              <a:t>THU SPE Gain less than SP/SK, SDU larger</a:t>
            </a:r>
          </a:p>
          <a:p>
            <a:pPr lvl="1"/>
            <a:r>
              <a:rPr lang="en-US" altLang="zh-CN" dirty="0" smtClean="0"/>
              <a:t>Same divider?</a:t>
            </a:r>
            <a:endParaRPr lang="en-US" altLang="zh-CN" dirty="0"/>
          </a:p>
          <a:p>
            <a:r>
              <a:rPr lang="en-US" altLang="zh-CN" dirty="0" smtClean="0"/>
              <a:t>To test the SDU PMT also in IHEP.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40171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Gain at any voltage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4546848" cy="45259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en-US" altLang="zh-CN" sz="1900" dirty="0"/>
              <a:t>1</a:t>
            </a:r>
            <a:r>
              <a:rPr lang="en-US" altLang="zh-CN" sz="1900" dirty="0" smtClean="0"/>
              <a:t> </a:t>
            </a:r>
            <a:r>
              <a:rPr lang="en-US" altLang="zh-CN" sz="1900" dirty="0"/>
              <a:t>fit the parameter </a:t>
            </a:r>
            <a:r>
              <a:rPr lang="en-US" altLang="zh-CN" sz="1900" dirty="0" smtClean="0"/>
              <a:t>A </a:t>
            </a:r>
            <a:r>
              <a:rPr lang="en-US" altLang="zh-CN" sz="1900" dirty="0"/>
              <a:t>and </a:t>
            </a:r>
            <a:r>
              <a:rPr lang="el-GR" altLang="zh-CN" sz="1900" dirty="0"/>
              <a:t>β </a:t>
            </a:r>
            <a:r>
              <a:rPr lang="en-US" altLang="zh-CN" sz="1900" dirty="0" smtClean="0"/>
              <a:t>of </a:t>
            </a:r>
            <a:r>
              <a:rPr lang="en-US" altLang="zh-CN" sz="1900" dirty="0"/>
              <a:t>formula G=AV^</a:t>
            </a:r>
            <a:r>
              <a:rPr lang="el-GR" altLang="zh-CN" sz="1900" dirty="0"/>
              <a:t>β</a:t>
            </a:r>
            <a:r>
              <a:rPr lang="en-US" altLang="zh-CN" sz="1900" dirty="0"/>
              <a:t>: </a:t>
            </a:r>
          </a:p>
          <a:p>
            <a:pPr>
              <a:spcBef>
                <a:spcPct val="0"/>
              </a:spcBef>
              <a:buNone/>
            </a:pPr>
            <a:r>
              <a:rPr lang="en-US" altLang="zh-CN" sz="1900" dirty="0"/>
              <a:t>         (1</a:t>
            </a:r>
            <a:r>
              <a:rPr lang="en-US" altLang="zh-CN" sz="1900" dirty="0" smtClean="0"/>
              <a:t>) increase the LED light intensity in order the out big enough at 700V.</a:t>
            </a:r>
          </a:p>
          <a:p>
            <a:pPr>
              <a:spcBef>
                <a:spcPct val="0"/>
              </a:spcBef>
              <a:buNone/>
            </a:pPr>
            <a:r>
              <a:rPr lang="en-US" altLang="zh-CN" sz="1900" dirty="0" smtClean="0"/>
              <a:t>        (2) measure </a:t>
            </a:r>
            <a:r>
              <a:rPr lang="en-US" altLang="zh-CN" sz="1900" dirty="0"/>
              <a:t>the charge of PMT output at 1200V, 1100V, 1000V, 900V</a:t>
            </a:r>
            <a:r>
              <a:rPr lang="zh-CN" altLang="en-US" sz="1900" dirty="0"/>
              <a:t>，</a:t>
            </a:r>
            <a:r>
              <a:rPr lang="en-US" altLang="zh-CN" sz="1900" dirty="0"/>
              <a:t>800V</a:t>
            </a:r>
            <a:r>
              <a:rPr lang="zh-CN" altLang="en-US" sz="1900" dirty="0"/>
              <a:t>，</a:t>
            </a:r>
            <a:r>
              <a:rPr lang="en-US" altLang="zh-CN" sz="1900" dirty="0"/>
              <a:t>700V.</a:t>
            </a:r>
          </a:p>
          <a:p>
            <a:pPr>
              <a:spcBef>
                <a:spcPct val="0"/>
              </a:spcBef>
              <a:buNone/>
            </a:pPr>
            <a:r>
              <a:rPr lang="en-US" altLang="zh-CN" sz="1900" dirty="0"/>
              <a:t>         </a:t>
            </a:r>
            <a:r>
              <a:rPr lang="en-US" altLang="zh-CN" sz="1900" dirty="0" smtClean="0"/>
              <a:t>(3) </a:t>
            </a:r>
            <a:r>
              <a:rPr lang="en-US" altLang="zh-CN" sz="1900" dirty="0"/>
              <a:t>fit the </a:t>
            </a:r>
            <a:r>
              <a:rPr lang="en-US" altLang="zh-CN" sz="1900" dirty="0" err="1"/>
              <a:t>charge~voltage</a:t>
            </a:r>
            <a:r>
              <a:rPr lang="en-US" altLang="zh-CN" sz="1900" dirty="0"/>
              <a:t> by formula G=AV^</a:t>
            </a:r>
            <a:r>
              <a:rPr lang="el-GR" altLang="zh-CN" sz="1900" dirty="0"/>
              <a:t>β</a:t>
            </a:r>
            <a:r>
              <a:rPr lang="en-US" altLang="zh-CN" sz="1900" dirty="0"/>
              <a:t>, then acquire A and </a:t>
            </a:r>
            <a:r>
              <a:rPr lang="el-GR" altLang="zh-CN" sz="1900" dirty="0"/>
              <a:t>β</a:t>
            </a:r>
            <a:r>
              <a:rPr lang="en-US" altLang="zh-CN" sz="1900" dirty="0"/>
              <a:t> value.</a:t>
            </a:r>
          </a:p>
          <a:p>
            <a:pPr>
              <a:spcBef>
                <a:spcPct val="0"/>
              </a:spcBef>
              <a:buNone/>
            </a:pPr>
            <a:endParaRPr lang="en-US" altLang="zh-CN" sz="1900" dirty="0"/>
          </a:p>
          <a:p>
            <a:pPr>
              <a:spcBef>
                <a:spcPct val="0"/>
              </a:spcBef>
              <a:buNone/>
            </a:pPr>
            <a:r>
              <a:rPr lang="en-US" altLang="zh-CN" sz="1900" dirty="0"/>
              <a:t>  </a:t>
            </a:r>
            <a:r>
              <a:rPr lang="en-US" altLang="zh-CN" sz="1900" dirty="0" smtClean="0"/>
              <a:t>2 </a:t>
            </a:r>
            <a:r>
              <a:rPr lang="en-US" altLang="zh-CN" sz="1600" dirty="0"/>
              <a:t>Gain(@1000V)= </a:t>
            </a:r>
            <a:r>
              <a:rPr lang="en-US" altLang="zh-CN" sz="1600" dirty="0" smtClean="0"/>
              <a:t>(1000/1200)^</a:t>
            </a:r>
            <a:r>
              <a:rPr lang="el-GR" altLang="zh-CN" sz="1600" dirty="0" smtClean="0"/>
              <a:t> β</a:t>
            </a:r>
            <a:r>
              <a:rPr lang="en-US" altLang="zh-CN" sz="1600" dirty="0" smtClean="0"/>
              <a:t>*Gain(@1200V)</a:t>
            </a:r>
            <a:endParaRPr lang="zh-CN" altLang="en-US" sz="1600" dirty="0"/>
          </a:p>
          <a:p>
            <a:endParaRPr lang="zh-CN" altLang="en-US" dirty="0"/>
          </a:p>
        </p:txBody>
      </p:sp>
      <p:pic>
        <p:nvPicPr>
          <p:cNvPr id="4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356992"/>
            <a:ext cx="3700462" cy="170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5213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357</Words>
  <Application>Microsoft Office PowerPoint</Application>
  <PresentationFormat>全屏显示(4:3)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Single photoelectron method introduce</vt:lpstr>
      <vt:lpstr> CR284 PMT base divider for this test</vt:lpstr>
      <vt:lpstr>SPE principle</vt:lpstr>
      <vt:lpstr>SPE  method</vt:lpstr>
      <vt:lpstr>issue</vt:lpstr>
      <vt:lpstr>Gain at any voltage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Single photoelectron method introduce</dc:title>
  <dc:creator>fengc</dc:creator>
  <cp:lastModifiedBy>冯存峰</cp:lastModifiedBy>
  <cp:revision>16</cp:revision>
  <dcterms:created xsi:type="dcterms:W3CDTF">2017-09-27T01:05:34Z</dcterms:created>
  <dcterms:modified xsi:type="dcterms:W3CDTF">2017-09-28T12:13:50Z</dcterms:modified>
</cp:coreProperties>
</file>