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71" r:id="rId4"/>
    <p:sldId id="268" r:id="rId5"/>
    <p:sldId id="258" r:id="rId6"/>
    <p:sldId id="269" r:id="rId7"/>
    <p:sldId id="272" r:id="rId8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32D8412-4A58-4D30-A968-B4667397FAF7}">
          <p14:sldIdLst>
            <p14:sldId id="256"/>
            <p14:sldId id="270"/>
            <p14:sldId id="271"/>
            <p14:sldId id="268"/>
            <p14:sldId id="258"/>
            <p14:sldId id="269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0">
          <p15:clr>
            <a:srgbClr val="A4A3A4"/>
          </p15:clr>
        </p15:guide>
        <p15:guide id="2" pos="3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989898"/>
    <a:srgbClr val="9AFF4F"/>
    <a:srgbClr val="6A1A66"/>
    <a:srgbClr val="9E5ECE"/>
    <a:srgbClr val="41719C"/>
    <a:srgbClr val="E5E5E5"/>
    <a:srgbClr val="51FC34"/>
    <a:srgbClr val="1DE15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1406" y="365"/>
      </p:cViewPr>
      <p:guideLst>
        <p:guide orient="horz" pos="2140"/>
        <p:guide pos="3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3AA3F-A82B-43BF-B18C-5608A05C57EB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30F0D-1A5A-4EA2-B28F-0EC912CB6B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7A37-B852-49AB-B2E2-96296AB21F67}" type="datetimeFigureOut">
              <a:rPr lang="zh-CN" altLang="en-US" smtClean="0"/>
              <a:t>2018/9/27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/>
          <p:cNvSpPr txBox="1"/>
          <p:nvPr/>
        </p:nvSpPr>
        <p:spPr>
          <a:xfrm>
            <a:off x="1315921" y="1880585"/>
            <a:ext cx="9819219" cy="120032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3600" b="1" dirty="0">
                <a:latin typeface="+mj-ea"/>
                <a:sym typeface="华文新魏" panose="02010800040101010101" pitchFamily="2" charset="-122"/>
              </a:rPr>
              <a:t>The Reflectivity Test of Different Material on Lead Plate Surfaces</a:t>
            </a:r>
            <a:endParaRPr lang="zh-CN" altLang="en-US" sz="3600" b="1" dirty="0">
              <a:ln w="0"/>
              <a:latin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241927" y="3574422"/>
            <a:ext cx="1967205" cy="1135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+mj-ea"/>
              </a:rPr>
              <a:t>Li </a:t>
            </a:r>
            <a:r>
              <a:rPr lang="en-US" altLang="zh-CN" sz="2400" b="1" dirty="0" err="1">
                <a:latin typeface="+mj-ea"/>
              </a:rPr>
              <a:t>Yulei</a:t>
            </a:r>
            <a:endParaRPr lang="en-US" altLang="zh-CN" sz="2400" b="1" dirty="0">
              <a:latin typeface="Microsoft YaHei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+mj-ea"/>
              </a:rPr>
              <a:t>2018-09-27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753">
        <p:fade/>
      </p:transition>
    </mc:Choice>
    <mc:Fallback xmlns="">
      <p:transition spd="med" advTm="2375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626D93E4-E94B-4CAB-907A-680D2FB91600}"/>
              </a:ext>
            </a:extLst>
          </p:cNvPr>
          <p:cNvGrpSpPr/>
          <p:nvPr/>
        </p:nvGrpSpPr>
        <p:grpSpPr>
          <a:xfrm>
            <a:off x="3356066" y="4598211"/>
            <a:ext cx="1158469" cy="407853"/>
            <a:chOff x="1569489" y="2855976"/>
            <a:chExt cx="1158469" cy="676656"/>
          </a:xfrm>
        </p:grpSpPr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5DDEC73D-C89D-403C-8BD8-0590B57E8752}"/>
                </a:ext>
              </a:extLst>
            </p:cNvPr>
            <p:cNvSpPr/>
            <p:nvPr/>
          </p:nvSpPr>
          <p:spPr>
            <a:xfrm>
              <a:off x="1569489" y="2855977"/>
              <a:ext cx="1158469" cy="676655"/>
            </a:xfrm>
            <a:custGeom>
              <a:avLst/>
              <a:gdLst>
                <a:gd name="connsiteX0" fmla="*/ 0 w 1145112"/>
                <a:gd name="connsiteY0" fmla="*/ 0 h 726835"/>
                <a:gd name="connsiteX1" fmla="*/ 94488 w 1145112"/>
                <a:gd name="connsiteY1" fmla="*/ 262128 h 726835"/>
                <a:gd name="connsiteX2" fmla="*/ 301752 w 1145112"/>
                <a:gd name="connsiteY2" fmla="*/ 502920 h 726835"/>
                <a:gd name="connsiteX3" fmla="*/ 621792 w 1145112"/>
                <a:gd name="connsiteY3" fmla="*/ 658368 h 726835"/>
                <a:gd name="connsiteX4" fmla="*/ 1091184 w 1145112"/>
                <a:gd name="connsiteY4" fmla="*/ 722376 h 726835"/>
                <a:gd name="connsiteX5" fmla="*/ 1115568 w 1145112"/>
                <a:gd name="connsiteY5" fmla="*/ 716280 h 72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5112" h="726835">
                  <a:moveTo>
                    <a:pt x="0" y="0"/>
                  </a:moveTo>
                  <a:cubicBezTo>
                    <a:pt x="22098" y="89154"/>
                    <a:pt x="44196" y="178308"/>
                    <a:pt x="94488" y="262128"/>
                  </a:cubicBezTo>
                  <a:cubicBezTo>
                    <a:pt x="144780" y="345948"/>
                    <a:pt x="213868" y="436880"/>
                    <a:pt x="301752" y="502920"/>
                  </a:cubicBezTo>
                  <a:cubicBezTo>
                    <a:pt x="389636" y="568960"/>
                    <a:pt x="490220" y="621792"/>
                    <a:pt x="621792" y="658368"/>
                  </a:cubicBezTo>
                  <a:cubicBezTo>
                    <a:pt x="753364" y="694944"/>
                    <a:pt x="1008888" y="712724"/>
                    <a:pt x="1091184" y="722376"/>
                  </a:cubicBezTo>
                  <a:cubicBezTo>
                    <a:pt x="1173480" y="732028"/>
                    <a:pt x="1144524" y="724154"/>
                    <a:pt x="1115568" y="716280"/>
                  </a:cubicBezTo>
                </a:path>
              </a:pathLst>
            </a:custGeom>
            <a:noFill/>
            <a:ln w="28575">
              <a:solidFill>
                <a:srgbClr val="9AF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0C70D41E-BE80-4307-931E-0BCCAAF7A154}"/>
                </a:ext>
              </a:extLst>
            </p:cNvPr>
            <p:cNvSpPr/>
            <p:nvPr/>
          </p:nvSpPr>
          <p:spPr>
            <a:xfrm>
              <a:off x="1876247" y="2859024"/>
              <a:ext cx="845949" cy="658791"/>
            </a:xfrm>
            <a:custGeom>
              <a:avLst/>
              <a:gdLst>
                <a:gd name="connsiteX0" fmla="*/ 0 w 826008"/>
                <a:gd name="connsiteY0" fmla="*/ 0 h 673608"/>
                <a:gd name="connsiteX1" fmla="*/ 30480 w 826008"/>
                <a:gd name="connsiteY1" fmla="*/ 112776 h 673608"/>
                <a:gd name="connsiteX2" fmla="*/ 137160 w 826008"/>
                <a:gd name="connsiteY2" fmla="*/ 295656 h 673608"/>
                <a:gd name="connsiteX3" fmla="*/ 289560 w 826008"/>
                <a:gd name="connsiteY3" fmla="*/ 448056 h 673608"/>
                <a:gd name="connsiteX4" fmla="*/ 496824 w 826008"/>
                <a:gd name="connsiteY4" fmla="*/ 588264 h 673608"/>
                <a:gd name="connsiteX5" fmla="*/ 826008 w 826008"/>
                <a:gd name="connsiteY5" fmla="*/ 673608 h 67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6008" h="673608">
                  <a:moveTo>
                    <a:pt x="0" y="0"/>
                  </a:moveTo>
                  <a:cubicBezTo>
                    <a:pt x="3810" y="31750"/>
                    <a:pt x="7620" y="63500"/>
                    <a:pt x="30480" y="112776"/>
                  </a:cubicBezTo>
                  <a:cubicBezTo>
                    <a:pt x="53340" y="162052"/>
                    <a:pt x="93980" y="239776"/>
                    <a:pt x="137160" y="295656"/>
                  </a:cubicBezTo>
                  <a:cubicBezTo>
                    <a:pt x="180340" y="351536"/>
                    <a:pt x="229616" y="399288"/>
                    <a:pt x="289560" y="448056"/>
                  </a:cubicBezTo>
                  <a:cubicBezTo>
                    <a:pt x="349504" y="496824"/>
                    <a:pt x="407416" y="550672"/>
                    <a:pt x="496824" y="588264"/>
                  </a:cubicBezTo>
                  <a:cubicBezTo>
                    <a:pt x="586232" y="625856"/>
                    <a:pt x="706120" y="649732"/>
                    <a:pt x="826008" y="673608"/>
                  </a:cubicBezTo>
                </a:path>
              </a:pathLst>
            </a:custGeom>
            <a:noFill/>
            <a:ln w="28575">
              <a:solidFill>
                <a:srgbClr val="9AF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D4EEC6FD-C6CA-4DF8-8565-050EF3CA1960}"/>
                </a:ext>
              </a:extLst>
            </p:cNvPr>
            <p:cNvSpPr/>
            <p:nvPr/>
          </p:nvSpPr>
          <p:spPr>
            <a:xfrm>
              <a:off x="2202682" y="2855976"/>
              <a:ext cx="519514" cy="661839"/>
            </a:xfrm>
            <a:custGeom>
              <a:avLst/>
              <a:gdLst>
                <a:gd name="connsiteX0" fmla="*/ 0 w 511578"/>
                <a:gd name="connsiteY0" fmla="*/ 0 h 629480"/>
                <a:gd name="connsiteX1" fmla="*/ 36576 w 511578"/>
                <a:gd name="connsiteY1" fmla="*/ 112776 h 629480"/>
                <a:gd name="connsiteX2" fmla="*/ 131064 w 511578"/>
                <a:gd name="connsiteY2" fmla="*/ 280416 h 629480"/>
                <a:gd name="connsiteX3" fmla="*/ 274320 w 511578"/>
                <a:gd name="connsiteY3" fmla="*/ 472440 h 629480"/>
                <a:gd name="connsiteX4" fmla="*/ 481584 w 511578"/>
                <a:gd name="connsiteY4" fmla="*/ 615696 h 629480"/>
                <a:gd name="connsiteX5" fmla="*/ 505968 w 511578"/>
                <a:gd name="connsiteY5" fmla="*/ 615696 h 62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1578" h="629480">
                  <a:moveTo>
                    <a:pt x="0" y="0"/>
                  </a:moveTo>
                  <a:cubicBezTo>
                    <a:pt x="7366" y="33020"/>
                    <a:pt x="14732" y="66040"/>
                    <a:pt x="36576" y="112776"/>
                  </a:cubicBezTo>
                  <a:cubicBezTo>
                    <a:pt x="58420" y="159512"/>
                    <a:pt x="91440" y="220472"/>
                    <a:pt x="131064" y="280416"/>
                  </a:cubicBezTo>
                  <a:cubicBezTo>
                    <a:pt x="170688" y="340360"/>
                    <a:pt x="215900" y="416560"/>
                    <a:pt x="274320" y="472440"/>
                  </a:cubicBezTo>
                  <a:cubicBezTo>
                    <a:pt x="332740" y="528320"/>
                    <a:pt x="442976" y="591820"/>
                    <a:pt x="481584" y="615696"/>
                  </a:cubicBezTo>
                  <a:cubicBezTo>
                    <a:pt x="520192" y="639572"/>
                    <a:pt x="513080" y="627634"/>
                    <a:pt x="505968" y="615696"/>
                  </a:cubicBezTo>
                </a:path>
              </a:pathLst>
            </a:custGeom>
            <a:noFill/>
            <a:ln w="28575">
              <a:solidFill>
                <a:srgbClr val="9AF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B9C16CCA-14A0-46C8-B22F-24CEFF7FBE0F}"/>
                </a:ext>
              </a:extLst>
            </p:cNvPr>
            <p:cNvSpPr/>
            <p:nvPr/>
          </p:nvSpPr>
          <p:spPr>
            <a:xfrm>
              <a:off x="2527291" y="2865120"/>
              <a:ext cx="194906" cy="652695"/>
            </a:xfrm>
            <a:custGeom>
              <a:avLst/>
              <a:gdLst>
                <a:gd name="connsiteX0" fmla="*/ 0 w 204216"/>
                <a:gd name="connsiteY0" fmla="*/ 0 h 585216"/>
                <a:gd name="connsiteX1" fmla="*/ 42672 w 204216"/>
                <a:gd name="connsiteY1" fmla="*/ 225552 h 585216"/>
                <a:gd name="connsiteX2" fmla="*/ 115824 w 204216"/>
                <a:gd name="connsiteY2" fmla="*/ 420624 h 585216"/>
                <a:gd name="connsiteX3" fmla="*/ 204216 w 204216"/>
                <a:gd name="connsiteY3" fmla="*/ 585216 h 5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216" h="585216">
                  <a:moveTo>
                    <a:pt x="0" y="0"/>
                  </a:moveTo>
                  <a:cubicBezTo>
                    <a:pt x="11684" y="77724"/>
                    <a:pt x="23368" y="155448"/>
                    <a:pt x="42672" y="225552"/>
                  </a:cubicBezTo>
                  <a:cubicBezTo>
                    <a:pt x="61976" y="295656"/>
                    <a:pt x="88900" y="360680"/>
                    <a:pt x="115824" y="420624"/>
                  </a:cubicBezTo>
                  <a:cubicBezTo>
                    <a:pt x="142748" y="480568"/>
                    <a:pt x="173482" y="532892"/>
                    <a:pt x="204216" y="585216"/>
                  </a:cubicBezTo>
                </a:path>
              </a:pathLst>
            </a:custGeom>
            <a:noFill/>
            <a:ln w="28575">
              <a:solidFill>
                <a:srgbClr val="9AF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77BF9015-F5B3-480B-B19A-8B4C44564586}"/>
              </a:ext>
            </a:extLst>
          </p:cNvPr>
          <p:cNvSpPr/>
          <p:nvPr/>
        </p:nvSpPr>
        <p:spPr>
          <a:xfrm rot="5400000">
            <a:off x="3821294" y="2583716"/>
            <a:ext cx="108000" cy="1260000"/>
          </a:xfrm>
          <a:prstGeom prst="rect">
            <a:avLst/>
          </a:prstGeom>
          <a:solidFill>
            <a:srgbClr val="A2B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B469354D-9ED4-48DA-A172-CFC2EFCFC1EF}"/>
              </a:ext>
            </a:extLst>
          </p:cNvPr>
          <p:cNvSpPr/>
          <p:nvPr/>
        </p:nvSpPr>
        <p:spPr>
          <a:xfrm rot="5400000">
            <a:off x="3821294" y="2736116"/>
            <a:ext cx="108000" cy="1260000"/>
          </a:xfrm>
          <a:prstGeom prst="rect">
            <a:avLst/>
          </a:prstGeom>
          <a:solidFill>
            <a:srgbClr val="A2B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D06782AB-CC07-498F-B1E2-81F1DD6B8C59}"/>
              </a:ext>
            </a:extLst>
          </p:cNvPr>
          <p:cNvSpPr/>
          <p:nvPr/>
        </p:nvSpPr>
        <p:spPr>
          <a:xfrm rot="5400000">
            <a:off x="3822945" y="2887197"/>
            <a:ext cx="108000" cy="1260000"/>
          </a:xfrm>
          <a:prstGeom prst="rect">
            <a:avLst/>
          </a:prstGeom>
          <a:solidFill>
            <a:srgbClr val="A2B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7418A04-DC14-4E27-B22F-60672B235FB9}"/>
              </a:ext>
            </a:extLst>
          </p:cNvPr>
          <p:cNvSpPr/>
          <p:nvPr/>
        </p:nvSpPr>
        <p:spPr>
          <a:xfrm rot="5400000">
            <a:off x="3818872" y="3334621"/>
            <a:ext cx="108000" cy="1260000"/>
          </a:xfrm>
          <a:prstGeom prst="rect">
            <a:avLst/>
          </a:prstGeom>
          <a:solidFill>
            <a:srgbClr val="A2B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AD469F1D-B92A-47C3-A1DE-5C698FA46EA6}"/>
              </a:ext>
            </a:extLst>
          </p:cNvPr>
          <p:cNvSpPr/>
          <p:nvPr/>
        </p:nvSpPr>
        <p:spPr>
          <a:xfrm rot="5400000">
            <a:off x="3818872" y="3487021"/>
            <a:ext cx="108000" cy="1260000"/>
          </a:xfrm>
          <a:prstGeom prst="rect">
            <a:avLst/>
          </a:prstGeom>
          <a:solidFill>
            <a:srgbClr val="A2B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94ED0EF-18C6-434D-9F81-C30880A4A89E}"/>
              </a:ext>
            </a:extLst>
          </p:cNvPr>
          <p:cNvSpPr/>
          <p:nvPr/>
        </p:nvSpPr>
        <p:spPr>
          <a:xfrm rot="5400000">
            <a:off x="3818872" y="3639421"/>
            <a:ext cx="108000" cy="1260000"/>
          </a:xfrm>
          <a:prstGeom prst="rect">
            <a:avLst/>
          </a:prstGeom>
          <a:solidFill>
            <a:srgbClr val="A2B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066EBFE6-258A-40E3-8505-E14DDDA731E6}"/>
              </a:ext>
            </a:extLst>
          </p:cNvPr>
          <p:cNvCxnSpPr>
            <a:cxnSpLocks/>
          </p:cNvCxnSpPr>
          <p:nvPr/>
        </p:nvCxnSpPr>
        <p:spPr>
          <a:xfrm rot="5400000">
            <a:off x="3485868" y="3742012"/>
            <a:ext cx="1656000" cy="0"/>
          </a:xfrm>
          <a:prstGeom prst="line">
            <a:avLst/>
          </a:prstGeom>
          <a:ln w="28575">
            <a:solidFill>
              <a:srgbClr val="9AF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5BCF63DC-E7AC-4556-86E7-E07B78A699E7}"/>
              </a:ext>
            </a:extLst>
          </p:cNvPr>
          <p:cNvCxnSpPr>
            <a:cxnSpLocks/>
          </p:cNvCxnSpPr>
          <p:nvPr/>
        </p:nvCxnSpPr>
        <p:spPr>
          <a:xfrm rot="5400000">
            <a:off x="3161259" y="3742012"/>
            <a:ext cx="1656000" cy="0"/>
          </a:xfrm>
          <a:prstGeom prst="line">
            <a:avLst/>
          </a:prstGeom>
          <a:ln w="28575">
            <a:solidFill>
              <a:srgbClr val="9AF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BFC43ADD-FF79-4733-81D6-82F415F301BB}"/>
              </a:ext>
            </a:extLst>
          </p:cNvPr>
          <p:cNvCxnSpPr>
            <a:cxnSpLocks/>
          </p:cNvCxnSpPr>
          <p:nvPr/>
        </p:nvCxnSpPr>
        <p:spPr>
          <a:xfrm rot="5400000">
            <a:off x="2834826" y="3742012"/>
            <a:ext cx="1656000" cy="0"/>
          </a:xfrm>
          <a:prstGeom prst="line">
            <a:avLst/>
          </a:prstGeom>
          <a:ln w="28575">
            <a:solidFill>
              <a:srgbClr val="9AF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79BC91F-5F9F-4A6F-BDEB-C36EA9EA95C0}"/>
              </a:ext>
            </a:extLst>
          </p:cNvPr>
          <p:cNvCxnSpPr>
            <a:cxnSpLocks/>
          </p:cNvCxnSpPr>
          <p:nvPr/>
        </p:nvCxnSpPr>
        <p:spPr>
          <a:xfrm rot="5400000">
            <a:off x="2528068" y="3742012"/>
            <a:ext cx="1656000" cy="0"/>
          </a:xfrm>
          <a:prstGeom prst="line">
            <a:avLst/>
          </a:prstGeom>
          <a:ln w="28575">
            <a:solidFill>
              <a:srgbClr val="9AF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12B5A4A-BE75-4A92-93EC-CAF85C0E9937}"/>
              </a:ext>
            </a:extLst>
          </p:cNvPr>
          <p:cNvCxnSpPr>
            <a:cxnSpLocks/>
          </p:cNvCxnSpPr>
          <p:nvPr/>
        </p:nvCxnSpPr>
        <p:spPr>
          <a:xfrm rot="5400000">
            <a:off x="3343542" y="3742011"/>
            <a:ext cx="1656000" cy="0"/>
          </a:xfrm>
          <a:prstGeom prst="line">
            <a:avLst/>
          </a:prstGeom>
          <a:ln w="28575">
            <a:solidFill>
              <a:srgbClr val="A2B1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4756A32-B48A-4D5D-9FC6-86758D9F6ED6}"/>
              </a:ext>
            </a:extLst>
          </p:cNvPr>
          <p:cNvCxnSpPr>
            <a:cxnSpLocks/>
          </p:cNvCxnSpPr>
          <p:nvPr/>
        </p:nvCxnSpPr>
        <p:spPr>
          <a:xfrm rot="5400000">
            <a:off x="2683248" y="3742011"/>
            <a:ext cx="1656000" cy="0"/>
          </a:xfrm>
          <a:prstGeom prst="line">
            <a:avLst/>
          </a:prstGeom>
          <a:ln w="28575">
            <a:solidFill>
              <a:srgbClr val="A2B1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矩形 137">
            <a:extLst>
              <a:ext uri="{FF2B5EF4-FFF2-40B4-BE49-F238E27FC236}">
                <a16:creationId xmlns:a16="http://schemas.microsoft.com/office/drawing/2014/main" id="{FB683D45-33BF-4BEF-90A9-28FE7F1F0996}"/>
              </a:ext>
            </a:extLst>
          </p:cNvPr>
          <p:cNvSpPr/>
          <p:nvPr/>
        </p:nvSpPr>
        <p:spPr>
          <a:xfrm rot="5400000">
            <a:off x="3846502" y="3115401"/>
            <a:ext cx="52201" cy="12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E5E94E28-F72B-450C-BB72-05FD036B0523}"/>
              </a:ext>
            </a:extLst>
          </p:cNvPr>
          <p:cNvSpPr/>
          <p:nvPr/>
        </p:nvSpPr>
        <p:spPr>
          <a:xfrm rot="5400000">
            <a:off x="3853322" y="2374059"/>
            <a:ext cx="45719" cy="12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6933A967-83C8-4DFE-A175-7E2327736830}"/>
              </a:ext>
            </a:extLst>
          </p:cNvPr>
          <p:cNvSpPr/>
          <p:nvPr/>
        </p:nvSpPr>
        <p:spPr>
          <a:xfrm rot="5400000">
            <a:off x="3847262" y="3851759"/>
            <a:ext cx="45719" cy="1260000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59" name="直接连接符 158">
            <a:extLst>
              <a:ext uri="{FF2B5EF4-FFF2-40B4-BE49-F238E27FC236}">
                <a16:creationId xmlns:a16="http://schemas.microsoft.com/office/drawing/2014/main" id="{5EB88D34-0E8E-4024-A9A5-8C351B6EF00D}"/>
              </a:ext>
            </a:extLst>
          </p:cNvPr>
          <p:cNvCxnSpPr>
            <a:cxnSpLocks/>
            <a:stCxn id="156" idx="4"/>
          </p:cNvCxnSpPr>
          <p:nvPr/>
        </p:nvCxnSpPr>
        <p:spPr>
          <a:xfrm>
            <a:off x="4478314" y="4988398"/>
            <a:ext cx="2550459" cy="17666"/>
          </a:xfrm>
          <a:prstGeom prst="line">
            <a:avLst/>
          </a:prstGeom>
          <a:ln w="57150">
            <a:solidFill>
              <a:srgbClr val="9AFF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矩形: 圆角 164">
            <a:extLst>
              <a:ext uri="{FF2B5EF4-FFF2-40B4-BE49-F238E27FC236}">
                <a16:creationId xmlns:a16="http://schemas.microsoft.com/office/drawing/2014/main" id="{85680787-0B53-4FE5-A1AD-F64077760AE6}"/>
              </a:ext>
            </a:extLst>
          </p:cNvPr>
          <p:cNvSpPr/>
          <p:nvPr/>
        </p:nvSpPr>
        <p:spPr>
          <a:xfrm>
            <a:off x="451413" y="2085271"/>
            <a:ext cx="4427952" cy="3654222"/>
          </a:xfrm>
          <a:prstGeom prst="roundRect">
            <a:avLst/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59533998-6FF1-44DF-A7BF-BBC98B84D439}"/>
              </a:ext>
            </a:extLst>
          </p:cNvPr>
          <p:cNvSpPr/>
          <p:nvPr/>
        </p:nvSpPr>
        <p:spPr>
          <a:xfrm>
            <a:off x="4879365" y="4813429"/>
            <a:ext cx="2149408" cy="390186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13C72BC7-18DC-456C-A556-A83B12E0B5E4}"/>
              </a:ext>
            </a:extLst>
          </p:cNvPr>
          <p:cNvSpPr/>
          <p:nvPr/>
        </p:nvSpPr>
        <p:spPr>
          <a:xfrm>
            <a:off x="7028773" y="4902927"/>
            <a:ext cx="781575" cy="1717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8B0F03E8-F1A1-4A5D-921E-77EB4BC25078}"/>
              </a:ext>
            </a:extLst>
          </p:cNvPr>
          <p:cNvSpPr/>
          <p:nvPr/>
        </p:nvSpPr>
        <p:spPr>
          <a:xfrm>
            <a:off x="7810348" y="4813429"/>
            <a:ext cx="861138" cy="364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PMT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80" name="组合 179">
            <a:extLst>
              <a:ext uri="{FF2B5EF4-FFF2-40B4-BE49-F238E27FC236}">
                <a16:creationId xmlns:a16="http://schemas.microsoft.com/office/drawing/2014/main" id="{B634510C-539A-4B4F-9FBD-F2D46526E8C6}"/>
              </a:ext>
            </a:extLst>
          </p:cNvPr>
          <p:cNvGrpSpPr/>
          <p:nvPr/>
        </p:nvGrpSpPr>
        <p:grpSpPr>
          <a:xfrm>
            <a:off x="8407540" y="2785261"/>
            <a:ext cx="1080410" cy="1715678"/>
            <a:chOff x="6549488" y="1771396"/>
            <a:chExt cx="843501" cy="1715678"/>
          </a:xfrm>
        </p:grpSpPr>
        <p:sp>
          <p:nvSpPr>
            <p:cNvPr id="178" name="流程图: 过程 177">
              <a:extLst>
                <a:ext uri="{FF2B5EF4-FFF2-40B4-BE49-F238E27FC236}">
                  <a16:creationId xmlns:a16="http://schemas.microsoft.com/office/drawing/2014/main" id="{2BDBFF1F-CE0E-479D-96D6-FEE075182836}"/>
                </a:ext>
              </a:extLst>
            </p:cNvPr>
            <p:cNvSpPr/>
            <p:nvPr/>
          </p:nvSpPr>
          <p:spPr>
            <a:xfrm>
              <a:off x="6549488" y="1771396"/>
              <a:ext cx="768755" cy="1715678"/>
            </a:xfrm>
            <a:prstGeom prst="flowChartProcess">
              <a:avLst/>
            </a:prstGeom>
            <a:solidFill>
              <a:srgbClr val="5B9BD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9" name="文本框 178">
              <a:extLst>
                <a:ext uri="{FF2B5EF4-FFF2-40B4-BE49-F238E27FC236}">
                  <a16:creationId xmlns:a16="http://schemas.microsoft.com/office/drawing/2014/main" id="{051C5468-72D4-42FE-8A4D-AD899170541F}"/>
                </a:ext>
              </a:extLst>
            </p:cNvPr>
            <p:cNvSpPr txBox="1"/>
            <p:nvPr/>
          </p:nvSpPr>
          <p:spPr>
            <a:xfrm>
              <a:off x="6549488" y="1819693"/>
              <a:ext cx="8435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HV Supply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cxnSp>
        <p:nvCxnSpPr>
          <p:cNvPr id="182" name="连接符: 肘形 181">
            <a:extLst>
              <a:ext uri="{FF2B5EF4-FFF2-40B4-BE49-F238E27FC236}">
                <a16:creationId xmlns:a16="http://schemas.microsoft.com/office/drawing/2014/main" id="{AA0607BE-1A9C-4374-BBD0-0395AEAF4909}"/>
              </a:ext>
            </a:extLst>
          </p:cNvPr>
          <p:cNvCxnSpPr>
            <a:cxnSpLocks/>
            <a:stCxn id="178" idx="2"/>
          </p:cNvCxnSpPr>
          <p:nvPr/>
        </p:nvCxnSpPr>
        <p:spPr>
          <a:xfrm rot="5400000">
            <a:off x="8576386" y="4596039"/>
            <a:ext cx="418591" cy="228390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箭头连接符 187">
            <a:extLst>
              <a:ext uri="{FF2B5EF4-FFF2-40B4-BE49-F238E27FC236}">
                <a16:creationId xmlns:a16="http://schemas.microsoft.com/office/drawing/2014/main" id="{556116F8-C09F-49F2-869F-5DCF4E72A961}"/>
              </a:ext>
            </a:extLst>
          </p:cNvPr>
          <p:cNvCxnSpPr>
            <a:cxnSpLocks/>
            <a:endCxn id="196" idx="2"/>
          </p:cNvCxnSpPr>
          <p:nvPr/>
        </p:nvCxnSpPr>
        <p:spPr>
          <a:xfrm>
            <a:off x="8671486" y="5041450"/>
            <a:ext cx="16443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椭圆 195">
            <a:extLst>
              <a:ext uri="{FF2B5EF4-FFF2-40B4-BE49-F238E27FC236}">
                <a16:creationId xmlns:a16="http://schemas.microsoft.com/office/drawing/2014/main" id="{7B12C11C-092D-468D-BBC9-19010317CFAC}"/>
              </a:ext>
            </a:extLst>
          </p:cNvPr>
          <p:cNvSpPr/>
          <p:nvPr/>
        </p:nvSpPr>
        <p:spPr>
          <a:xfrm>
            <a:off x="10315861" y="4678191"/>
            <a:ext cx="734568" cy="72651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V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9" name="矩形 198">
            <a:extLst>
              <a:ext uri="{FF2B5EF4-FFF2-40B4-BE49-F238E27FC236}">
                <a16:creationId xmlns:a16="http://schemas.microsoft.com/office/drawing/2014/main" id="{75D7E5FC-FFE0-4B13-A042-11643F79280F}"/>
              </a:ext>
            </a:extLst>
          </p:cNvPr>
          <p:cNvSpPr/>
          <p:nvPr/>
        </p:nvSpPr>
        <p:spPr>
          <a:xfrm>
            <a:off x="312595" y="1045235"/>
            <a:ext cx="3098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The Structure of </a:t>
            </a:r>
            <a:r>
              <a:rPr lang="en-US" altLang="zh-CN" sz="2400" b="1" dirty="0">
                <a:solidFill>
                  <a:prstClr val="black"/>
                </a:solidFill>
                <a:latin typeface="Century Gothic"/>
                <a:ea typeface="微软雅黑" panose="020B0503020204020204" pitchFamily="34" charset="-122"/>
              </a:rPr>
              <a:t>T</a:t>
            </a:r>
            <a:r>
              <a:rPr lang="en-US" altLang="zh-CN" sz="2400" b="1" dirty="0">
                <a:solidFill>
                  <a:prstClr val="black"/>
                </a:solidFill>
              </a:rPr>
              <a:t>est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4CC0D2A-D933-4DEF-ADC2-21BEAFE2040E}"/>
              </a:ext>
            </a:extLst>
          </p:cNvPr>
          <p:cNvGrpSpPr/>
          <p:nvPr/>
        </p:nvGrpSpPr>
        <p:grpSpPr>
          <a:xfrm>
            <a:off x="972300" y="2813742"/>
            <a:ext cx="1100539" cy="1921353"/>
            <a:chOff x="845949" y="2561970"/>
            <a:chExt cx="1100539" cy="1921353"/>
          </a:xfrm>
        </p:grpSpPr>
        <p:grpSp>
          <p:nvGrpSpPr>
            <p:cNvPr id="169" name="组合 168">
              <a:extLst>
                <a:ext uri="{FF2B5EF4-FFF2-40B4-BE49-F238E27FC236}">
                  <a16:creationId xmlns:a16="http://schemas.microsoft.com/office/drawing/2014/main" id="{89727304-7B7C-4CFF-A7D1-BCC3676DE8A5}"/>
                </a:ext>
              </a:extLst>
            </p:cNvPr>
            <p:cNvGrpSpPr/>
            <p:nvPr/>
          </p:nvGrpSpPr>
          <p:grpSpPr>
            <a:xfrm>
              <a:off x="845949" y="2561970"/>
              <a:ext cx="687932" cy="1921353"/>
              <a:chOff x="724990" y="2018828"/>
              <a:chExt cx="313052" cy="655820"/>
            </a:xfrm>
          </p:grpSpPr>
          <p:sp>
            <p:nvSpPr>
              <p:cNvPr id="166" name="矩形 165">
                <a:extLst>
                  <a:ext uri="{FF2B5EF4-FFF2-40B4-BE49-F238E27FC236}">
                    <a16:creationId xmlns:a16="http://schemas.microsoft.com/office/drawing/2014/main" id="{C1ABA073-9535-47C9-AC9A-2A8C0589DD74}"/>
                  </a:ext>
                </a:extLst>
              </p:cNvPr>
              <p:cNvSpPr/>
              <p:nvPr/>
            </p:nvSpPr>
            <p:spPr>
              <a:xfrm>
                <a:off x="724990" y="2018828"/>
                <a:ext cx="172720" cy="65582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7" name="矩形 166">
                <a:extLst>
                  <a:ext uri="{FF2B5EF4-FFF2-40B4-BE49-F238E27FC236}">
                    <a16:creationId xmlns:a16="http://schemas.microsoft.com/office/drawing/2014/main" id="{F06B6DA5-495B-43D5-965B-48C4900C785E}"/>
                  </a:ext>
                </a:extLst>
              </p:cNvPr>
              <p:cNvSpPr/>
              <p:nvPr/>
            </p:nvSpPr>
            <p:spPr>
              <a:xfrm>
                <a:off x="865322" y="2097067"/>
                <a:ext cx="172720" cy="49377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8" name="矩形 167">
                <a:extLst>
                  <a:ext uri="{FF2B5EF4-FFF2-40B4-BE49-F238E27FC236}">
                    <a16:creationId xmlns:a16="http://schemas.microsoft.com/office/drawing/2014/main" id="{D305B34F-968E-495A-AC71-210EAA6E9913}"/>
                  </a:ext>
                </a:extLst>
              </p:cNvPr>
              <p:cNvSpPr/>
              <p:nvPr/>
            </p:nvSpPr>
            <p:spPr>
              <a:xfrm>
                <a:off x="959101" y="2181954"/>
                <a:ext cx="76343" cy="324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0ED5CE39-5AE7-4838-A257-2090CF430385}"/>
                </a:ext>
              </a:extLst>
            </p:cNvPr>
            <p:cNvSpPr txBox="1"/>
            <p:nvPr/>
          </p:nvSpPr>
          <p:spPr>
            <a:xfrm>
              <a:off x="983871" y="2685530"/>
              <a:ext cx="9626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rPr>
                <a:t>Sr-90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7" name="矩形标注 34">
            <a:extLst>
              <a:ext uri="{FF2B5EF4-FFF2-40B4-BE49-F238E27FC236}">
                <a16:creationId xmlns:a16="http://schemas.microsoft.com/office/drawing/2014/main" id="{A7C0A15F-9870-4BA9-AAAF-341319F2A032}"/>
              </a:ext>
            </a:extLst>
          </p:cNvPr>
          <p:cNvSpPr/>
          <p:nvPr/>
        </p:nvSpPr>
        <p:spPr>
          <a:xfrm>
            <a:off x="5783362" y="2272240"/>
            <a:ext cx="1082774" cy="350617"/>
          </a:xfrm>
          <a:prstGeom prst="wedgeRectCallout">
            <a:avLst>
              <a:gd name="adj1" fmla="val -161667"/>
              <a:gd name="adj2" fmla="val 150684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Lead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8" name="矩形标注 35">
            <a:extLst>
              <a:ext uri="{FF2B5EF4-FFF2-40B4-BE49-F238E27FC236}">
                <a16:creationId xmlns:a16="http://schemas.microsoft.com/office/drawing/2014/main" id="{D3730F1E-B046-40EA-B1B0-2E6DECF6F1ED}"/>
              </a:ext>
            </a:extLst>
          </p:cNvPr>
          <p:cNvSpPr/>
          <p:nvPr/>
        </p:nvSpPr>
        <p:spPr>
          <a:xfrm>
            <a:off x="5783362" y="2727737"/>
            <a:ext cx="1985789" cy="612000"/>
          </a:xfrm>
          <a:prstGeom prst="wedgeRectCallout">
            <a:avLst>
              <a:gd name="adj1" fmla="val -110306"/>
              <a:gd name="adj2" fmla="val 11240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Reflective materials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矩形标注 36">
            <a:extLst>
              <a:ext uri="{FF2B5EF4-FFF2-40B4-BE49-F238E27FC236}">
                <a16:creationId xmlns:a16="http://schemas.microsoft.com/office/drawing/2014/main" id="{CDA15B5B-DC55-4D14-B860-D3055D3CD957}"/>
              </a:ext>
            </a:extLst>
          </p:cNvPr>
          <p:cNvSpPr/>
          <p:nvPr/>
        </p:nvSpPr>
        <p:spPr>
          <a:xfrm>
            <a:off x="5796960" y="3427221"/>
            <a:ext cx="1985789" cy="329978"/>
          </a:xfrm>
          <a:prstGeom prst="wedgeRectCallout">
            <a:avLst>
              <a:gd name="adj1" fmla="val -112703"/>
              <a:gd name="adj2" fmla="val -111363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scintillator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B34CFE5E-6667-450D-A172-FEDB51CAE906}"/>
              </a:ext>
            </a:extLst>
          </p:cNvPr>
          <p:cNvSpPr/>
          <p:nvPr/>
        </p:nvSpPr>
        <p:spPr>
          <a:xfrm rot="5400000">
            <a:off x="3852434" y="2468249"/>
            <a:ext cx="45719" cy="12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BFB2361C-9C42-446A-8AD1-588A85356B8D}"/>
              </a:ext>
            </a:extLst>
          </p:cNvPr>
          <p:cNvSpPr/>
          <p:nvPr/>
        </p:nvSpPr>
        <p:spPr>
          <a:xfrm rot="5400000">
            <a:off x="3855913" y="2282272"/>
            <a:ext cx="45719" cy="12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B8C9D5BC-9358-41E9-B3EC-79F0638F9C13}"/>
              </a:ext>
            </a:extLst>
          </p:cNvPr>
          <p:cNvSpPr/>
          <p:nvPr/>
        </p:nvSpPr>
        <p:spPr>
          <a:xfrm rot="5400000">
            <a:off x="3846434" y="3968212"/>
            <a:ext cx="45719" cy="12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422B33DA-FE9B-4843-A611-7C6B013E7941}"/>
              </a:ext>
            </a:extLst>
          </p:cNvPr>
          <p:cNvSpPr/>
          <p:nvPr/>
        </p:nvSpPr>
        <p:spPr>
          <a:xfrm rot="5400000">
            <a:off x="3845609" y="3728823"/>
            <a:ext cx="45719" cy="12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C09EEA1F-1775-4582-A504-4D863CC50BE1}"/>
              </a:ext>
            </a:extLst>
          </p:cNvPr>
          <p:cNvSpPr/>
          <p:nvPr/>
        </p:nvSpPr>
        <p:spPr>
          <a:xfrm rot="5400000">
            <a:off x="3852434" y="3236909"/>
            <a:ext cx="45719" cy="12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C40AA1DC-FEF0-41A7-8521-B2CBB70F6BEB}"/>
              </a:ext>
            </a:extLst>
          </p:cNvPr>
          <p:cNvSpPr/>
          <p:nvPr/>
        </p:nvSpPr>
        <p:spPr>
          <a:xfrm rot="5400000">
            <a:off x="3845609" y="2995706"/>
            <a:ext cx="45719" cy="12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91345DEE-AFAE-4666-8795-3557DB6C545B}"/>
              </a:ext>
            </a:extLst>
          </p:cNvPr>
          <p:cNvCxnSpPr>
            <a:cxnSpLocks/>
          </p:cNvCxnSpPr>
          <p:nvPr/>
        </p:nvCxnSpPr>
        <p:spPr>
          <a:xfrm>
            <a:off x="1783388" y="3757199"/>
            <a:ext cx="1359139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DEA74283-106B-4FE7-9DD9-288C700A4EA5}"/>
              </a:ext>
            </a:extLst>
          </p:cNvPr>
          <p:cNvSpPr txBox="1"/>
          <p:nvPr/>
        </p:nvSpPr>
        <p:spPr>
          <a:xfrm>
            <a:off x="2300042" y="3232364"/>
            <a:ext cx="44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β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60" name="矩形标注 72">
            <a:extLst>
              <a:ext uri="{FF2B5EF4-FFF2-40B4-BE49-F238E27FC236}">
                <a16:creationId xmlns:a16="http://schemas.microsoft.com/office/drawing/2014/main" id="{528F3111-2BDC-42A3-8AF8-D53F660D61F7}"/>
              </a:ext>
            </a:extLst>
          </p:cNvPr>
          <p:cNvSpPr/>
          <p:nvPr/>
        </p:nvSpPr>
        <p:spPr>
          <a:xfrm>
            <a:off x="5792194" y="3884626"/>
            <a:ext cx="1485102" cy="556843"/>
          </a:xfrm>
          <a:prstGeom prst="wedgeRectCallout">
            <a:avLst>
              <a:gd name="adj1" fmla="val -141168"/>
              <a:gd name="adj2" fmla="val 99671"/>
            </a:avLst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16 WLSF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CAF614F-9A27-446E-AA9E-C02115C3741A}"/>
              </a:ext>
            </a:extLst>
          </p:cNvPr>
          <p:cNvSpPr/>
          <p:nvPr/>
        </p:nvSpPr>
        <p:spPr>
          <a:xfrm>
            <a:off x="1886544" y="5178031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dirty="0"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cs typeface="Times New Roman" panose="02020603050405020304" pitchFamily="18" charset="0"/>
              </a:rPr>
              <a:t>Dark Box</a:t>
            </a:r>
            <a:endParaRPr lang="zh-CN" altLang="en-US" b="1" dirty="0"/>
          </a:p>
        </p:txBody>
      </p:sp>
      <p:pic>
        <p:nvPicPr>
          <p:cNvPr id="61" name="图片 60">
            <a:extLst>
              <a:ext uri="{FF2B5EF4-FFF2-40B4-BE49-F238E27FC236}">
                <a16:creationId xmlns:a16="http://schemas.microsoft.com/office/drawing/2014/main" id="{DCB377BA-B174-4885-AAD2-7227EFCC4E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0" t="38782" r="55595" b="22790"/>
          <a:stretch/>
        </p:blipFill>
        <p:spPr>
          <a:xfrm>
            <a:off x="10126339" y="3467628"/>
            <a:ext cx="1522833" cy="993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4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753">
        <p:fade/>
      </p:transition>
    </mc:Choice>
    <mc:Fallback xmlns="">
      <p:transition spd="med" advTm="2375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>
            <a:extLst>
              <a:ext uri="{FF2B5EF4-FFF2-40B4-BE49-F238E27FC236}">
                <a16:creationId xmlns:a16="http://schemas.microsoft.com/office/drawing/2014/main" id="{83EC7938-994D-48E6-9594-1DF186895911}"/>
              </a:ext>
            </a:extLst>
          </p:cNvPr>
          <p:cNvSpPr/>
          <p:nvPr/>
        </p:nvSpPr>
        <p:spPr>
          <a:xfrm>
            <a:off x="8654572" y="112010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400" b="1" dirty="0"/>
              <a:t>The Photo of Text Box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41B6CE7F-4850-4C28-AEC7-3087947ED1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0"/>
          <a:stretch/>
        </p:blipFill>
        <p:spPr>
          <a:xfrm rot="5400000">
            <a:off x="7402635" y="-1015031"/>
            <a:ext cx="2677800" cy="6229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EC537DAF-DA9D-4101-ABCA-923E542FDF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5" y="760662"/>
            <a:ext cx="4743531" cy="267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36A1AC2B-DD45-4664-9056-DC7745FB81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7" b="17548"/>
          <a:stretch/>
        </p:blipFill>
        <p:spPr>
          <a:xfrm>
            <a:off x="1146483" y="3625448"/>
            <a:ext cx="10058400" cy="3035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1" name="矩形 50">
            <a:extLst>
              <a:ext uri="{FF2B5EF4-FFF2-40B4-BE49-F238E27FC236}">
                <a16:creationId xmlns:a16="http://schemas.microsoft.com/office/drawing/2014/main" id="{BC7A8020-F7ED-46A2-BCF4-D905DE0ACCF5}"/>
              </a:ext>
            </a:extLst>
          </p:cNvPr>
          <p:cNvSpPr/>
          <p:nvPr/>
        </p:nvSpPr>
        <p:spPr>
          <a:xfrm>
            <a:off x="8316280" y="4199970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cs typeface="Times New Roman" panose="02020603050405020304" pitchFamily="18" charset="0"/>
              </a:rPr>
              <a:t>Dark Box</a:t>
            </a:r>
            <a:endParaRPr lang="zh-CN" altLang="en-US" b="1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6D914799-749C-4495-A281-602487257D9C}"/>
              </a:ext>
            </a:extLst>
          </p:cNvPr>
          <p:cNvSpPr/>
          <p:nvPr/>
        </p:nvSpPr>
        <p:spPr>
          <a:xfrm flipH="1">
            <a:off x="5711676" y="4889640"/>
            <a:ext cx="928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cs typeface="Times New Roman" panose="02020603050405020304" pitchFamily="18" charset="0"/>
              </a:rPr>
              <a:t>Tube</a:t>
            </a:r>
            <a:endParaRPr lang="zh-CN" altLang="en-US" b="1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A28A559-8236-468E-902A-EB2230335EA6}"/>
              </a:ext>
            </a:extLst>
          </p:cNvPr>
          <p:cNvSpPr/>
          <p:nvPr/>
        </p:nvSpPr>
        <p:spPr>
          <a:xfrm>
            <a:off x="2143116" y="4800135"/>
            <a:ext cx="667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cs typeface="Times New Roman" panose="02020603050405020304" pitchFamily="18" charset="0"/>
              </a:rPr>
              <a:t>PMT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595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753">
        <p:fade/>
      </p:transition>
    </mc:Choice>
    <mc:Fallback xmlns="">
      <p:transition spd="med" advTm="2375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1C8B537-6A60-4EEE-9B07-F5E2378DC1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0" y="1773435"/>
            <a:ext cx="2548885" cy="19126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E2382B-A3B0-4001-8E00-5D641CBCA8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28429" y="1773436"/>
            <a:ext cx="2550417" cy="19137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2103371-FA84-479F-94DA-B4E9D306C3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55" y="1773435"/>
            <a:ext cx="2548800" cy="191255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6C65491-2AAC-4FB7-9266-EAF2A0BD73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46" y="3937514"/>
            <a:ext cx="2550417" cy="191376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0A13F3F-567A-434D-8FC5-25CC786715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0" y="3937513"/>
            <a:ext cx="2548800" cy="191255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FB0CA0-8FAB-4885-B2BF-29CD6812D4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46" y="3937514"/>
            <a:ext cx="2548800" cy="19125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F98768D-4FB6-43E4-9428-A18A599BDA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064" y="3937515"/>
            <a:ext cx="2548800" cy="191255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44078C5E-58FA-4848-8982-C1477AE6A903}"/>
              </a:ext>
            </a:extLst>
          </p:cNvPr>
          <p:cNvSpPr/>
          <p:nvPr/>
        </p:nvSpPr>
        <p:spPr>
          <a:xfrm>
            <a:off x="390248" y="955208"/>
            <a:ext cx="6207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400" b="1" dirty="0"/>
              <a:t>The photo of text with different materials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CD84D7F-FA5A-4717-8994-F7341015BA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064" y="1773434"/>
            <a:ext cx="2548800" cy="191255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9000D8A-1761-4CDF-995A-886C16AE4A13}"/>
              </a:ext>
            </a:extLst>
          </p:cNvPr>
          <p:cNvSpPr txBox="1"/>
          <p:nvPr/>
        </p:nvSpPr>
        <p:spPr>
          <a:xfrm>
            <a:off x="3493144" y="2371511"/>
            <a:ext cx="962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Sr-90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98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753">
        <p:fade/>
      </p:transition>
    </mc:Choice>
    <mc:Fallback xmlns="">
      <p:transition spd="med" advTm="2375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B896E9F-2417-4F31-8D71-D3C3649B1992}"/>
              </a:ext>
            </a:extLst>
          </p:cNvPr>
          <p:cNvSpPr/>
          <p:nvPr/>
        </p:nvSpPr>
        <p:spPr>
          <a:xfrm>
            <a:off x="602094" y="1164504"/>
            <a:ext cx="8669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/>
              <a:t>Reflective materials on lead plate from different factory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D848C1-34A7-4364-A2DB-B446D652B7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21772" r="2489" b="37975"/>
          <a:stretch/>
        </p:blipFill>
        <p:spPr>
          <a:xfrm>
            <a:off x="268373" y="1904034"/>
            <a:ext cx="11655253" cy="36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753">
        <p:fade/>
      </p:transition>
    </mc:Choice>
    <mc:Fallback xmlns="">
      <p:transition spd="med" advTm="2375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CF7C861B-97EF-4224-8957-9483F7995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610011"/>
              </p:ext>
            </p:extLst>
          </p:nvPr>
        </p:nvGraphicFramePr>
        <p:xfrm>
          <a:off x="229561" y="565692"/>
          <a:ext cx="10014994" cy="603348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714401">
                  <a:extLst>
                    <a:ext uri="{9D8B030D-6E8A-4147-A177-3AD203B41FA5}">
                      <a16:colId xmlns:a16="http://schemas.microsoft.com/office/drawing/2014/main" val="1892364024"/>
                    </a:ext>
                  </a:extLst>
                </a:gridCol>
                <a:gridCol w="1504709">
                  <a:extLst>
                    <a:ext uri="{9D8B030D-6E8A-4147-A177-3AD203B41FA5}">
                      <a16:colId xmlns:a16="http://schemas.microsoft.com/office/drawing/2014/main" val="2573010109"/>
                    </a:ext>
                  </a:extLst>
                </a:gridCol>
                <a:gridCol w="1474367">
                  <a:extLst>
                    <a:ext uri="{9D8B030D-6E8A-4147-A177-3AD203B41FA5}">
                      <a16:colId xmlns:a16="http://schemas.microsoft.com/office/drawing/2014/main" val="1375553839"/>
                    </a:ext>
                  </a:extLst>
                </a:gridCol>
                <a:gridCol w="1355643">
                  <a:extLst>
                    <a:ext uri="{9D8B030D-6E8A-4147-A177-3AD203B41FA5}">
                      <a16:colId xmlns:a16="http://schemas.microsoft.com/office/drawing/2014/main" val="1002442768"/>
                    </a:ext>
                  </a:extLst>
                </a:gridCol>
                <a:gridCol w="1163256">
                  <a:extLst>
                    <a:ext uri="{9D8B030D-6E8A-4147-A177-3AD203B41FA5}">
                      <a16:colId xmlns:a16="http://schemas.microsoft.com/office/drawing/2014/main" val="828466421"/>
                    </a:ext>
                  </a:extLst>
                </a:gridCol>
                <a:gridCol w="1232703">
                  <a:extLst>
                    <a:ext uri="{9D8B030D-6E8A-4147-A177-3AD203B41FA5}">
                      <a16:colId xmlns:a16="http://schemas.microsoft.com/office/drawing/2014/main" val="2040598956"/>
                    </a:ext>
                  </a:extLst>
                </a:gridCol>
                <a:gridCol w="1569915">
                  <a:extLst>
                    <a:ext uri="{9D8B030D-6E8A-4147-A177-3AD203B41FA5}">
                      <a16:colId xmlns:a16="http://schemas.microsoft.com/office/drawing/2014/main" val="352311275"/>
                    </a:ext>
                  </a:extLst>
                </a:gridCol>
              </a:tblGrid>
              <a:tr h="543918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 dirty="0">
                          <a:effectLst/>
                        </a:rPr>
                        <a:t>Material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effectLst/>
                        </a:rPr>
                        <a:t>VoltageU1(V)</a:t>
                      </a:r>
                      <a:endParaRPr lang="en-US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effectLst/>
                        </a:rPr>
                        <a:t>Background voltageU2(V)</a:t>
                      </a:r>
                      <a:endParaRPr lang="en-US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effectLst/>
                        </a:rPr>
                        <a:t>U1-U2(V)</a:t>
                      </a:r>
                      <a:endParaRPr lang="en-US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effectLst/>
                        </a:rPr>
                        <a:t>Reflectivity</a:t>
                      </a:r>
                      <a:endParaRPr lang="en-US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 dirty="0">
                          <a:effectLst/>
                        </a:rPr>
                        <a:t>Thickness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3765" rtl="0" eaLnBrk="1" fontAlgn="ctr" latinLnBrk="0" hangingPunct="1"/>
                      <a:r>
                        <a:rPr lang="el-GR" sz="1600" b="1" u="none" strike="noStrike" kern="1200" dirty="0">
                          <a:effectLst/>
                        </a:rPr>
                        <a:t>(μ</a:t>
                      </a:r>
                      <a:r>
                        <a:rPr lang="en-US" sz="1600" b="1" u="none" strike="noStrike" kern="1200" dirty="0">
                          <a:effectLst/>
                        </a:rPr>
                        <a:t>m)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 dirty="0">
                          <a:effectLst/>
                        </a:rPr>
                        <a:t>Total thickness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 dirty="0">
                          <a:effectLst/>
                        </a:rPr>
                        <a:t>(mm)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45704979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 dirty="0">
                          <a:effectLst/>
                        </a:rPr>
                        <a:t>Thick TYVEK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0.54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0.045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0.495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0.870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effectLst/>
                        </a:rPr>
                        <a:t>544.5</a:t>
                      </a:r>
                      <a:endParaRPr lang="en-US" altLang="zh-CN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1.389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658082531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effectLst/>
                        </a:rPr>
                        <a:t>Thin TYVEK</a:t>
                      </a:r>
                      <a:endParaRPr lang="en-US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effectLst/>
                        </a:rPr>
                        <a:t>0.5</a:t>
                      </a:r>
                      <a:endParaRPr lang="en-US" altLang="zh-CN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0.045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0.455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0.800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181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0.662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150763781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 dirty="0">
                          <a:effectLst/>
                        </a:rPr>
                        <a:t>New Wrinkled surface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0.49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0.035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0.455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0.800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104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0.508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136768229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effectLst/>
                        </a:rPr>
                        <a:t>Smooth surface</a:t>
                      </a:r>
                      <a:endParaRPr lang="en-US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effectLst/>
                        </a:rPr>
                        <a:t>0.055</a:t>
                      </a:r>
                      <a:endParaRPr lang="en-US" altLang="zh-CN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0.445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0.782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62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0.424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1457455420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smooth surface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0.415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0.730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62.5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0.425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11013401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 paper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0.44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0.035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0.712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0.548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392229030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Old smooth surface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0.712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0.423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415253503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Currently used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0.045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0.405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0.712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0.463</a:t>
                      </a: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14335929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effectLst/>
                        </a:rPr>
                        <a:t>Thin wrinkled surface</a:t>
                      </a:r>
                      <a:endParaRPr lang="en-US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0.43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0.035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0.395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0.695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effectLst/>
                        </a:rPr>
                        <a:t>70.5</a:t>
                      </a:r>
                      <a:endParaRPr lang="en-US" altLang="zh-CN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0.441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2743842699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effectLst/>
                        </a:rPr>
                        <a:t>Thin waterborne surface</a:t>
                      </a:r>
                      <a:endParaRPr lang="en-US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0.44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0.045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0.395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0.695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61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0.422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361285618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400" b="1" u="none" strike="noStrike" kern="1200" dirty="0">
                          <a:effectLst/>
                        </a:rPr>
                        <a:t>Thick waterborne surface</a:t>
                      </a:r>
                      <a:endParaRPr lang="en-US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0.43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0.035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0.395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0.695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effectLst/>
                        </a:rPr>
                        <a:t>116</a:t>
                      </a:r>
                      <a:endParaRPr lang="en-US" altLang="zh-CN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0.532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520184059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 dirty="0">
                          <a:effectLst/>
                        </a:rPr>
                        <a:t>Silver plated paper</a:t>
                      </a:r>
                      <a:endParaRPr lang="en-U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0.43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0.035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0.395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0.695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145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effectLst/>
                        </a:rPr>
                        <a:t>0.59</a:t>
                      </a:r>
                      <a:endParaRPr lang="en-US" altLang="zh-CN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1319358805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effectLst/>
                        </a:rPr>
                        <a:t>Only lead</a:t>
                      </a:r>
                      <a:endParaRPr lang="en-US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0.42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0.035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0.385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0.677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effectLst/>
                        </a:rPr>
                        <a:t>0.35</a:t>
                      </a:r>
                      <a:endParaRPr lang="en-US" altLang="zh-CN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3130045997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sz="1600" b="1" u="none" strike="noStrike" kern="1200">
                          <a:effectLst/>
                        </a:rPr>
                        <a:t>Black reflective surface</a:t>
                      </a:r>
                      <a:endParaRPr lang="en-US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0.42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0.045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0.375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0.659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>
                          <a:effectLst/>
                        </a:rPr>
                        <a:t>137</a:t>
                      </a:r>
                      <a:endParaRPr lang="en-US" altLang="zh-CN" sz="16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tc>
                  <a:txBody>
                    <a:bodyPr/>
                    <a:lstStyle/>
                    <a:p>
                      <a:pPr marL="0" algn="ctr" defTabSz="913765" rtl="0" eaLnBrk="1" fontAlgn="ctr" latinLnBrk="0" hangingPunct="1"/>
                      <a:r>
                        <a:rPr lang="en-US" altLang="zh-CN" sz="1600" b="1" u="none" strike="noStrike" kern="1200" dirty="0">
                          <a:effectLst/>
                        </a:rPr>
                        <a:t>0.574</a:t>
                      </a:r>
                      <a:endParaRPr lang="en-US" altLang="zh-CN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19" marR="1619" marT="1619" marB="0" anchor="ctr"/>
                </a:tc>
                <a:extLst>
                  <a:ext uri="{0D108BD9-81ED-4DB2-BD59-A6C34878D82A}">
                    <a16:rowId xmlns:a16="http://schemas.microsoft.com/office/drawing/2014/main" val="3877422562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B28DAB1A-EB90-4C32-8D34-EF01DEC27D0E}"/>
              </a:ext>
            </a:extLst>
          </p:cNvPr>
          <p:cNvSpPr/>
          <p:nvPr/>
        </p:nvSpPr>
        <p:spPr>
          <a:xfrm>
            <a:off x="7986068" y="43374"/>
            <a:ext cx="4034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The Test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Datas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 And Results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AD08F3C-F472-4B05-B7D2-D0D028FD81CD}"/>
              </a:ext>
            </a:extLst>
          </p:cNvPr>
          <p:cNvSpPr/>
          <p:nvPr/>
        </p:nvSpPr>
        <p:spPr>
          <a:xfrm>
            <a:off x="229560" y="2423111"/>
            <a:ext cx="10834680" cy="463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THU3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B11B172-BA1A-4E22-8734-9C4D86907667}"/>
              </a:ext>
            </a:extLst>
          </p:cNvPr>
          <p:cNvSpPr/>
          <p:nvPr/>
        </p:nvSpPr>
        <p:spPr>
          <a:xfrm>
            <a:off x="229559" y="3650263"/>
            <a:ext cx="11650021" cy="3086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THU2  SDU4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51C984B-7E7C-45B8-862F-0CA8CB00E5F9}"/>
              </a:ext>
            </a:extLst>
          </p:cNvPr>
          <p:cNvSpPr/>
          <p:nvPr/>
        </p:nvSpPr>
        <p:spPr>
          <a:xfrm>
            <a:off x="229562" y="1394749"/>
            <a:ext cx="11287248" cy="2645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Reference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8CF3BC3-C6BD-45E2-864C-D62BF73CA64E}"/>
              </a:ext>
            </a:extLst>
          </p:cNvPr>
          <p:cNvSpPr/>
          <p:nvPr/>
        </p:nvSpPr>
        <p:spPr>
          <a:xfrm>
            <a:off x="10198257" y="1746003"/>
            <a:ext cx="16426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T</a:t>
            </a:r>
            <a:r>
              <a:rPr lang="zh-CN" altLang="en-US" b="1" dirty="0"/>
              <a:t>hickness</a:t>
            </a:r>
            <a:r>
              <a:rPr lang="en-US" altLang="zh-CN" b="1" dirty="0">
                <a:solidFill>
                  <a:srgbClr val="FF0000"/>
                </a:solidFill>
              </a:rPr>
              <a:t>×</a:t>
            </a:r>
            <a:endParaRPr lang="zh-CN" altLang="en-US" b="1" dirty="0">
              <a:solidFill>
                <a:srgbClr val="FF0000"/>
              </a:solidFill>
            </a:endParaRPr>
          </a:p>
          <a:p>
            <a:r>
              <a:rPr lang="en-US" altLang="zh-CN" b="1" dirty="0"/>
              <a:t>P</a:t>
            </a:r>
            <a:r>
              <a:rPr lang="zh-CN" altLang="en-US" b="1" dirty="0"/>
              <a:t>rice</a:t>
            </a:r>
            <a:r>
              <a:rPr lang="en-US" altLang="zh-CN" b="1" dirty="0">
                <a:solidFill>
                  <a:srgbClr val="FF0000"/>
                </a:solidFill>
              </a:rPr>
              <a:t>×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3A17313-3D36-4B06-8379-A6D4AE2203EB}"/>
              </a:ext>
            </a:extLst>
          </p:cNvPr>
          <p:cNvSpPr/>
          <p:nvPr/>
        </p:nvSpPr>
        <p:spPr>
          <a:xfrm>
            <a:off x="2150379" y="271414"/>
            <a:ext cx="88673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i="1" dirty="0">
                <a:solidFill>
                  <a:schemeClr val="accent1">
                    <a:lumMod val="50000"/>
                  </a:schemeClr>
                </a:solidFill>
              </a:rPr>
              <a:t>Nuclear Instruments and Methods in Physics Research A 584 (2008) 291–303</a:t>
            </a:r>
          </a:p>
        </p:txBody>
      </p:sp>
    </p:spTree>
    <p:extLst>
      <p:ext uri="{BB962C8B-B14F-4D97-AF65-F5344CB8AC3E}">
        <p14:creationId xmlns:p14="http://schemas.microsoft.com/office/powerpoint/2010/main" val="21749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753">
        <p:fade/>
      </p:transition>
    </mc:Choice>
    <mc:Fallback xmlns="">
      <p:transition spd="med" advTm="2375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5664DCA-112E-4115-8287-01D77676CF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11889" r="22531" b="4889"/>
          <a:stretch/>
        </p:blipFill>
        <p:spPr>
          <a:xfrm>
            <a:off x="6305975" y="1074420"/>
            <a:ext cx="5425440" cy="47091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E15952D-6693-48CC-BC20-76280B6B01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1" t="5591" r="22067" b="4965"/>
          <a:stretch/>
        </p:blipFill>
        <p:spPr>
          <a:xfrm>
            <a:off x="550306" y="1074420"/>
            <a:ext cx="5545694" cy="470916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C708E73-D76A-4ADA-96D6-5CAB7F496132}"/>
              </a:ext>
            </a:extLst>
          </p:cNvPr>
          <p:cNvSpPr/>
          <p:nvPr/>
        </p:nvSpPr>
        <p:spPr>
          <a:xfrm>
            <a:off x="9344059" y="2040225"/>
            <a:ext cx="1350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THU3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AE51FD-7A87-43E4-8CB0-041A0D225E2F}"/>
              </a:ext>
            </a:extLst>
          </p:cNvPr>
          <p:cNvSpPr/>
          <p:nvPr/>
        </p:nvSpPr>
        <p:spPr>
          <a:xfrm>
            <a:off x="2849417" y="2040225"/>
            <a:ext cx="2419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THU2  SDU4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65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753">
        <p:fade/>
      </p:transition>
    </mc:Choice>
    <mc:Fallback xmlns="">
      <p:transition spd="med" advTm="23753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3817</TotalTime>
  <Words>236</Words>
  <Application>Microsoft Office PowerPoint</Application>
  <PresentationFormat>宽屏</PresentationFormat>
  <Paragraphs>137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华文新魏</vt:lpstr>
      <vt:lpstr>宋体</vt:lpstr>
      <vt:lpstr>微软雅黑</vt:lpstr>
      <vt:lpstr>微软雅黑</vt:lpstr>
      <vt:lpstr>Arial</vt:lpstr>
      <vt:lpstr>Calibri</vt:lpstr>
      <vt:lpstr>Century Gothic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第一PPT模板网-WWW.1PPT.COM</dc:creator>
  <dc:description/>
  <cp:lastModifiedBy>Happy</cp:lastModifiedBy>
  <cp:revision>646</cp:revision>
  <dcterms:created xsi:type="dcterms:W3CDTF">2015-04-07T16:28:00Z</dcterms:created>
  <dcterms:modified xsi:type="dcterms:W3CDTF">2018-09-27T12:58:40Z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