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70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0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0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59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0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6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9A9B-2892-43FD-A428-C6C77F58E70B}" type="datetimeFigureOut">
              <a:rPr lang="zh-CN" altLang="en-US" smtClean="0"/>
              <a:t>2018/11/29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693D-5C07-4919-B8D4-74C99F9CC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2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Test of reflective materials</a:t>
            </a:r>
            <a:br>
              <a:rPr lang="en-US" altLang="zh-CN" dirty="0" smtClean="0"/>
            </a:br>
            <a:r>
              <a:rPr lang="en-US" altLang="zh-CN" dirty="0" smtClean="0"/>
              <a:t>on lead surface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Botan Wang</a:t>
            </a:r>
          </a:p>
          <a:p>
            <a:r>
              <a:rPr lang="en-US" altLang="zh-CN" dirty="0" smtClean="0"/>
              <a:t>Tsinghua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54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devices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26D93E4-E94B-4CAB-907A-680D2FB91600}"/>
              </a:ext>
            </a:extLst>
          </p:cNvPr>
          <p:cNvGrpSpPr/>
          <p:nvPr/>
        </p:nvGrpSpPr>
        <p:grpSpPr>
          <a:xfrm>
            <a:off x="3107210" y="4279907"/>
            <a:ext cx="1158469" cy="407853"/>
            <a:chOff x="1569489" y="2855976"/>
            <a:chExt cx="1158469" cy="676656"/>
          </a:xfrm>
        </p:grpSpPr>
        <p:sp>
          <p:nvSpPr>
            <p:cNvPr id="5" name="任意多边形: 形状 153">
              <a:extLst>
                <a:ext uri="{FF2B5EF4-FFF2-40B4-BE49-F238E27FC236}">
                  <a16:creationId xmlns:a16="http://schemas.microsoft.com/office/drawing/2014/main" id="{5DDEC73D-C89D-403C-8BD8-0590B57E8752}"/>
                </a:ext>
              </a:extLst>
            </p:cNvPr>
            <p:cNvSpPr/>
            <p:nvPr/>
          </p:nvSpPr>
          <p:spPr>
            <a:xfrm>
              <a:off x="1569489" y="2855977"/>
              <a:ext cx="1158469" cy="676655"/>
            </a:xfrm>
            <a:custGeom>
              <a:avLst/>
              <a:gdLst>
                <a:gd name="connsiteX0" fmla="*/ 0 w 1145112"/>
                <a:gd name="connsiteY0" fmla="*/ 0 h 726835"/>
                <a:gd name="connsiteX1" fmla="*/ 94488 w 1145112"/>
                <a:gd name="connsiteY1" fmla="*/ 262128 h 726835"/>
                <a:gd name="connsiteX2" fmla="*/ 301752 w 1145112"/>
                <a:gd name="connsiteY2" fmla="*/ 502920 h 726835"/>
                <a:gd name="connsiteX3" fmla="*/ 621792 w 1145112"/>
                <a:gd name="connsiteY3" fmla="*/ 658368 h 726835"/>
                <a:gd name="connsiteX4" fmla="*/ 1091184 w 1145112"/>
                <a:gd name="connsiteY4" fmla="*/ 722376 h 726835"/>
                <a:gd name="connsiteX5" fmla="*/ 1115568 w 1145112"/>
                <a:gd name="connsiteY5" fmla="*/ 716280 h 72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112" h="726835">
                  <a:moveTo>
                    <a:pt x="0" y="0"/>
                  </a:moveTo>
                  <a:cubicBezTo>
                    <a:pt x="22098" y="89154"/>
                    <a:pt x="44196" y="178308"/>
                    <a:pt x="94488" y="262128"/>
                  </a:cubicBezTo>
                  <a:cubicBezTo>
                    <a:pt x="144780" y="345948"/>
                    <a:pt x="213868" y="436880"/>
                    <a:pt x="301752" y="502920"/>
                  </a:cubicBezTo>
                  <a:cubicBezTo>
                    <a:pt x="389636" y="568960"/>
                    <a:pt x="490220" y="621792"/>
                    <a:pt x="621792" y="658368"/>
                  </a:cubicBezTo>
                  <a:cubicBezTo>
                    <a:pt x="753364" y="694944"/>
                    <a:pt x="1008888" y="712724"/>
                    <a:pt x="1091184" y="722376"/>
                  </a:cubicBezTo>
                  <a:cubicBezTo>
                    <a:pt x="1173480" y="732028"/>
                    <a:pt x="1144524" y="724154"/>
                    <a:pt x="1115568" y="716280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任意多边形: 形状 154">
              <a:extLst>
                <a:ext uri="{FF2B5EF4-FFF2-40B4-BE49-F238E27FC236}">
                  <a16:creationId xmlns:a16="http://schemas.microsoft.com/office/drawing/2014/main" id="{0C70D41E-BE80-4307-931E-0BCCAAF7A154}"/>
                </a:ext>
              </a:extLst>
            </p:cNvPr>
            <p:cNvSpPr/>
            <p:nvPr/>
          </p:nvSpPr>
          <p:spPr>
            <a:xfrm>
              <a:off x="1876247" y="2859024"/>
              <a:ext cx="845949" cy="658791"/>
            </a:xfrm>
            <a:custGeom>
              <a:avLst/>
              <a:gdLst>
                <a:gd name="connsiteX0" fmla="*/ 0 w 826008"/>
                <a:gd name="connsiteY0" fmla="*/ 0 h 673608"/>
                <a:gd name="connsiteX1" fmla="*/ 30480 w 826008"/>
                <a:gd name="connsiteY1" fmla="*/ 112776 h 673608"/>
                <a:gd name="connsiteX2" fmla="*/ 137160 w 826008"/>
                <a:gd name="connsiteY2" fmla="*/ 295656 h 673608"/>
                <a:gd name="connsiteX3" fmla="*/ 289560 w 826008"/>
                <a:gd name="connsiteY3" fmla="*/ 448056 h 673608"/>
                <a:gd name="connsiteX4" fmla="*/ 496824 w 826008"/>
                <a:gd name="connsiteY4" fmla="*/ 588264 h 673608"/>
                <a:gd name="connsiteX5" fmla="*/ 826008 w 826008"/>
                <a:gd name="connsiteY5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08" h="673608">
                  <a:moveTo>
                    <a:pt x="0" y="0"/>
                  </a:moveTo>
                  <a:cubicBezTo>
                    <a:pt x="3810" y="31750"/>
                    <a:pt x="7620" y="63500"/>
                    <a:pt x="30480" y="112776"/>
                  </a:cubicBezTo>
                  <a:cubicBezTo>
                    <a:pt x="53340" y="162052"/>
                    <a:pt x="93980" y="239776"/>
                    <a:pt x="137160" y="295656"/>
                  </a:cubicBezTo>
                  <a:cubicBezTo>
                    <a:pt x="180340" y="351536"/>
                    <a:pt x="229616" y="399288"/>
                    <a:pt x="289560" y="448056"/>
                  </a:cubicBezTo>
                  <a:cubicBezTo>
                    <a:pt x="349504" y="496824"/>
                    <a:pt x="407416" y="550672"/>
                    <a:pt x="496824" y="588264"/>
                  </a:cubicBezTo>
                  <a:cubicBezTo>
                    <a:pt x="586232" y="625856"/>
                    <a:pt x="706120" y="649732"/>
                    <a:pt x="826008" y="673608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155">
              <a:extLst>
                <a:ext uri="{FF2B5EF4-FFF2-40B4-BE49-F238E27FC236}">
                  <a16:creationId xmlns:a16="http://schemas.microsoft.com/office/drawing/2014/main" id="{D4EEC6FD-C6CA-4DF8-8565-050EF3CA1960}"/>
                </a:ext>
              </a:extLst>
            </p:cNvPr>
            <p:cNvSpPr/>
            <p:nvPr/>
          </p:nvSpPr>
          <p:spPr>
            <a:xfrm>
              <a:off x="2202682" y="2855976"/>
              <a:ext cx="519514" cy="661839"/>
            </a:xfrm>
            <a:custGeom>
              <a:avLst/>
              <a:gdLst>
                <a:gd name="connsiteX0" fmla="*/ 0 w 511578"/>
                <a:gd name="connsiteY0" fmla="*/ 0 h 629480"/>
                <a:gd name="connsiteX1" fmla="*/ 36576 w 511578"/>
                <a:gd name="connsiteY1" fmla="*/ 112776 h 629480"/>
                <a:gd name="connsiteX2" fmla="*/ 131064 w 511578"/>
                <a:gd name="connsiteY2" fmla="*/ 280416 h 629480"/>
                <a:gd name="connsiteX3" fmla="*/ 274320 w 511578"/>
                <a:gd name="connsiteY3" fmla="*/ 472440 h 629480"/>
                <a:gd name="connsiteX4" fmla="*/ 481584 w 511578"/>
                <a:gd name="connsiteY4" fmla="*/ 615696 h 629480"/>
                <a:gd name="connsiteX5" fmla="*/ 505968 w 511578"/>
                <a:gd name="connsiteY5" fmla="*/ 615696 h 6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578" h="629480">
                  <a:moveTo>
                    <a:pt x="0" y="0"/>
                  </a:moveTo>
                  <a:cubicBezTo>
                    <a:pt x="7366" y="33020"/>
                    <a:pt x="14732" y="66040"/>
                    <a:pt x="36576" y="112776"/>
                  </a:cubicBezTo>
                  <a:cubicBezTo>
                    <a:pt x="58420" y="159512"/>
                    <a:pt x="91440" y="220472"/>
                    <a:pt x="131064" y="280416"/>
                  </a:cubicBezTo>
                  <a:cubicBezTo>
                    <a:pt x="170688" y="340360"/>
                    <a:pt x="215900" y="416560"/>
                    <a:pt x="274320" y="472440"/>
                  </a:cubicBezTo>
                  <a:cubicBezTo>
                    <a:pt x="332740" y="528320"/>
                    <a:pt x="442976" y="591820"/>
                    <a:pt x="481584" y="615696"/>
                  </a:cubicBezTo>
                  <a:cubicBezTo>
                    <a:pt x="520192" y="639572"/>
                    <a:pt x="513080" y="627634"/>
                    <a:pt x="505968" y="61569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任意多边形: 形状 156">
              <a:extLst>
                <a:ext uri="{FF2B5EF4-FFF2-40B4-BE49-F238E27FC236}">
                  <a16:creationId xmlns:a16="http://schemas.microsoft.com/office/drawing/2014/main" id="{B9C16CCA-14A0-46C8-B22F-24CEFF7FBE0F}"/>
                </a:ext>
              </a:extLst>
            </p:cNvPr>
            <p:cNvSpPr/>
            <p:nvPr/>
          </p:nvSpPr>
          <p:spPr>
            <a:xfrm>
              <a:off x="2527291" y="2865120"/>
              <a:ext cx="194906" cy="652695"/>
            </a:xfrm>
            <a:custGeom>
              <a:avLst/>
              <a:gdLst>
                <a:gd name="connsiteX0" fmla="*/ 0 w 204216"/>
                <a:gd name="connsiteY0" fmla="*/ 0 h 585216"/>
                <a:gd name="connsiteX1" fmla="*/ 42672 w 204216"/>
                <a:gd name="connsiteY1" fmla="*/ 225552 h 585216"/>
                <a:gd name="connsiteX2" fmla="*/ 115824 w 204216"/>
                <a:gd name="connsiteY2" fmla="*/ 420624 h 585216"/>
                <a:gd name="connsiteX3" fmla="*/ 204216 w 204216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16" h="585216">
                  <a:moveTo>
                    <a:pt x="0" y="0"/>
                  </a:moveTo>
                  <a:cubicBezTo>
                    <a:pt x="11684" y="77724"/>
                    <a:pt x="23368" y="155448"/>
                    <a:pt x="42672" y="225552"/>
                  </a:cubicBezTo>
                  <a:cubicBezTo>
                    <a:pt x="61976" y="295656"/>
                    <a:pt x="88900" y="360680"/>
                    <a:pt x="115824" y="420624"/>
                  </a:cubicBezTo>
                  <a:cubicBezTo>
                    <a:pt x="142748" y="480568"/>
                    <a:pt x="173482" y="532892"/>
                    <a:pt x="204216" y="58521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5F9D31-3891-442E-AD34-2DD89030991E}"/>
              </a:ext>
            </a:extLst>
          </p:cNvPr>
          <p:cNvGrpSpPr/>
          <p:nvPr/>
        </p:nvGrpSpPr>
        <p:grpSpPr>
          <a:xfrm>
            <a:off x="2961881" y="3345515"/>
            <a:ext cx="1262540" cy="957252"/>
            <a:chOff x="2657081" y="3094055"/>
            <a:chExt cx="1262540" cy="95725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BF9015-F5B3-480B-B19A-8B4C44564586}"/>
                </a:ext>
              </a:extLst>
            </p:cNvPr>
            <p:cNvSpPr/>
            <p:nvPr/>
          </p:nvSpPr>
          <p:spPr>
            <a:xfrm rot="5400000">
              <a:off x="3233969" y="2560907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469354D-9ED4-48DA-A172-CFC2EFCFC1EF}"/>
                </a:ext>
              </a:extLst>
            </p:cNvPr>
            <p:cNvSpPr/>
            <p:nvPr/>
          </p:nvSpPr>
          <p:spPr>
            <a:xfrm rot="5400000">
              <a:off x="3233969" y="2713307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06782AB-CC07-498F-B1E2-81F1DD6B8C59}"/>
                </a:ext>
              </a:extLst>
            </p:cNvPr>
            <p:cNvSpPr/>
            <p:nvPr/>
          </p:nvSpPr>
          <p:spPr>
            <a:xfrm rot="5400000">
              <a:off x="3235620" y="2864388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7418A04-DC14-4E27-B22F-60672B235FB9}"/>
                </a:ext>
              </a:extLst>
            </p:cNvPr>
            <p:cNvSpPr/>
            <p:nvPr/>
          </p:nvSpPr>
          <p:spPr>
            <a:xfrm rot="5400000">
              <a:off x="3233969" y="3018107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D469F1D-B92A-47C3-A1DE-5C698FA46EA6}"/>
                </a:ext>
              </a:extLst>
            </p:cNvPr>
            <p:cNvSpPr/>
            <p:nvPr/>
          </p:nvSpPr>
          <p:spPr>
            <a:xfrm rot="5400000">
              <a:off x="3233969" y="3170507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94ED0EF-18C6-434D-9F81-C30880A4A89E}"/>
                </a:ext>
              </a:extLst>
            </p:cNvPr>
            <p:cNvSpPr/>
            <p:nvPr/>
          </p:nvSpPr>
          <p:spPr>
            <a:xfrm rot="5400000">
              <a:off x="3233969" y="3322907"/>
              <a:ext cx="108000" cy="1260000"/>
            </a:xfrm>
            <a:prstGeom prst="rect">
              <a:avLst/>
            </a:prstGeom>
            <a:solidFill>
              <a:srgbClr val="A2B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89D9AD4-F364-4206-891A-8DE816355B33}"/>
                </a:ext>
              </a:extLst>
            </p:cNvPr>
            <p:cNvSpPr/>
            <p:nvPr/>
          </p:nvSpPr>
          <p:spPr>
            <a:xfrm rot="5400000">
              <a:off x="3266761" y="2942416"/>
              <a:ext cx="45719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66EBFE6-258A-40E3-8505-E14DDDA731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92212" y="3562056"/>
              <a:ext cx="936000" cy="0"/>
            </a:xfrm>
            <a:prstGeom prst="line">
              <a:avLst/>
            </a:prstGeom>
            <a:ln w="28575">
              <a:solidFill>
                <a:srgbClr val="9AF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BCF63DC-E7AC-4556-86E7-E07B78A699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67603" y="3562056"/>
              <a:ext cx="936000" cy="0"/>
            </a:xfrm>
            <a:prstGeom prst="line">
              <a:avLst/>
            </a:prstGeom>
            <a:ln w="28575">
              <a:solidFill>
                <a:srgbClr val="9AF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FC43ADD-FF79-4733-81D6-82F415F301B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41170" y="3562056"/>
              <a:ext cx="936000" cy="0"/>
            </a:xfrm>
            <a:prstGeom prst="line">
              <a:avLst/>
            </a:prstGeom>
            <a:ln w="28575">
              <a:solidFill>
                <a:srgbClr val="9AF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79BC91F-5F9F-4A6F-BDEB-C36EA9EA95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34412" y="3562056"/>
              <a:ext cx="936000" cy="0"/>
            </a:xfrm>
            <a:prstGeom prst="line">
              <a:avLst/>
            </a:prstGeom>
            <a:ln w="28575">
              <a:solidFill>
                <a:srgbClr val="9AF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12B5A4A-BE75-4A92-93EC-CAF85C0E99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39260" y="3572681"/>
              <a:ext cx="957252" cy="0"/>
            </a:xfrm>
            <a:prstGeom prst="line">
              <a:avLst/>
            </a:prstGeom>
            <a:ln w="28575">
              <a:solidFill>
                <a:srgbClr val="A2B1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4756A32-B48A-4D5D-9FC6-86758D9F6ED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478966" y="3572681"/>
              <a:ext cx="957252" cy="0"/>
            </a:xfrm>
            <a:prstGeom prst="line">
              <a:avLst/>
            </a:prstGeom>
            <a:ln w="28575">
              <a:solidFill>
                <a:srgbClr val="A2B1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B683D45-33BF-4BEF-90A9-28FE7F1F0996}"/>
                </a:ext>
              </a:extLst>
            </p:cNvPr>
            <p:cNvSpPr/>
            <p:nvPr/>
          </p:nvSpPr>
          <p:spPr>
            <a:xfrm rot="5400000">
              <a:off x="3260980" y="2943243"/>
              <a:ext cx="52201" cy="12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E94E28-F72B-450C-BB72-05FD036B0523}"/>
                </a:ext>
              </a:extLst>
            </p:cNvPr>
            <p:cNvSpPr/>
            <p:nvPr/>
          </p:nvSpPr>
          <p:spPr>
            <a:xfrm rot="5400000">
              <a:off x="3266761" y="2486915"/>
              <a:ext cx="45719" cy="12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933A967-83C8-4DFE-A175-7E2327736830}"/>
                </a:ext>
              </a:extLst>
            </p:cNvPr>
            <p:cNvSpPr/>
            <p:nvPr/>
          </p:nvSpPr>
          <p:spPr>
            <a:xfrm rot="5400000">
              <a:off x="3266761" y="3398448"/>
              <a:ext cx="45719" cy="1260000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EB88D34-0E8E-4024-A9A5-8C351B6EF00D}"/>
              </a:ext>
            </a:extLst>
          </p:cNvPr>
          <p:cNvCxnSpPr>
            <a:cxnSpLocks/>
          </p:cNvCxnSpPr>
          <p:nvPr/>
        </p:nvCxnSpPr>
        <p:spPr>
          <a:xfrm>
            <a:off x="4259917" y="4687760"/>
            <a:ext cx="2520000" cy="0"/>
          </a:xfrm>
          <a:prstGeom prst="line">
            <a:avLst/>
          </a:prstGeom>
          <a:ln w="57150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164">
            <a:extLst>
              <a:ext uri="{FF2B5EF4-FFF2-40B4-BE49-F238E27FC236}">
                <a16:creationId xmlns:a16="http://schemas.microsoft.com/office/drawing/2014/main" id="{85680787-0B53-4FE5-A1AD-F64077760AE6}"/>
              </a:ext>
            </a:extLst>
          </p:cNvPr>
          <p:cNvSpPr/>
          <p:nvPr/>
        </p:nvSpPr>
        <p:spPr>
          <a:xfrm>
            <a:off x="1499565" y="2376959"/>
            <a:ext cx="3246248" cy="2876310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727304-7B7C-4CFF-A7D1-BCC3676DE8A5}"/>
              </a:ext>
            </a:extLst>
          </p:cNvPr>
          <p:cNvGrpSpPr/>
          <p:nvPr/>
        </p:nvGrpSpPr>
        <p:grpSpPr>
          <a:xfrm>
            <a:off x="1959420" y="2863199"/>
            <a:ext cx="687932" cy="1921353"/>
            <a:chOff x="724990" y="2018828"/>
            <a:chExt cx="313052" cy="65582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1ABA073-9535-47C9-AC9A-2A8C0589DD74}"/>
                </a:ext>
              </a:extLst>
            </p:cNvPr>
            <p:cNvSpPr/>
            <p:nvPr/>
          </p:nvSpPr>
          <p:spPr>
            <a:xfrm>
              <a:off x="724990" y="2018828"/>
              <a:ext cx="172720" cy="6558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06B6DA5-495B-43D5-965B-48C4900C785E}"/>
                </a:ext>
              </a:extLst>
            </p:cNvPr>
            <p:cNvSpPr/>
            <p:nvPr/>
          </p:nvSpPr>
          <p:spPr>
            <a:xfrm>
              <a:off x="865322" y="2097067"/>
              <a:ext cx="172720" cy="4937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305B34F-968E-495A-AC71-210EAA6E9913}"/>
                </a:ext>
              </a:extLst>
            </p:cNvPr>
            <p:cNvSpPr/>
            <p:nvPr/>
          </p:nvSpPr>
          <p:spPr>
            <a:xfrm>
              <a:off x="959101" y="2181954"/>
              <a:ext cx="76343" cy="324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59533998-6FF1-44DF-A7BF-BBC98B84D439}"/>
              </a:ext>
            </a:extLst>
          </p:cNvPr>
          <p:cNvSpPr/>
          <p:nvPr/>
        </p:nvSpPr>
        <p:spPr>
          <a:xfrm>
            <a:off x="4745813" y="4495125"/>
            <a:ext cx="2034104" cy="364602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C72BC7-18DC-456C-A556-A83B12E0B5E4}"/>
              </a:ext>
            </a:extLst>
          </p:cNvPr>
          <p:cNvSpPr/>
          <p:nvPr/>
        </p:nvSpPr>
        <p:spPr>
          <a:xfrm>
            <a:off x="6779917" y="4584623"/>
            <a:ext cx="781575" cy="171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B0F03E8-F1A1-4A5D-921E-77EB4BC25078}"/>
              </a:ext>
            </a:extLst>
          </p:cNvPr>
          <p:cNvSpPr/>
          <p:nvPr/>
        </p:nvSpPr>
        <p:spPr>
          <a:xfrm>
            <a:off x="7561492" y="4495125"/>
            <a:ext cx="861138" cy="36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PMT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634510C-539A-4B4F-9FBD-F2D46526E8C6}"/>
              </a:ext>
            </a:extLst>
          </p:cNvPr>
          <p:cNvGrpSpPr/>
          <p:nvPr/>
        </p:nvGrpSpPr>
        <p:grpSpPr>
          <a:xfrm>
            <a:off x="8851744" y="2181684"/>
            <a:ext cx="843501" cy="1715678"/>
            <a:chOff x="6549488" y="1771396"/>
            <a:chExt cx="843501" cy="1715678"/>
          </a:xfrm>
        </p:grpSpPr>
        <p:sp>
          <p:nvSpPr>
            <p:cNvPr id="36" name="流程图: 过程 35">
              <a:extLst>
                <a:ext uri="{FF2B5EF4-FFF2-40B4-BE49-F238E27FC236}">
                  <a16:creationId xmlns:a16="http://schemas.microsoft.com/office/drawing/2014/main" id="{2BDBFF1F-CE0E-479D-96D6-FEE075182836}"/>
                </a:ext>
              </a:extLst>
            </p:cNvPr>
            <p:cNvSpPr/>
            <p:nvPr/>
          </p:nvSpPr>
          <p:spPr>
            <a:xfrm>
              <a:off x="6549488" y="1771396"/>
              <a:ext cx="768755" cy="1715678"/>
            </a:xfrm>
            <a:prstGeom prst="flowChartProcess">
              <a:avLst/>
            </a:prstGeom>
            <a:solidFill>
              <a:srgbClr val="5B9BD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51C5468-72D4-42FE-8A4D-AD899170541F}"/>
                </a:ext>
              </a:extLst>
            </p:cNvPr>
            <p:cNvSpPr txBox="1"/>
            <p:nvPr/>
          </p:nvSpPr>
          <p:spPr>
            <a:xfrm>
              <a:off x="6549488" y="1819693"/>
              <a:ext cx="84350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C.A.E.N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N470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38" name="连接符: 肘形 181">
            <a:extLst>
              <a:ext uri="{FF2B5EF4-FFF2-40B4-BE49-F238E27FC236}">
                <a16:creationId xmlns:a16="http://schemas.microsoft.com/office/drawing/2014/main" id="{AA0607BE-1A9C-4374-BBD0-0395AEAF4909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8486577" y="3835077"/>
            <a:ext cx="687261" cy="81183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56116F8-C09F-49F2-869F-5DCF4E72A961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8422630" y="4723146"/>
            <a:ext cx="16443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7B12C11C-092D-468D-BBC9-19010317CFAC}"/>
              </a:ext>
            </a:extLst>
          </p:cNvPr>
          <p:cNvSpPr/>
          <p:nvPr/>
        </p:nvSpPr>
        <p:spPr>
          <a:xfrm>
            <a:off x="10067005" y="4359887"/>
            <a:ext cx="734568" cy="7265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V</a:t>
            </a:r>
            <a:endParaRPr lang="zh-CN" altLang="en-US" sz="3600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ED5CE39-5AE7-4838-A257-2090CF430385}"/>
              </a:ext>
            </a:extLst>
          </p:cNvPr>
          <p:cNvSpPr txBox="1"/>
          <p:nvPr/>
        </p:nvSpPr>
        <p:spPr>
          <a:xfrm flipH="1">
            <a:off x="1639071" y="4859727"/>
            <a:ext cx="16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Beta source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74084" y="4128534"/>
            <a:ext cx="74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+HV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204205" y="4812644"/>
            <a:ext cx="9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1" b="912"/>
          <a:stretch/>
        </p:blipFill>
        <p:spPr>
          <a:xfrm rot="16200000">
            <a:off x="9458021" y="-602356"/>
            <a:ext cx="1721171" cy="3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Lead sheet samples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samples:</a:t>
            </a:r>
          </a:p>
          <a:p>
            <a:pPr lvl="1"/>
            <a:r>
              <a:rPr lang="en-US" altLang="zh-CN" dirty="0" smtClean="0"/>
              <a:t>Nanjing thin sheets (40-60</a:t>
            </a:r>
            <a:r>
              <a:rPr lang="en-US" altLang="zh-CN" dirty="0" smtClean="0">
                <a:latin typeface="Symbol" panose="05050102010706020507" pitchFamily="18" charset="2"/>
              </a:rPr>
              <a:t>m</a:t>
            </a:r>
            <a:r>
              <a:rPr lang="en-US" altLang="zh-CN" dirty="0" smtClean="0"/>
              <a:t>m)</a:t>
            </a:r>
          </a:p>
          <a:p>
            <a:pPr lvl="1"/>
            <a:r>
              <a:rPr lang="en-US" altLang="zh-CN" dirty="0" smtClean="0"/>
              <a:t>Nanjing thick sheets (40-80</a:t>
            </a:r>
            <a:r>
              <a:rPr lang="en-US" altLang="zh-CN" dirty="0" smtClean="0">
                <a:latin typeface="Symbol" panose="05050102010706020507" pitchFamily="18" charset="2"/>
              </a:rPr>
              <a:t>m</a:t>
            </a:r>
            <a:r>
              <a:rPr lang="en-US" altLang="zh-CN" dirty="0" smtClean="0"/>
              <a:t>m)</a:t>
            </a:r>
            <a:endParaRPr lang="en-US" altLang="zh-CN" dirty="0"/>
          </a:p>
          <a:p>
            <a:r>
              <a:rPr lang="en-US" altLang="zh-CN" dirty="0" smtClean="0"/>
              <a:t>For comparison:</a:t>
            </a:r>
          </a:p>
          <a:p>
            <a:pPr lvl="1"/>
            <a:r>
              <a:rPr lang="en-US" altLang="zh-CN" dirty="0" smtClean="0"/>
              <a:t>Old smooth surface (36.5</a:t>
            </a:r>
            <a:r>
              <a:rPr lang="en-US" altLang="zh-CN" dirty="0" smtClean="0">
                <a:latin typeface="Symbol" panose="05050102010706020507" pitchFamily="18" charset="2"/>
              </a:rPr>
              <a:t>m</a:t>
            </a:r>
            <a:r>
              <a:rPr lang="en-US" altLang="zh-CN" dirty="0" smtClean="0"/>
              <a:t>m)</a:t>
            </a:r>
          </a:p>
          <a:p>
            <a:pPr lvl="1"/>
            <a:r>
              <a:rPr lang="en-US" altLang="zh-CN" dirty="0" smtClean="0"/>
              <a:t>New smooth surface (37.5</a:t>
            </a:r>
            <a:r>
              <a:rPr lang="en-US" altLang="zh-CN" dirty="0" smtClean="0">
                <a:latin typeface="Symbol" panose="05050102010706020507" pitchFamily="18" charset="2"/>
              </a:rPr>
              <a:t>m</a:t>
            </a:r>
            <a:r>
              <a:rPr lang="en-US" altLang="zh-CN" dirty="0" smtClean="0"/>
              <a:t>m)</a:t>
            </a:r>
          </a:p>
          <a:p>
            <a:pPr lvl="1"/>
            <a:r>
              <a:rPr lang="en-US" altLang="zh-CN" dirty="0" smtClean="0"/>
              <a:t>Thick TYVEK (62.5</a:t>
            </a:r>
            <a:r>
              <a:rPr lang="en-US" altLang="zh-CN" dirty="0" smtClean="0">
                <a:latin typeface="Symbol" panose="05050102010706020507" pitchFamily="18" charset="2"/>
              </a:rPr>
              <a:t>m</a:t>
            </a:r>
            <a:r>
              <a:rPr lang="en-US" altLang="zh-CN" dirty="0" smtClean="0"/>
              <a:t>m)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5590" r="2975" b="10564"/>
          <a:stretch/>
        </p:blipFill>
        <p:spPr>
          <a:xfrm>
            <a:off x="6719583" y="858247"/>
            <a:ext cx="5112518" cy="30221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D848C1-34A7-4364-A2DB-B446D652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1772" r="2489" b="37975"/>
          <a:stretch/>
        </p:blipFill>
        <p:spPr>
          <a:xfrm>
            <a:off x="5748968" y="4464390"/>
            <a:ext cx="6151227" cy="19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Signal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9431215" cy="474398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Multimeter</a:t>
            </a:r>
          </a:p>
          <a:p>
            <a:pPr lvl="1"/>
            <a:r>
              <a:rPr lang="en-US" altLang="zh-CN" dirty="0" smtClean="0"/>
              <a:t>Read the voltage variation range</a:t>
            </a:r>
          </a:p>
          <a:p>
            <a:pPr lvl="1"/>
            <a:r>
              <a:rPr lang="en-US" altLang="zh-CN" dirty="0" smtClean="0"/>
              <a:t>Difficult to tell the difference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Digital Phosphor Oscilloscope (DPO4034B)</a:t>
            </a:r>
          </a:p>
          <a:p>
            <a:pPr lvl="1"/>
            <a:r>
              <a:rPr lang="en-US" altLang="zh-CN" dirty="0" smtClean="0"/>
              <a:t>High resolution mode: average output in a period of time, more smooth signals;</a:t>
            </a:r>
          </a:p>
          <a:p>
            <a:pPr lvl="1"/>
            <a:r>
              <a:rPr lang="en-US" altLang="zh-CN" dirty="0" smtClean="0"/>
              <a:t>1MΩ impedance to get the measurable voltage;</a:t>
            </a:r>
          </a:p>
          <a:p>
            <a:pPr lvl="1"/>
            <a:r>
              <a:rPr lang="en-US" altLang="zh-CN" dirty="0" smtClean="0"/>
              <a:t>Sampling frequency: 10 Samples/s, total number 10K for calculation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18" y="0"/>
            <a:ext cx="2974885" cy="22311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14501" r="19703" b="36950"/>
          <a:stretch/>
        </p:blipFill>
        <p:spPr>
          <a:xfrm>
            <a:off x="6298623" y="0"/>
            <a:ext cx="2926595" cy="22311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74115" r="41174"/>
          <a:stretch/>
        </p:blipFill>
        <p:spPr>
          <a:xfrm>
            <a:off x="6809730" y="2366100"/>
            <a:ext cx="4830975" cy="15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result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3511"/>
              </p:ext>
            </p:extLst>
          </p:nvPr>
        </p:nvGraphicFramePr>
        <p:xfrm>
          <a:off x="1786597" y="2124219"/>
          <a:ext cx="8609428" cy="3868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2867">
                  <a:extLst>
                    <a:ext uri="{9D8B030D-6E8A-4147-A177-3AD203B41FA5}">
                      <a16:colId xmlns:a16="http://schemas.microsoft.com/office/drawing/2014/main" val="3883807131"/>
                    </a:ext>
                  </a:extLst>
                </a:gridCol>
                <a:gridCol w="1905732">
                  <a:extLst>
                    <a:ext uri="{9D8B030D-6E8A-4147-A177-3AD203B41FA5}">
                      <a16:colId xmlns:a16="http://schemas.microsoft.com/office/drawing/2014/main" val="2888931161"/>
                    </a:ext>
                  </a:extLst>
                </a:gridCol>
                <a:gridCol w="1928154">
                  <a:extLst>
                    <a:ext uri="{9D8B030D-6E8A-4147-A177-3AD203B41FA5}">
                      <a16:colId xmlns:a16="http://schemas.microsoft.com/office/drawing/2014/main" val="1194240909"/>
                    </a:ext>
                  </a:extLst>
                </a:gridCol>
                <a:gridCol w="2062675">
                  <a:extLst>
                    <a:ext uri="{9D8B030D-6E8A-4147-A177-3AD203B41FA5}">
                      <a16:colId xmlns:a16="http://schemas.microsoft.com/office/drawing/2014/main" val="15703906"/>
                    </a:ext>
                  </a:extLst>
                </a:gridCol>
              </a:tblGrid>
              <a:tr h="552660">
                <a:tc>
                  <a:txBody>
                    <a:bodyPr/>
                    <a:lstStyle/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Multimeter/mV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DPO/mV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Former Test/V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843802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smooth surface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(39~43)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3.924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(0.44~0.49)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20444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Nanjing thin Surface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(38~42)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4.127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733376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Nanjing thick Surface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(37~43)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3.749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449504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smooth surface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(33~39)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3.463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 (0.43~0.49)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046752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 TYVEK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(44~50)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(0.52~0.56)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036793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resource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altLang="zh-CN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(2~4)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0.918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 (0.03~0.05)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87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47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180</Words>
  <Application>Microsoft Office PowerPoint</Application>
  <PresentationFormat>宽屏</PresentationFormat>
  <Paragraphs>56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宋体</vt:lpstr>
      <vt:lpstr>微软雅黑</vt:lpstr>
      <vt:lpstr>Arial</vt:lpstr>
      <vt:lpstr>Symbol</vt:lpstr>
      <vt:lpstr>Office 主题​​</vt:lpstr>
      <vt:lpstr>Test of reflective materials on lead surface</vt:lpstr>
      <vt:lpstr>Test devices</vt:lpstr>
      <vt:lpstr>Lead sheet samples</vt:lpstr>
      <vt:lpstr>Signal readout</vt:lpstr>
      <vt:lpstr>Test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reflective materials</dc:title>
  <dc:creator>Wang Botan</dc:creator>
  <cp:lastModifiedBy>shen chendi</cp:lastModifiedBy>
  <cp:revision>14</cp:revision>
  <dcterms:created xsi:type="dcterms:W3CDTF">2018-11-25T16:27:38Z</dcterms:created>
  <dcterms:modified xsi:type="dcterms:W3CDTF">2018-11-29T07:35:26Z</dcterms:modified>
</cp:coreProperties>
</file>