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60" r:id="rId5"/>
    <p:sldId id="269" r:id="rId6"/>
    <p:sldId id="261" r:id="rId7"/>
    <p:sldId id="265" r:id="rId8"/>
    <p:sldId id="280" r:id="rId9"/>
    <p:sldId id="275" r:id="rId10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2" d="100"/>
          <a:sy n="132" d="100"/>
        </p:scale>
        <p:origin x="-129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AEC385-2251-45D5-A411-BDEF98B28575}" type="datetimeFigureOut">
              <a:rPr lang="zh-CN" altLang="en-US" smtClean="0"/>
              <a:t>2019/3/27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09435C-CD1F-4F6F-B5FD-7080A6FA72F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0978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4A216-76F6-42E9-8EFE-1AF06DA391B4}" type="datetime1">
              <a:rPr lang="zh-CN" altLang="en-US" smtClean="0"/>
              <a:t>2019/3/27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BE0BB-03C5-48D0-8EC5-607425033D80}" type="datetime1">
              <a:rPr lang="zh-CN" altLang="en-US" smtClean="0"/>
              <a:t>2019/3/27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23CB9-3D21-4A95-AC93-EBB2C1487BD3}" type="datetime1">
              <a:rPr lang="zh-CN" altLang="en-US" smtClean="0"/>
              <a:t>2019/3/27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A7227-8067-4B2B-9265-05BECDFB2B7B}" type="datetime1">
              <a:rPr lang="zh-CN" altLang="en-US" smtClean="0"/>
              <a:t>2019/3/27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A64CB-B6DE-432B-8258-16439B0EC6BE}" type="datetime1">
              <a:rPr lang="zh-CN" altLang="en-US" smtClean="0"/>
              <a:t>2019/3/27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73E79-6410-4B80-8191-0DF07109C34F}" type="datetime1">
              <a:rPr lang="zh-CN" altLang="en-US" smtClean="0"/>
              <a:t>2019/3/27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431AD-648D-46DC-8AAD-CC810F69CFF3}" type="datetime1">
              <a:rPr lang="zh-CN" altLang="en-US" smtClean="0"/>
              <a:t>2019/3/27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1CF99-EA66-4D90-A3AA-C0029624B82D}" type="datetime1">
              <a:rPr lang="zh-CN" altLang="en-US" smtClean="0"/>
              <a:t>2019/3/27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38F72-79B6-4954-B0AD-852D6E36968A}" type="datetime1">
              <a:rPr lang="zh-CN" altLang="en-US" smtClean="0"/>
              <a:t>2019/3/27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E745D-18B4-4002-A941-88FB7A5EBB7F}" type="datetime1">
              <a:rPr lang="zh-CN" altLang="en-US" smtClean="0"/>
              <a:t>2019/3/27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48530-9574-4A71-B641-F6BF68FF19DD}" type="datetime1">
              <a:rPr lang="zh-CN" altLang="en-US" smtClean="0"/>
              <a:t>2019/3/27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C0FD8C-A463-461A-93E5-B30E50B2292E}" type="datetime1">
              <a:rPr lang="zh-CN" altLang="en-US" smtClean="0"/>
              <a:t>2019/3/27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1570439"/>
            <a:ext cx="89289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 smtClean="0"/>
              <a:t>Threshold  testing  </a:t>
            </a:r>
          </a:p>
          <a:p>
            <a:pPr algn="ctr"/>
            <a:r>
              <a:rPr lang="en-US" altLang="zh-CN" sz="4000" dirty="0" smtClean="0"/>
              <a:t>of the </a:t>
            </a:r>
            <a:r>
              <a:rPr lang="en-US" altLang="zh-CN" sz="4000" dirty="0" err="1" smtClean="0"/>
              <a:t>shashlyk</a:t>
            </a:r>
            <a:r>
              <a:rPr lang="en-US" altLang="zh-CN" sz="4000" dirty="0"/>
              <a:t> </a:t>
            </a:r>
            <a:r>
              <a:rPr lang="en-US" altLang="zh-CN" sz="4000" dirty="0" smtClean="0"/>
              <a:t>module</a:t>
            </a:r>
            <a:endParaRPr lang="zh-CN" alt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2915816" y="4005064"/>
            <a:ext cx="30963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      </a:t>
            </a:r>
            <a:r>
              <a:rPr lang="en-US" altLang="zh-CN" dirty="0" err="1" smtClean="0"/>
              <a:t>Liping</a:t>
            </a:r>
            <a:r>
              <a:rPr lang="en-US" altLang="zh-CN" dirty="0" smtClean="0"/>
              <a:t> Wang	  Ye </a:t>
            </a:r>
            <a:r>
              <a:rPr lang="en-US" altLang="zh-CN" dirty="0" err="1" smtClean="0"/>
              <a:t>Tian</a:t>
            </a:r>
            <a:endParaRPr lang="en-US" altLang="zh-CN" dirty="0" smtClean="0"/>
          </a:p>
          <a:p>
            <a:r>
              <a:rPr lang="en-US" altLang="zh-CN" dirty="0" smtClean="0"/>
              <a:t>      </a:t>
            </a:r>
            <a:r>
              <a:rPr lang="en-US" altLang="zh-CN" dirty="0" err="1" smtClean="0"/>
              <a:t>Cunfeng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Feng</a:t>
            </a:r>
            <a:r>
              <a:rPr lang="en-US" altLang="zh-CN" dirty="0"/>
              <a:t>	</a:t>
            </a:r>
            <a:r>
              <a:rPr lang="en-US" altLang="zh-CN" dirty="0" smtClean="0"/>
              <a:t>   Bo Yu</a:t>
            </a:r>
          </a:p>
          <a:p>
            <a:pPr algn="ctr"/>
            <a:r>
              <a:rPr lang="en-US" altLang="zh-CN" dirty="0" smtClean="0"/>
              <a:t>  Shandong </a:t>
            </a:r>
            <a:r>
              <a:rPr lang="en-US" altLang="zh-CN" dirty="0" err="1" smtClean="0"/>
              <a:t>Univercity</a:t>
            </a:r>
            <a:endParaRPr lang="en-US" altLang="zh-CN" dirty="0" smtClean="0"/>
          </a:p>
          <a:p>
            <a:pPr algn="ctr"/>
            <a:r>
              <a:rPr lang="en-US" altLang="zh-CN" dirty="0" smtClean="0"/>
              <a:t> Mar. </a:t>
            </a:r>
            <a:r>
              <a:rPr lang="en-US" altLang="zh-CN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28</a:t>
            </a:r>
            <a:r>
              <a:rPr lang="en-US" altLang="zh-CN" spc="-1" baseline="3000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th</a:t>
            </a:r>
            <a:r>
              <a:rPr lang="en-US" altLang="zh-CN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,2019</a:t>
            </a:r>
            <a:endParaRPr lang="en-US" altLang="zh-CN" dirty="0" smtClean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8590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576" y="476672"/>
            <a:ext cx="4320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/>
              <a:t>Module  threshold  test </a:t>
            </a:r>
            <a:endParaRPr lang="zh-CN" altLang="en-US" sz="3200" dirty="0"/>
          </a:p>
        </p:txBody>
      </p:sp>
      <p:grpSp>
        <p:nvGrpSpPr>
          <p:cNvPr id="17" name="组合 16"/>
          <p:cNvGrpSpPr/>
          <p:nvPr/>
        </p:nvGrpSpPr>
        <p:grpSpPr>
          <a:xfrm>
            <a:off x="791272" y="1617500"/>
            <a:ext cx="6987080" cy="852312"/>
            <a:chOff x="791272" y="1916832"/>
            <a:chExt cx="6987080" cy="852312"/>
          </a:xfrm>
        </p:grpSpPr>
        <p:sp>
          <p:nvSpPr>
            <p:cNvPr id="5" name="CustomShape 2"/>
            <p:cNvSpPr/>
            <p:nvPr/>
          </p:nvSpPr>
          <p:spPr>
            <a:xfrm>
              <a:off x="791272" y="1940064"/>
              <a:ext cx="1594440" cy="829080"/>
            </a:xfrm>
            <a:prstGeom prst="rect">
              <a:avLst/>
            </a:prstGeom>
            <a:ln w="19050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/>
          </p:style>
          <p:txBody>
            <a:bodyPr lIns="90000" tIns="45000" rIns="90000" bIns="4500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0000"/>
                </a:lnSpc>
              </a:pPr>
              <a:r>
                <a:rPr lang="en-US" spc="-1" dirty="0" smtClean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Calibri"/>
                </a:rPr>
                <a:t>Module</a:t>
              </a:r>
              <a:endPara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</p:txBody>
        </p:sp>
        <p:sp>
          <p:nvSpPr>
            <p:cNvPr id="6" name="右箭头 5"/>
            <p:cNvSpPr/>
            <p:nvPr/>
          </p:nvSpPr>
          <p:spPr>
            <a:xfrm>
              <a:off x="2412672" y="2187356"/>
              <a:ext cx="637808" cy="288032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TextShape 3"/>
            <p:cNvSpPr txBox="1"/>
            <p:nvPr/>
          </p:nvSpPr>
          <p:spPr>
            <a:xfrm>
              <a:off x="3057896" y="1916832"/>
              <a:ext cx="2018160" cy="82908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70C0"/>
              </a:solidFill>
              <a:miter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0000"/>
                </a:lnSpc>
              </a:pPr>
              <a:r>
                <a:rPr lang="zh-CN" sz="1800" b="0" strike="noStrike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Calibri"/>
                </a:rPr>
                <a:t>Low threshold discriminator</a:t>
              </a:r>
              <a:endParaRPr lang="zh-CN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endParaRPr>
            </a:p>
          </p:txBody>
        </p:sp>
        <p:sp>
          <p:nvSpPr>
            <p:cNvPr id="9" name="右箭头 8"/>
            <p:cNvSpPr/>
            <p:nvPr/>
          </p:nvSpPr>
          <p:spPr>
            <a:xfrm>
              <a:off x="5086456" y="2187356"/>
              <a:ext cx="637808" cy="288032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CustomShape 5"/>
            <p:cNvSpPr/>
            <p:nvPr/>
          </p:nvSpPr>
          <p:spPr>
            <a:xfrm>
              <a:off x="5760192" y="1940064"/>
              <a:ext cx="2018160" cy="829080"/>
            </a:xfrm>
            <a:prstGeom prst="rect">
              <a:avLst/>
            </a:prstGeom>
            <a:ln w="190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/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0000"/>
                </a:lnSpc>
              </a:pPr>
              <a:r>
                <a:rPr lang="en-US" spc="-1" dirty="0" smtClean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Calibri"/>
                </a:rPr>
                <a:t>counter</a:t>
              </a:r>
              <a:endPara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741192" y="2661432"/>
            <a:ext cx="7724794" cy="3695376"/>
            <a:chOff x="700009" y="2924944"/>
            <a:chExt cx="7724794" cy="3695376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68" r="23262"/>
            <a:stretch/>
          </p:blipFill>
          <p:spPr>
            <a:xfrm>
              <a:off x="700009" y="2924944"/>
              <a:ext cx="1685703" cy="3672000"/>
            </a:xfrm>
            <a:prstGeom prst="rect">
              <a:avLst/>
            </a:prstGeom>
          </p:spPr>
        </p:pic>
        <p:sp>
          <p:nvSpPr>
            <p:cNvPr id="13" name="右箭头 12"/>
            <p:cNvSpPr/>
            <p:nvPr/>
          </p:nvSpPr>
          <p:spPr>
            <a:xfrm>
              <a:off x="2422864" y="4365104"/>
              <a:ext cx="708976" cy="288032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4" name="图片 1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939" t="49343" r="15425" b="1732"/>
            <a:stretch/>
          </p:blipFill>
          <p:spPr>
            <a:xfrm>
              <a:off x="3176556" y="2948320"/>
              <a:ext cx="1780839" cy="3672000"/>
            </a:xfrm>
            <a:prstGeom prst="rect">
              <a:avLst/>
            </a:prstGeom>
          </p:spPr>
        </p:pic>
        <p:sp>
          <p:nvSpPr>
            <p:cNvPr id="15" name="右箭头 14"/>
            <p:cNvSpPr/>
            <p:nvPr/>
          </p:nvSpPr>
          <p:spPr>
            <a:xfrm>
              <a:off x="4957395" y="4365104"/>
              <a:ext cx="637808" cy="288032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6" name="图片 1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82" r="12205" b="55906"/>
            <a:stretch/>
          </p:blipFill>
          <p:spPr>
            <a:xfrm>
              <a:off x="5595203" y="2948320"/>
              <a:ext cx="2829600" cy="3648624"/>
            </a:xfrm>
            <a:prstGeom prst="rect">
              <a:avLst/>
            </a:prstGeom>
          </p:spPr>
        </p:pic>
      </p:grp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5397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620688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89656" y="512966"/>
            <a:ext cx="2232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/>
              <a:t>Test </a:t>
            </a:r>
            <a:r>
              <a:rPr lang="en-US" altLang="zh-CN" sz="3200" dirty="0" smtClean="0"/>
              <a:t>module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02" t="27402" r="33062" b="2047"/>
          <a:stretch/>
        </p:blipFill>
        <p:spPr>
          <a:xfrm>
            <a:off x="611560" y="1556792"/>
            <a:ext cx="1467750" cy="370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5536" y="5447248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SDU 3(</a:t>
            </a:r>
            <a:r>
              <a:rPr lang="en-US" altLang="zh-CN" dirty="0"/>
              <a:t>module side </a:t>
            </a:r>
            <a:r>
              <a:rPr lang="en-US" altLang="zh-CN" dirty="0" smtClean="0"/>
              <a:t>has been painted )</a:t>
            </a:r>
            <a:endParaRPr lang="zh-CN" altLang="en-US" dirty="0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07" b="13176"/>
          <a:stretch/>
        </p:blipFill>
        <p:spPr>
          <a:xfrm rot="16200000">
            <a:off x="3219185" y="2621591"/>
            <a:ext cx="4376606" cy="2016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437408" y="4149080"/>
            <a:ext cx="2808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Right:SDU</a:t>
            </a:r>
            <a:r>
              <a:rPr lang="en-US" altLang="zh-CN" dirty="0" smtClean="0"/>
              <a:t> 4(Lead is coated with the </a:t>
            </a:r>
            <a:r>
              <a:rPr lang="en-US" altLang="zh-CN" dirty="0"/>
              <a:t>powder, no </a:t>
            </a:r>
            <a:r>
              <a:rPr lang="en-US" altLang="zh-CN" dirty="0" smtClean="0"/>
              <a:t>wrapping </a:t>
            </a:r>
            <a:r>
              <a:rPr lang="en-US" altLang="zh-CN" dirty="0"/>
              <a:t>paper)</a:t>
            </a:r>
            <a:endParaRPr lang="zh-CN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195736" y="1915898"/>
            <a:ext cx="23042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Left: SDU 5(</a:t>
            </a:r>
            <a:r>
              <a:rPr lang="en-US" altLang="zh-CN" dirty="0" err="1"/>
              <a:t>Tyvek</a:t>
            </a:r>
            <a:r>
              <a:rPr lang="en-US" altLang="zh-CN" dirty="0" smtClean="0"/>
              <a:t> are added between the </a:t>
            </a:r>
            <a:r>
              <a:rPr lang="en-US" altLang="zh-CN" dirty="0" err="1" smtClean="0"/>
              <a:t>layers,no</a:t>
            </a:r>
            <a:r>
              <a:rPr lang="en-US" altLang="zh-CN" dirty="0" smtClean="0"/>
              <a:t> wrapping paper)</a:t>
            </a:r>
            <a:endParaRPr lang="zh-CN" altLang="en-US" dirty="0"/>
          </a:p>
        </p:txBody>
      </p:sp>
      <p:cxnSp>
        <p:nvCxnSpPr>
          <p:cNvPr id="14" name="直接箭头连接符 13"/>
          <p:cNvCxnSpPr/>
          <p:nvPr/>
        </p:nvCxnSpPr>
        <p:spPr>
          <a:xfrm>
            <a:off x="6055544" y="3629590"/>
            <a:ext cx="460544" cy="56321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/>
          <p:cNvCxnSpPr/>
          <p:nvPr/>
        </p:nvCxnSpPr>
        <p:spPr>
          <a:xfrm>
            <a:off x="4139952" y="2276872"/>
            <a:ext cx="720080" cy="720080"/>
          </a:xfrm>
          <a:prstGeom prst="straightConnector1">
            <a:avLst/>
          </a:prstGeom>
          <a:ln w="28575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1300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67544" y="260648"/>
            <a:ext cx="18886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/>
              <a:t>Test result</a:t>
            </a:r>
            <a:endParaRPr lang="zh-CN" altLang="en-US" sz="3200" dirty="0"/>
          </a:p>
        </p:txBody>
      </p:sp>
      <p:pic>
        <p:nvPicPr>
          <p:cNvPr id="4" name="图片 3"/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8" t="4023" r="7602"/>
          <a:stretch/>
        </p:blipFill>
        <p:spPr>
          <a:xfrm>
            <a:off x="4593848" y="1312832"/>
            <a:ext cx="3780420" cy="2864184"/>
          </a:xfrm>
          <a:prstGeom prst="rect">
            <a:avLst/>
          </a:prstGeom>
        </p:spPr>
      </p:pic>
      <p:pic>
        <p:nvPicPr>
          <p:cNvPr id="3" name="图片 2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4" t="3587" r="5746"/>
          <a:stretch/>
        </p:blipFill>
        <p:spPr>
          <a:xfrm>
            <a:off x="524816" y="1268760"/>
            <a:ext cx="3528392" cy="2952328"/>
          </a:xfrm>
          <a:prstGeom prst="rect">
            <a:avLst/>
          </a:prstGeom>
        </p:spPr>
      </p:pic>
      <p:pic>
        <p:nvPicPr>
          <p:cNvPr id="7" name="图片 6"/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4" t="3856" r="7167" b="1478"/>
          <a:stretch/>
        </p:blipFill>
        <p:spPr>
          <a:xfrm>
            <a:off x="609979" y="4130760"/>
            <a:ext cx="3492448" cy="273630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63688" y="845423"/>
            <a:ext cx="5366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C00000"/>
                </a:solidFill>
              </a:rPr>
              <a:t>Compare the </a:t>
            </a:r>
            <a:r>
              <a:rPr lang="en-US" altLang="zh-CN" dirty="0">
                <a:solidFill>
                  <a:srgbClr val="C00000"/>
                </a:solidFill>
              </a:rPr>
              <a:t>three modules under </a:t>
            </a:r>
            <a:r>
              <a:rPr lang="en-US" altLang="zh-CN" dirty="0" smtClean="0">
                <a:solidFill>
                  <a:srgbClr val="C00000"/>
                </a:solidFill>
              </a:rPr>
              <a:t>same </a:t>
            </a:r>
            <a:r>
              <a:rPr lang="en-US" altLang="zh-CN" dirty="0">
                <a:solidFill>
                  <a:srgbClr val="C00000"/>
                </a:solidFill>
              </a:rPr>
              <a:t>high </a:t>
            </a:r>
            <a:r>
              <a:rPr lang="en-US" altLang="zh-CN" dirty="0" smtClean="0">
                <a:solidFill>
                  <a:srgbClr val="C00000"/>
                </a:solidFill>
              </a:rPr>
              <a:t>voltage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80640" y="4725144"/>
            <a:ext cx="3960440" cy="118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1400"/>
              </a:lnSpc>
              <a:buFont typeface="Wingdings"/>
              <a:buChar char="s"/>
            </a:pPr>
            <a:r>
              <a:rPr lang="en-US" altLang="zh-CN" dirty="0" smtClean="0">
                <a:sym typeface="Wingdings"/>
              </a:rPr>
              <a:t>The </a:t>
            </a:r>
            <a:r>
              <a:rPr lang="en-US" altLang="zh-CN" dirty="0" smtClean="0">
                <a:solidFill>
                  <a:srgbClr val="0070C0"/>
                </a:solidFill>
                <a:sym typeface="Wingdings"/>
              </a:rPr>
              <a:t>SDU 5</a:t>
            </a:r>
            <a:r>
              <a:rPr lang="en-US" altLang="zh-CN" dirty="0" smtClean="0">
                <a:sym typeface="Wingdings"/>
              </a:rPr>
              <a:t> has the most small signals.</a:t>
            </a:r>
          </a:p>
          <a:p>
            <a:pPr marL="285750" indent="-285750">
              <a:lnSpc>
                <a:spcPts val="1400"/>
              </a:lnSpc>
              <a:buFont typeface="Wingdings"/>
              <a:buChar char="s"/>
            </a:pPr>
            <a:endParaRPr lang="en-US" altLang="zh-CN" dirty="0" smtClean="0">
              <a:sym typeface="Wingdings"/>
            </a:endParaRPr>
          </a:p>
          <a:p>
            <a:pPr marL="285750" indent="-285750">
              <a:lnSpc>
                <a:spcPts val="1400"/>
              </a:lnSpc>
              <a:buFont typeface="Wingdings"/>
              <a:buChar char="s"/>
            </a:pPr>
            <a:r>
              <a:rPr lang="en-US" altLang="zh-CN" dirty="0">
                <a:sym typeface="Wingdings"/>
              </a:rPr>
              <a:t>The </a:t>
            </a:r>
            <a:r>
              <a:rPr lang="en-US" altLang="zh-CN" dirty="0">
                <a:solidFill>
                  <a:srgbClr val="FF0000"/>
                </a:solidFill>
                <a:sym typeface="Wingdings"/>
              </a:rPr>
              <a:t>SDU 3</a:t>
            </a:r>
            <a:r>
              <a:rPr lang="en-US" altLang="zh-CN" dirty="0">
                <a:sym typeface="Wingdings"/>
              </a:rPr>
              <a:t> has the most large signals</a:t>
            </a:r>
            <a:r>
              <a:rPr lang="en-US" altLang="zh-CN" dirty="0" smtClean="0">
                <a:sym typeface="Wingdings"/>
              </a:rPr>
              <a:t>.</a:t>
            </a:r>
          </a:p>
          <a:p>
            <a:pPr>
              <a:lnSpc>
                <a:spcPts val="1400"/>
              </a:lnSpc>
            </a:pPr>
            <a:endParaRPr lang="en-US" altLang="zh-CN" dirty="0" smtClean="0">
              <a:sym typeface="Wingdings"/>
            </a:endParaRPr>
          </a:p>
          <a:p>
            <a:pPr marL="285750" indent="-285750">
              <a:lnSpc>
                <a:spcPts val="1400"/>
              </a:lnSpc>
              <a:buFont typeface="Wingdings"/>
              <a:buChar char="s"/>
            </a:pPr>
            <a:r>
              <a:rPr lang="en-US" altLang="zh-CN" dirty="0" smtClean="0">
                <a:sym typeface="Wingdings"/>
              </a:rPr>
              <a:t>The </a:t>
            </a:r>
            <a:r>
              <a:rPr lang="en-US" altLang="zh-CN" dirty="0" smtClean="0">
                <a:solidFill>
                  <a:srgbClr val="FF0000"/>
                </a:solidFill>
                <a:sym typeface="Wingdings"/>
              </a:rPr>
              <a:t>SDU 3</a:t>
            </a:r>
            <a:r>
              <a:rPr lang="en-US" altLang="zh-CN" dirty="0" smtClean="0">
                <a:sym typeface="Wingdings"/>
              </a:rPr>
              <a:t> has the </a:t>
            </a:r>
            <a:r>
              <a:rPr lang="en-US" altLang="zh-CN" dirty="0" err="1" smtClean="0">
                <a:sym typeface="Wingdings"/>
              </a:rPr>
              <a:t>hightest</a:t>
            </a:r>
            <a:r>
              <a:rPr lang="en-US" altLang="zh-CN" dirty="0" smtClean="0">
                <a:sym typeface="Wingdings"/>
              </a:rPr>
              <a:t> light yield.</a:t>
            </a:r>
            <a:endParaRPr lang="en-US" altLang="zh-CN" dirty="0">
              <a:sym typeface="Wingdings"/>
            </a:endParaRPr>
          </a:p>
          <a:p>
            <a:pPr>
              <a:lnSpc>
                <a:spcPts val="1400"/>
              </a:lnSpc>
            </a:pP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1300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67544" y="260648"/>
            <a:ext cx="18886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/>
              <a:t>Test result</a:t>
            </a:r>
            <a:endParaRPr lang="zh-CN" altLang="en-US" sz="3200" dirty="0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6571837"/>
              </p:ext>
            </p:extLst>
          </p:nvPr>
        </p:nvGraphicFramePr>
        <p:xfrm>
          <a:off x="755576" y="1666400"/>
          <a:ext cx="7224464" cy="32403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611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9428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1794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0611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870380"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                      Module</a:t>
                      </a:r>
                    </a:p>
                    <a:p>
                      <a:r>
                        <a:rPr lang="en-US" altLang="zh-CN" sz="1200" dirty="0" smtClean="0"/>
                        <a:t>                         threshold </a:t>
                      </a:r>
                    </a:p>
                    <a:p>
                      <a:r>
                        <a:rPr lang="en-US" altLang="zh-CN" sz="1200" dirty="0" smtClean="0"/>
                        <a:t> HV(Gain)         </a:t>
                      </a:r>
                      <a:r>
                        <a:rPr lang="en-US" altLang="zh-CN" sz="1200" baseline="0" dirty="0" smtClean="0"/>
                        <a:t>   </a:t>
                      </a:r>
                      <a:r>
                        <a:rPr lang="en-US" altLang="zh-CN" sz="1200" dirty="0" smtClean="0"/>
                        <a:t>(counts)</a:t>
                      </a:r>
                    </a:p>
                  </a:txBody>
                  <a:tcPr>
                    <a:lnTlToB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SDU 3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SDU 4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SDU5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89993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800V(2.90e+5)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4mV(474)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3mV(529)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6mV(397)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89993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900V(7.10e+5)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12mV(455)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12mV(492)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18mV(435)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89993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1000V(1.58e+6)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35mV(734)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30mV(430)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45mV(441)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55576" y="5229200"/>
            <a:ext cx="7481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Under the same high </a:t>
            </a:r>
            <a:r>
              <a:rPr lang="en-US" altLang="zh-CN" sz="2400" dirty="0" err="1" smtClean="0"/>
              <a:t>voltage,the</a:t>
            </a:r>
            <a:r>
              <a:rPr lang="en-US" altLang="zh-CN" sz="2400" dirty="0" smtClean="0"/>
              <a:t> threshold value of the SDU5 is the </a:t>
            </a:r>
            <a:r>
              <a:rPr lang="en-US" altLang="zh-CN" sz="2400" dirty="0" err="1" smtClean="0"/>
              <a:t>highest,and</a:t>
            </a:r>
            <a:r>
              <a:rPr lang="en-US" altLang="zh-CN" sz="2400" dirty="0" smtClean="0"/>
              <a:t> SDU4 has the minimum threshold</a:t>
            </a:r>
            <a:r>
              <a:rPr lang="en-US" altLang="zh-CN" dirty="0" smtClean="0"/>
              <a:t>.</a:t>
            </a:r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04888" y="1196752"/>
            <a:ext cx="64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sym typeface="Wingdings"/>
              </a:rPr>
              <a:t></a:t>
            </a:r>
            <a:r>
              <a:rPr lang="en-US" altLang="zh-CN" dirty="0" smtClean="0"/>
              <a:t>The threshold was taken at</a:t>
            </a:r>
            <a:r>
              <a:rPr lang="en-US" altLang="zh-CN" dirty="0"/>
              <a:t> the </a:t>
            </a:r>
            <a:r>
              <a:rPr lang="en-US" altLang="zh-CN" dirty="0" smtClean="0"/>
              <a:t>counts’ </a:t>
            </a:r>
            <a:r>
              <a:rPr lang="en-US" altLang="zh-CN" dirty="0"/>
              <a:t>mutation 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783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67544" y="260648"/>
            <a:ext cx="25003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/>
              <a:t>Test </a:t>
            </a:r>
            <a:r>
              <a:rPr lang="en-US" altLang="zh-CN" sz="3200" dirty="0" smtClean="0"/>
              <a:t>summary</a:t>
            </a:r>
          </a:p>
        </p:txBody>
      </p:sp>
      <p:sp>
        <p:nvSpPr>
          <p:cNvPr id="6" name="矩形 5"/>
          <p:cNvSpPr/>
          <p:nvPr/>
        </p:nvSpPr>
        <p:spPr>
          <a:xfrm>
            <a:off x="971600" y="2132856"/>
            <a:ext cx="69127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 smtClean="0"/>
              <a:t>•  </a:t>
            </a:r>
            <a:r>
              <a:rPr lang="en-US" altLang="zh-CN" dirty="0" smtClean="0"/>
              <a:t>The module 5 has the highest dark noise rate. And, module </a:t>
            </a:r>
            <a:r>
              <a:rPr lang="en-US" altLang="zh-CN" dirty="0"/>
              <a:t>3</a:t>
            </a:r>
            <a:r>
              <a:rPr lang="en-US" altLang="zh-CN" dirty="0" smtClean="0"/>
              <a:t> has the highest light yield.</a:t>
            </a:r>
          </a:p>
          <a:p>
            <a:endParaRPr lang="en-US" altLang="zh-CN" dirty="0"/>
          </a:p>
          <a:p>
            <a:r>
              <a:rPr lang="en-US" altLang="zh-CN" b="1" dirty="0" smtClean="0"/>
              <a:t>• </a:t>
            </a:r>
            <a:r>
              <a:rPr lang="en-US" altLang="zh-CN" dirty="0" smtClean="0"/>
              <a:t>In </a:t>
            </a:r>
            <a:r>
              <a:rPr lang="en-US" altLang="zh-CN" dirty="0"/>
              <a:t>the </a:t>
            </a:r>
            <a:r>
              <a:rPr lang="en-US" altLang="zh-CN" dirty="0" smtClean="0"/>
              <a:t>cosmic ray environment, the background of the calorimeter is less.</a:t>
            </a:r>
          </a:p>
          <a:p>
            <a:endParaRPr lang="en-US" altLang="zh-CN" dirty="0"/>
          </a:p>
          <a:p>
            <a:r>
              <a:rPr lang="en-US" altLang="zh-CN" b="1" dirty="0" smtClean="0"/>
              <a:t>• </a:t>
            </a:r>
            <a:r>
              <a:rPr lang="en-US" altLang="zh-CN" dirty="0" smtClean="0"/>
              <a:t>At different </a:t>
            </a:r>
            <a:r>
              <a:rPr lang="en-US" altLang="zh-CN" dirty="0"/>
              <a:t>high </a:t>
            </a:r>
            <a:r>
              <a:rPr lang="en-US" altLang="zh-CN" dirty="0" smtClean="0"/>
              <a:t>voltages, the dark noise of PMT is very small, and we can ignore it.</a:t>
            </a:r>
            <a:endParaRPr lang="zh-CN" altLang="zh-CN"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1300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9048" y="332656"/>
            <a:ext cx="8367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/>
              <a:t>Photon </a:t>
            </a:r>
            <a:r>
              <a:rPr lang="en-US" altLang="zh-CN" sz="3200" dirty="0" smtClean="0"/>
              <a:t>yield of module 3 test result</a:t>
            </a:r>
            <a:endParaRPr lang="zh-CN" altLang="en-US" sz="32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8" t="10987" r="2384" b="2624"/>
          <a:stretch/>
        </p:blipFill>
        <p:spPr>
          <a:xfrm>
            <a:off x="276498" y="926407"/>
            <a:ext cx="3550088" cy="2862633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1486041" y="896014"/>
            <a:ext cx="1412465" cy="2722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400" dirty="0">
                <a:solidFill>
                  <a:schemeClr val="tx1"/>
                </a:solidFill>
              </a:rPr>
              <a:t>900V(7.1e+5)</a:t>
            </a:r>
            <a:endParaRPr lang="zh-CN" altLang="en-US" sz="14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9616" y="1402902"/>
            <a:ext cx="11060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 smtClean="0">
                <a:solidFill>
                  <a:srgbClr val="FF0000"/>
                </a:solidFill>
              </a:rPr>
              <a:t>NPE=454.5</a:t>
            </a:r>
            <a:endParaRPr lang="zh-CN" altLang="en-US" sz="1400" b="1" dirty="0">
              <a:solidFill>
                <a:srgbClr val="FF0000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1" t="5666" r="1514" b="1811"/>
          <a:stretch/>
        </p:blipFill>
        <p:spPr>
          <a:xfrm>
            <a:off x="4716016" y="1011374"/>
            <a:ext cx="4140276" cy="2862000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>
            <a:off x="6130198" y="1014588"/>
            <a:ext cx="1337289" cy="2393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400" dirty="0">
                <a:solidFill>
                  <a:schemeClr val="tx1"/>
                </a:solidFill>
              </a:rPr>
              <a:t>1000V(1.58e+6)</a:t>
            </a:r>
            <a:endParaRPr lang="zh-CN" altLang="en-US" sz="1400" dirty="0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38766" y="1585694"/>
            <a:ext cx="10334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 smtClean="0">
                <a:solidFill>
                  <a:srgbClr val="FF0000"/>
                </a:solidFill>
              </a:rPr>
              <a:t>NPE=468.6</a:t>
            </a:r>
            <a:endParaRPr lang="zh-CN" altLang="en-US" sz="1400" b="1" dirty="0">
              <a:solidFill>
                <a:srgbClr val="FF0000"/>
              </a:solidFill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1" t="5969" r="1406" b="1811"/>
          <a:stretch/>
        </p:blipFill>
        <p:spPr>
          <a:xfrm>
            <a:off x="199289" y="3873374"/>
            <a:ext cx="3704506" cy="2862000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1423787" y="3873374"/>
            <a:ext cx="1536972" cy="2294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>
                <a:solidFill>
                  <a:schemeClr val="tx1"/>
                </a:solidFill>
              </a:rPr>
              <a:t>1100V(3.26e+6)</a:t>
            </a:r>
            <a:endParaRPr lang="zh-CN" altLang="en-US" sz="1400" dirty="0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83568" y="4437112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 smtClean="0">
                <a:solidFill>
                  <a:srgbClr val="FF0000"/>
                </a:solidFill>
              </a:rPr>
              <a:t>NPE=443.3</a:t>
            </a:r>
            <a:endParaRPr lang="zh-CN" altLang="en-US" sz="1400" b="1" dirty="0">
              <a:solidFill>
                <a:srgbClr val="FF0000"/>
              </a:solidFill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3" t="5666" r="1298" b="1660"/>
          <a:stretch/>
        </p:blipFill>
        <p:spPr>
          <a:xfrm>
            <a:off x="4889160" y="3916516"/>
            <a:ext cx="3643052" cy="2862000"/>
          </a:xfrm>
          <a:prstGeom prst="rect">
            <a:avLst/>
          </a:prstGeom>
        </p:spPr>
      </p:pic>
      <p:sp>
        <p:nvSpPr>
          <p:cNvPr id="26" name="矩形 25"/>
          <p:cNvSpPr/>
          <p:nvPr/>
        </p:nvSpPr>
        <p:spPr>
          <a:xfrm>
            <a:off x="5893774" y="3900478"/>
            <a:ext cx="1633824" cy="2331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>
                <a:solidFill>
                  <a:schemeClr val="tx1"/>
                </a:solidFill>
              </a:rPr>
              <a:t>1160V(4.73e+6)</a:t>
            </a:r>
            <a:endParaRPr lang="zh-CN" altLang="en-US" sz="1400" dirty="0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338766" y="4589511"/>
            <a:ext cx="11054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 smtClean="0">
                <a:solidFill>
                  <a:srgbClr val="FF0000"/>
                </a:solidFill>
              </a:rPr>
              <a:t>NPE=451.1</a:t>
            </a:r>
            <a:endParaRPr lang="zh-CN" altLang="en-US" sz="1400" b="1" dirty="0">
              <a:solidFill>
                <a:srgbClr val="FF0000"/>
              </a:solidFill>
            </a:endParaRPr>
          </a:p>
        </p:txBody>
      </p:sp>
      <p:sp>
        <p:nvSpPr>
          <p:cNvPr id="21" name="爆炸形 1 20"/>
          <p:cNvSpPr/>
          <p:nvPr/>
        </p:nvSpPr>
        <p:spPr>
          <a:xfrm rot="21189457">
            <a:off x="2447940" y="2768923"/>
            <a:ext cx="3747878" cy="2040233"/>
          </a:xfrm>
          <a:prstGeom prst="irregularSeal1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The light </a:t>
            </a:r>
            <a:r>
              <a:rPr lang="en-US" altLang="zh-CN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yield is almost </a:t>
            </a:r>
            <a:r>
              <a:rPr lang="en-US" altLang="zh-CN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the same</a:t>
            </a:r>
            <a:endParaRPr lang="zh-CN" altLang="en-US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8696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54704" y="404663"/>
            <a:ext cx="4248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/>
              <a:t>Previous </a:t>
            </a:r>
            <a:r>
              <a:rPr lang="en-US" altLang="zh-CN" sz="3200" dirty="0" smtClean="0"/>
              <a:t>test results</a:t>
            </a:r>
            <a:endParaRPr lang="zh-CN" altLang="en-US" sz="3200" dirty="0"/>
          </a:p>
        </p:txBody>
      </p:sp>
      <p:grpSp>
        <p:nvGrpSpPr>
          <p:cNvPr id="11" name="组合 10"/>
          <p:cNvGrpSpPr/>
          <p:nvPr/>
        </p:nvGrpSpPr>
        <p:grpSpPr>
          <a:xfrm>
            <a:off x="285469" y="1282160"/>
            <a:ext cx="4104456" cy="3889502"/>
            <a:chOff x="502936" y="1748864"/>
            <a:chExt cx="4104456" cy="3889502"/>
          </a:xfrm>
        </p:grpSpPr>
        <p:pic>
          <p:nvPicPr>
            <p:cNvPr id="5" name="内容占位符 3"/>
            <p:cNvPicPr/>
            <p:nvPr/>
          </p:nvPicPr>
          <p:blipFill rotWithShape="1">
            <a:blip r:embed="rId2"/>
            <a:srcRect l="3410" t="11250"/>
            <a:stretch/>
          </p:blipFill>
          <p:spPr>
            <a:xfrm>
              <a:off x="502936" y="1821942"/>
              <a:ext cx="4104456" cy="3816424"/>
            </a:xfrm>
            <a:prstGeom prst="rect">
              <a:avLst/>
            </a:prstGeom>
            <a:ln>
              <a:noFill/>
            </a:ln>
          </p:spPr>
        </p:pic>
        <p:sp>
          <p:nvSpPr>
            <p:cNvPr id="10" name="矩形 9"/>
            <p:cNvSpPr/>
            <p:nvPr/>
          </p:nvSpPr>
          <p:spPr>
            <a:xfrm>
              <a:off x="1691680" y="1748864"/>
              <a:ext cx="1440160" cy="4320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solidFill>
                    <a:srgbClr val="FF0000"/>
                  </a:solidFill>
                </a:rPr>
                <a:t>2017.1.12</a:t>
              </a:r>
              <a:endParaRPr lang="zh-CN" alt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5641444" y="385983"/>
            <a:ext cx="3045688" cy="1813856"/>
            <a:chOff x="4622656" y="404663"/>
            <a:chExt cx="3694450" cy="2917768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22656" y="404663"/>
              <a:ext cx="3694450" cy="2917768"/>
            </a:xfrm>
            <a:prstGeom prst="rect">
              <a:avLst/>
            </a:prstGeom>
          </p:spPr>
        </p:pic>
        <p:sp>
          <p:nvSpPr>
            <p:cNvPr id="13" name="文本框 8"/>
            <p:cNvSpPr txBox="1"/>
            <p:nvPr/>
          </p:nvSpPr>
          <p:spPr>
            <a:xfrm>
              <a:off x="5133832" y="520492"/>
              <a:ext cx="1598622" cy="427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rgbClr val="FF0000"/>
                  </a:solidFill>
                </a:rPr>
                <a:t>HV: 900V</a:t>
              </a:r>
              <a:endParaRPr lang="zh-CN" alt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5443624" y="2348880"/>
            <a:ext cx="3159681" cy="2261821"/>
            <a:chOff x="6236827" y="599422"/>
            <a:chExt cx="5158151" cy="3095950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36827" y="599422"/>
              <a:ext cx="5158151" cy="3095950"/>
            </a:xfrm>
            <a:prstGeom prst="rect">
              <a:avLst/>
            </a:prstGeom>
          </p:spPr>
        </p:pic>
        <p:sp>
          <p:nvSpPr>
            <p:cNvPr id="17" name="文本框 9"/>
            <p:cNvSpPr txBox="1"/>
            <p:nvPr/>
          </p:nvSpPr>
          <p:spPr>
            <a:xfrm>
              <a:off x="7051962" y="796549"/>
              <a:ext cx="1993833" cy="5589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rgbClr val="FF0000"/>
                  </a:solidFill>
                </a:rPr>
                <a:t>HV: 950V</a:t>
              </a:r>
              <a:endParaRPr lang="zh-CN" alt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4539027" y="2015173"/>
            <a:ext cx="1403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 smtClean="0">
                <a:solidFill>
                  <a:srgbClr val="FF0000"/>
                </a:solidFill>
              </a:rPr>
              <a:t>2018.1.11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19" name="表格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5129876"/>
              </p:ext>
            </p:extLst>
          </p:nvPr>
        </p:nvGraphicFramePr>
        <p:xfrm>
          <a:off x="4788024" y="4797152"/>
          <a:ext cx="4276576" cy="12995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46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0658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3170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68072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HV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Gain(*10^6)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Charge(</a:t>
                      </a:r>
                      <a:r>
                        <a:rPr lang="en-US" altLang="zh-CN" dirty="0" err="1" smtClean="0"/>
                        <a:t>pC</a:t>
                      </a:r>
                      <a:r>
                        <a:rPr lang="en-US" altLang="zh-CN" dirty="0" smtClean="0"/>
                        <a:t>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NPE</a:t>
                      </a:r>
                      <a:endParaRPr lang="zh-CN" altLang="en-US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9593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900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1.35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106.1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491.2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59593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950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2.01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155.4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483.2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92854" y="5191924"/>
            <a:ext cx="38843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altLang="zh-CN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NPE = </a:t>
            </a:r>
            <a:r>
              <a:rPr lang="en-US" altLang="zh-CN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491.3  </a:t>
            </a:r>
            <a:r>
              <a:rPr lang="en-US" altLang="zh-CN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(</a:t>
            </a:r>
            <a:r>
              <a:rPr lang="en-US" altLang="zh-CN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with Gain=5*10^6</a:t>
            </a:r>
            <a:r>
              <a:rPr lang="en-US" altLang="zh-CN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)</a:t>
            </a:r>
            <a:endParaRPr lang="en-US" altLang="zh-CN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zh-CN" altLang="en-US"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6546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857734" y="2420888"/>
            <a:ext cx="493295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8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Thank you!</a:t>
            </a:r>
            <a:endParaRPr lang="zh-CN" altLang="en-US" sz="8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6490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1219</TotalTime>
  <Words>289</Words>
  <Application>Microsoft Office PowerPoint</Application>
  <PresentationFormat>全屏显示(4:3)</PresentationFormat>
  <Paragraphs>86</Paragraphs>
  <Slides>9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0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WangLP</dc:creator>
  <cp:lastModifiedBy>WangLP</cp:lastModifiedBy>
  <cp:revision>79</cp:revision>
  <dcterms:created xsi:type="dcterms:W3CDTF">2019-03-23T10:18:49Z</dcterms:created>
  <dcterms:modified xsi:type="dcterms:W3CDTF">2019-03-27T13:06:02Z</dcterms:modified>
</cp:coreProperties>
</file>