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3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70" r:id="rId9"/>
    <p:sldId id="274" r:id="rId10"/>
    <p:sldId id="273" r:id="rId11"/>
    <p:sldId id="277" r:id="rId12"/>
    <p:sldId id="275" r:id="rId13"/>
    <p:sldId id="269" r:id="rId14"/>
    <p:sldId id="267" r:id="rId15"/>
    <p:sldId id="266" r:id="rId16"/>
    <p:sldId id="272" r:id="rId17"/>
    <p:sldId id="278" r:id="rId18"/>
    <p:sldId id="271" r:id="rId19"/>
    <p:sldId id="276" r:id="rId20"/>
    <p:sldId id="268" r:id="rId21"/>
    <p:sldId id="280" r:id="rId22"/>
    <p:sldId id="279" r:id="rId23"/>
    <p:sldId id="256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aramond" panose="02020404030301010803" pitchFamily="18" charset="0"/>
      <p:regular r:id="rId31"/>
      <p:bold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ＭＳ Ｐゴシック" panose="020B0600070205080204" pitchFamily="34" charset="-128"/>
      <p:regular r:id="rId35"/>
    </p:embeddedFont>
    <p:embeddedFont>
      <p:font typeface="Arial Black" panose="020B0A04020102020204" pitchFamily="34" charset="0"/>
      <p:bold r:id="rId36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4843"/>
    <a:srgbClr val="847470"/>
    <a:srgbClr val="95938E"/>
    <a:srgbClr val="E7E7E4"/>
    <a:srgbClr val="4F4946"/>
    <a:srgbClr val="74241F"/>
    <a:srgbClr val="113F7C"/>
    <a:srgbClr val="A02A17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1" autoAdjust="0"/>
    <p:restoredTop sz="86398" autoAdjust="0"/>
  </p:normalViewPr>
  <p:slideViewPr>
    <p:cSldViewPr snapToGrid="0" snapToObjects="1">
      <p:cViewPr>
        <p:scale>
          <a:sx n="80" d="100"/>
          <a:sy n="80" d="100"/>
        </p:scale>
        <p:origin x="-1782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9/28/2015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11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9/28/2015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09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7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4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rgbClr val="4F494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136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798767"/>
            <a:ext cx="2113284" cy="93572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136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3572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396038"/>
            <a:ext cx="1416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EIC14, March 17-21, 2014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400800"/>
            <a:ext cx="502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F. Ames, TRIUMF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34" name="Picture 10" descr="TRIUMF_logo_white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663" y="68263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</p:sldLayoutIdLst>
  <p:hf hdr="0"/>
  <p:txStyles>
    <p:titleStyle>
      <a:lvl1pPr algn="r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chemeClr val="bg1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package" Target="../embeddings/Microsoft_Word_Document1.doc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0.emf"/><Relationship Id="rId4" Type="http://schemas.openxmlformats.org/officeDocument/2006/relationships/package" Target="../embeddings/Microsoft_Word_Document2.docx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TRIUMF ARIEL </a:t>
            </a:r>
            <a:r>
              <a:rPr lang="en-US" dirty="0" err="1" smtClean="0"/>
              <a:t>rf</a:t>
            </a:r>
            <a:r>
              <a:rPr lang="en-US" dirty="0" smtClean="0"/>
              <a:t> modulated electron source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7650" y="3352800"/>
            <a:ext cx="6076950" cy="457200"/>
          </a:xfrm>
        </p:spPr>
        <p:txBody>
          <a:bodyPr/>
          <a:lstStyle/>
          <a:p>
            <a:r>
              <a:rPr lang="en-US" dirty="0" smtClean="0"/>
              <a:t>EIC14, March 17-21, </a:t>
            </a:r>
          </a:p>
          <a:p>
            <a:r>
              <a:rPr lang="en-US" dirty="0" smtClean="0"/>
              <a:t>Jefferson Lab, Newport News, VA, USA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47650" y="4267200"/>
            <a:ext cx="6076950" cy="862940"/>
          </a:xfrm>
        </p:spPr>
        <p:txBody>
          <a:bodyPr/>
          <a:lstStyle/>
          <a:p>
            <a:r>
              <a:rPr lang="en-US" dirty="0" smtClean="0"/>
              <a:t>F. Ames, </a:t>
            </a:r>
          </a:p>
          <a:p>
            <a:r>
              <a:rPr lang="en-US" dirty="0" smtClean="0"/>
              <a:t>Y. Chao, K. Fong, S. </a:t>
            </a:r>
            <a:r>
              <a:rPr lang="en-US" dirty="0" err="1" smtClean="0"/>
              <a:t>Kocielniak</a:t>
            </a:r>
            <a:r>
              <a:rPr lang="en-US" dirty="0" smtClean="0"/>
              <a:t>, N. Khan, A. </a:t>
            </a:r>
            <a:r>
              <a:rPr lang="en-US" dirty="0" err="1" smtClean="0"/>
              <a:t>Laxdal</a:t>
            </a:r>
            <a:r>
              <a:rPr lang="en-US" dirty="0" smtClean="0"/>
              <a:t>, L. </a:t>
            </a:r>
            <a:r>
              <a:rPr lang="en-US" dirty="0" err="1" smtClean="0"/>
              <a:t>Merminga</a:t>
            </a:r>
            <a:r>
              <a:rPr lang="en-US" dirty="0" smtClean="0"/>
              <a:t>, </a:t>
            </a:r>
          </a:p>
          <a:p>
            <a:r>
              <a:rPr lang="en-US" dirty="0" smtClean="0"/>
              <a:t>C. </a:t>
            </a:r>
            <a:r>
              <a:rPr lang="en-US" dirty="0" err="1" smtClean="0"/>
              <a:t>Sinclaire</a:t>
            </a:r>
            <a:r>
              <a:rPr lang="en-US" dirty="0" smtClean="0"/>
              <a:t>, D. </a:t>
            </a:r>
            <a:r>
              <a:rPr lang="en-US" dirty="0" err="1" smtClean="0"/>
              <a:t>Storey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" b="4437"/>
          <a:stretch>
            <a:fillRect/>
          </a:stretch>
        </p:blipFill>
        <p:spPr bwMode="auto">
          <a:xfrm>
            <a:off x="6833416" y="4800600"/>
            <a:ext cx="2310584" cy="203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ames\Desktop\DSCN8236.jpg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/>
          <a:srcRect l="7386" r="7386"/>
          <a:stretch>
            <a:fillRect/>
          </a:stretch>
        </p:blipFill>
        <p:spPr bwMode="auto">
          <a:xfrm>
            <a:off x="6833416" y="3115534"/>
            <a:ext cx="2289345" cy="201460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" b="6234"/>
          <a:stretch>
            <a:fillRect/>
          </a:stretch>
        </p:blipFill>
        <p:spPr bwMode="auto">
          <a:xfrm>
            <a:off x="6833416" y="1109042"/>
            <a:ext cx="2280102" cy="200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transversal </a:t>
            </a:r>
            <a:r>
              <a:rPr lang="en-CA" dirty="0" err="1"/>
              <a:t>emittance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9pPr>
          </a:lstStyle>
          <a:p>
            <a:pPr>
              <a:defRPr/>
            </a:pPr>
            <a:fld id="{AE862FB5-F22D-4486-BDA3-6BF835D698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/>
        </p:nvGraphicFramePr>
        <p:xfrm>
          <a:off x="3110753" y="1666875"/>
          <a:ext cx="5718471" cy="3953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Document" r:id="rId4" imgW="9166511" imgH="6327257" progId="Word.Document.12">
                  <p:embed/>
                </p:oleObj>
              </mc:Choice>
              <mc:Fallback>
                <p:oleObj name="Document" r:id="rId4" imgW="9166511" imgH="632725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0753" y="1666875"/>
                        <a:ext cx="5718471" cy="39539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-483592" y="1380565"/>
            <a:ext cx="3699528" cy="2334185"/>
            <a:chOff x="2997" y="2597"/>
            <a:chExt cx="14916" cy="8683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2997" y="2597"/>
              <a:ext cx="14916" cy="8683"/>
              <a:chOff x="453" y="6190"/>
              <a:chExt cx="9496" cy="5528"/>
            </a:xfrm>
          </p:grpSpPr>
          <p:pic>
            <p:nvPicPr>
              <p:cNvPr id="13" name="Picture 28" descr="As built 100Kev gun installation"/>
              <p:cNvPicPr>
                <a:picLocks noChangeAspect="1" noChangeArrowheads="1"/>
              </p:cNvPicPr>
              <p:nvPr/>
            </p:nvPicPr>
            <p:blipFill>
              <a:blip r:embed="rId6"/>
              <a:srcRect l="12102" t="10820" r="6573" b="20392"/>
              <a:stretch>
                <a:fillRect/>
              </a:stretch>
            </p:blipFill>
            <p:spPr bwMode="auto">
              <a:xfrm>
                <a:off x="453" y="6190"/>
                <a:ext cx="9496" cy="5528"/>
              </a:xfrm>
              <a:prstGeom prst="rect">
                <a:avLst/>
              </a:prstGeom>
              <a:noFill/>
            </p:spPr>
          </p:pic>
          <p:sp>
            <p:nvSpPr>
              <p:cNvPr id="14" name="Text Box 17"/>
              <p:cNvSpPr txBox="1">
                <a:spLocks noChangeArrowheads="1"/>
              </p:cNvSpPr>
              <p:nvPr/>
            </p:nvSpPr>
            <p:spPr bwMode="auto">
              <a:xfrm>
                <a:off x="2756" y="11059"/>
                <a:ext cx="1066" cy="65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</a:rPr>
                  <a:t>Fit Point</a:t>
                </a:r>
                <a:endPara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7719" y="10941"/>
                <a:ext cx="1154" cy="56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</a:rPr>
                  <a:t>Measured Point</a:t>
                </a:r>
                <a:endPara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10750" y="8633"/>
              <a:ext cx="1813" cy="88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</a:rPr>
                <a:t>VLBT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</a:rPr>
                <a:t>SOL1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22481" y="5389527"/>
          <a:ext cx="2788272" cy="745809"/>
        </p:xfrm>
        <a:graphic>
          <a:graphicData uri="http://schemas.openxmlformats.org/drawingml/2006/table">
            <a:tbl>
              <a:tblPr/>
              <a:tblGrid>
                <a:gridCol w="1513633"/>
                <a:gridCol w="1274639"/>
              </a:tblGrid>
              <a:tr h="381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X </a:t>
                      </a:r>
                      <a:r>
                        <a:rPr lang="en-US" sz="1000" dirty="0" err="1">
                          <a:latin typeface="Times New Roman"/>
                          <a:ea typeface="Calibri"/>
                          <a:cs typeface="Times New Roman"/>
                        </a:rPr>
                        <a:t>Emittance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 (m-</a:t>
                      </a:r>
                      <a:r>
                        <a:rPr lang="en-US" sz="1000" dirty="0" err="1">
                          <a:latin typeface="Times New Roman"/>
                          <a:ea typeface="Calibri"/>
                          <a:cs typeface="Times New Roman"/>
                        </a:rPr>
                        <a:t>rad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9.28883×10</a:t>
                      </a:r>
                      <a:r>
                        <a:rPr lang="en-US" sz="1000" baseline="30000" dirty="0">
                          <a:latin typeface="Times New Roman"/>
                          <a:ea typeface="Calibri"/>
                          <a:cs typeface="Times New Roman"/>
                        </a:rPr>
                        <a:t>-6</a:t>
                      </a: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Y </a:t>
                      </a:r>
                      <a:r>
                        <a:rPr lang="en-US" sz="1000" dirty="0" err="1">
                          <a:latin typeface="Times New Roman"/>
                          <a:ea typeface="Calibri"/>
                          <a:cs typeface="Times New Roman"/>
                        </a:rPr>
                        <a:t>Emittance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 (m-</a:t>
                      </a:r>
                      <a:r>
                        <a:rPr lang="en-US" sz="1000" dirty="0" err="1">
                          <a:latin typeface="Times New Roman"/>
                          <a:ea typeface="Calibri"/>
                          <a:cs typeface="Times New Roman"/>
                        </a:rPr>
                        <a:t>rad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9.47943×10</a:t>
                      </a:r>
                      <a:r>
                        <a:rPr lang="en-US" sz="1000" baseline="30000" dirty="0">
                          <a:latin typeface="Times New Roman"/>
                          <a:ea typeface="Calibri"/>
                          <a:cs typeface="Times New Roman"/>
                        </a:rPr>
                        <a:t>-6</a:t>
                      </a: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00635" y="4222376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scan </a:t>
            </a:r>
            <a:r>
              <a:rPr lang="en-CA" sz="1400" dirty="0" err="1" smtClean="0"/>
              <a:t>solenoide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62221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transversal </a:t>
            </a:r>
            <a:r>
              <a:rPr lang="en-CA" dirty="0" err="1"/>
              <a:t>emittance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1755" y="1209256"/>
            <a:ext cx="7167716" cy="52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65342" y="1757238"/>
            <a:ext cx="181331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Allison </a:t>
            </a:r>
            <a:r>
              <a:rPr lang="en-US" sz="1600" dirty="0" err="1"/>
              <a:t>Emittance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scanner</a:t>
            </a:r>
          </a:p>
          <a:p>
            <a:r>
              <a:rPr lang="en-US" sz="1600" dirty="0" smtClean="0"/>
              <a:t>Measurement</a:t>
            </a:r>
          </a:p>
          <a:p>
            <a:r>
              <a:rPr lang="en-US" sz="1600" dirty="0" smtClean="0"/>
              <a:t>As function of </a:t>
            </a:r>
          </a:p>
          <a:p>
            <a:r>
              <a:rPr lang="en-US" sz="1600" dirty="0" smtClean="0"/>
              <a:t>solenoid field</a:t>
            </a:r>
          </a:p>
          <a:p>
            <a:endParaRPr lang="en-US" sz="1600" dirty="0"/>
          </a:p>
          <a:p>
            <a:pPr marL="342900" indent="-342900">
              <a:buAutoNum type="alphaUcPeriod"/>
            </a:pPr>
            <a:r>
              <a:rPr lang="en-US" sz="1600" dirty="0" err="1" smtClean="0"/>
              <a:t>Laxdal</a:t>
            </a:r>
            <a:r>
              <a:rPr lang="en-US" sz="1600" dirty="0" smtClean="0"/>
              <a:t> et al.</a:t>
            </a:r>
          </a:p>
          <a:p>
            <a:r>
              <a:rPr lang="en-US" sz="1600" dirty="0" smtClean="0"/>
              <a:t>BIW’12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49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longitudinal </a:t>
            </a:r>
            <a:r>
              <a:rPr lang="en-CA" dirty="0" err="1" smtClean="0"/>
              <a:t>emittance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01600" y="1981200"/>
          <a:ext cx="8940800" cy="357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Document" r:id="rId4" imgW="10480389" imgH="4193993" progId="Word.Document.12">
                  <p:embed/>
                </p:oleObj>
              </mc:Choice>
              <mc:Fallback>
                <p:oleObj name="Document" r:id="rId4" imgW="10480389" imgH="4193993" progId="Word.Document.12">
                  <p:embed/>
                  <p:pic>
                    <p:nvPicPr>
                      <p:cNvPr id="0" name="Object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1981200"/>
                        <a:ext cx="8940800" cy="357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01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300 kV source design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TEL0761D.SLDDRW.png"/>
          <p:cNvPicPr>
            <a:picLocks noChangeAspect="1"/>
          </p:cNvPicPr>
          <p:nvPr/>
        </p:nvPicPr>
        <p:blipFill rotWithShape="1">
          <a:blip r:embed="rId2"/>
          <a:srcRect l="26510" t="6709" r="34667" b="38752"/>
          <a:stretch/>
        </p:blipFill>
        <p:spPr>
          <a:xfrm>
            <a:off x="762574" y="1385401"/>
            <a:ext cx="4224564" cy="384048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854015" y="3743865"/>
            <a:ext cx="802257" cy="18201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363638" y="3873260"/>
            <a:ext cx="871268" cy="1690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3849" y="5564038"/>
            <a:ext cx="91403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cathode</a:t>
            </a:r>
            <a:endParaRPr lang="en-CA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389150" y="5587042"/>
            <a:ext cx="75373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anode</a:t>
            </a:r>
            <a:endParaRPr lang="en-CA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533290" y="1903562"/>
            <a:ext cx="173477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ceramic insulator</a:t>
            </a:r>
            <a:endParaRPr lang="en-CA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33290" y="2242116"/>
            <a:ext cx="609592" cy="595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62777" y="2242116"/>
            <a:ext cx="26933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titanium cathode electrodes</a:t>
            </a:r>
          </a:p>
          <a:p>
            <a:r>
              <a:rPr lang="en-US" sz="1600" dirty="0" smtClean="0"/>
              <a:t>copper beryllium anode</a:t>
            </a:r>
          </a:p>
          <a:p>
            <a:endParaRPr lang="en-US" sz="1600" dirty="0"/>
          </a:p>
          <a:p>
            <a:r>
              <a:rPr lang="en-US" sz="1600" dirty="0"/>
              <a:t>r</a:t>
            </a:r>
            <a:r>
              <a:rPr lang="en-US" sz="1600" dirty="0" smtClean="0"/>
              <a:t>educed surface at </a:t>
            </a:r>
          </a:p>
          <a:p>
            <a:r>
              <a:rPr lang="en-US" sz="1600" dirty="0" smtClean="0"/>
              <a:t>negative potential</a:t>
            </a:r>
            <a:endParaRPr lang="en-CA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014158" y="2657614"/>
            <a:ext cx="166904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steerer</a:t>
            </a:r>
            <a:r>
              <a:rPr lang="en-US" sz="1600" dirty="0" smtClean="0"/>
              <a:t> magnets</a:t>
            </a:r>
            <a:endParaRPr lang="en-CA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234906" y="2996168"/>
            <a:ext cx="1216324" cy="419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46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300 kV source design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Ames, TRIUMF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18374" y="2117235"/>
            <a:ext cx="9518047" cy="4022857"/>
            <a:chOff x="0" y="1781059"/>
            <a:chExt cx="9518047" cy="4022857"/>
          </a:xfrm>
        </p:grpSpPr>
        <p:pic>
          <p:nvPicPr>
            <p:cNvPr id="7" name="Picture 6" descr="TEL234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81059"/>
              <a:ext cx="6217143" cy="4022857"/>
            </a:xfrm>
            <a:prstGeom prst="rect">
              <a:avLst/>
            </a:prstGeom>
          </p:spPr>
        </p:pic>
        <p:pic>
          <p:nvPicPr>
            <p:cNvPr id="8" name="Picture 7" descr="TEL2341 3.png"/>
            <p:cNvPicPr>
              <a:picLocks noChangeAspect="1"/>
            </p:cNvPicPr>
            <p:nvPr/>
          </p:nvPicPr>
          <p:blipFill>
            <a:blip r:embed="rId3"/>
            <a:srcRect l="11581" r="11581"/>
            <a:stretch>
              <a:fillRect/>
            </a:stretch>
          </p:blipFill>
          <p:spPr>
            <a:xfrm>
              <a:off x="5338047" y="1781059"/>
              <a:ext cx="4180000" cy="3520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56863" y="4170153"/>
              <a:ext cx="750526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rf</a:t>
              </a:r>
              <a:r>
                <a:rPr lang="en-US" sz="1400" dirty="0" smtClean="0"/>
                <a:t> tuner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65662" y="2117235"/>
              <a:ext cx="1717137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ceramic waveguide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8062" y="3201965"/>
              <a:ext cx="1745991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high voltage shroud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22667" y="2117235"/>
              <a:ext cx="780983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support</a:t>
              </a:r>
              <a:endParaRPr lang="en-US" sz="1400" dirty="0"/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>
              <a:off x="2213159" y="2425012"/>
              <a:ext cx="390491" cy="2301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128682" y="2425012"/>
              <a:ext cx="842683" cy="2301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1"/>
            </p:cNvCxnSpPr>
            <p:nvPr/>
          </p:nvCxnSpPr>
          <p:spPr>
            <a:xfrm flipH="1" flipV="1">
              <a:off x="4580965" y="4053612"/>
              <a:ext cx="175898" cy="2704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550024" y="3509742"/>
              <a:ext cx="421341" cy="2659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754906" y="1781059"/>
              <a:ext cx="2153154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high voltage </a:t>
              </a:r>
              <a:r>
                <a:rPr lang="en-US" sz="1400" dirty="0" err="1" smtClean="0"/>
                <a:t>feedthrough</a:t>
              </a:r>
              <a:endParaRPr lang="en-US" sz="1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7602071" y="2117235"/>
              <a:ext cx="224117" cy="6633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302492" y="155275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SF</a:t>
            </a:r>
            <a:r>
              <a:rPr lang="en-US" sz="1800" baseline="-25000" dirty="0" smtClean="0"/>
              <a:t>6</a:t>
            </a:r>
            <a:r>
              <a:rPr lang="en-US" sz="1800" dirty="0" smtClean="0"/>
              <a:t> vessel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1674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ceramic </a:t>
            </a:r>
            <a:r>
              <a:rPr lang="en-US" dirty="0" err="1" smtClean="0"/>
              <a:t>rf</a:t>
            </a:r>
            <a:r>
              <a:rPr lang="en-US" dirty="0" smtClean="0"/>
              <a:t> waveguide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8355" y="1595887"/>
            <a:ext cx="431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problem:</a:t>
            </a:r>
          </a:p>
          <a:p>
            <a:r>
              <a:rPr lang="en-US" sz="1800" dirty="0" err="1" smtClean="0"/>
              <a:t>rf</a:t>
            </a:r>
            <a:r>
              <a:rPr lang="en-US" sz="1800" dirty="0" smtClean="0"/>
              <a:t> power is needed on high voltage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037087"/>
              </p:ext>
            </p:extLst>
          </p:nvPr>
        </p:nvGraphicFramePr>
        <p:xfrm>
          <a:off x="1111250" y="2523252"/>
          <a:ext cx="60960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generator / amplifier on high voltage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generator / amplifier on ground</a:t>
                      </a:r>
                      <a:endParaRPr lang="en-CA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easy 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easy operation and maintenance</a:t>
                      </a:r>
                      <a:endParaRPr lang="en-CA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high volume and power on high voltage</a:t>
                      </a:r>
                      <a:endParaRPr lang="en-C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high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voltage dc break for </a:t>
                      </a:r>
                      <a:r>
                        <a:rPr lang="en-US" b="1" baseline="0" dirty="0" err="1" smtClean="0">
                          <a:solidFill>
                            <a:srgbClr val="FF0000"/>
                          </a:solidFill>
                        </a:rPr>
                        <a:t>rf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not commercially available</a:t>
                      </a:r>
                      <a:endParaRPr lang="en-C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operating electronics in SF6</a:t>
                      </a:r>
                      <a:endParaRPr lang="en-C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higher </a:t>
                      </a:r>
                      <a:r>
                        <a:rPr lang="en-US" b="1" dirty="0" err="1" smtClean="0"/>
                        <a:t>rf</a:t>
                      </a:r>
                      <a:r>
                        <a:rPr lang="en-US" b="1" dirty="0" smtClean="0"/>
                        <a:t> losses in transport</a:t>
                      </a:r>
                      <a:endParaRPr lang="en-CA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6888" y="5588353"/>
            <a:ext cx="6338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first tests with </a:t>
            </a:r>
            <a:r>
              <a:rPr lang="en-US" sz="1600" dirty="0" err="1" smtClean="0"/>
              <a:t>rf</a:t>
            </a:r>
            <a:r>
              <a:rPr lang="en-US" sz="1600" dirty="0" smtClean="0"/>
              <a:t> transformer: not enough isolation or too high losses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52492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ceramic </a:t>
            </a:r>
            <a:r>
              <a:rPr lang="en-US" dirty="0" err="1"/>
              <a:t>rf</a:t>
            </a:r>
            <a:r>
              <a:rPr lang="en-US" dirty="0"/>
              <a:t> waveguide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45" y="1139666"/>
            <a:ext cx="2506980" cy="513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ield"/>
          <p:cNvPicPr>
            <a:picLocks noChangeAspect="1" noChangeArrowheads="1"/>
          </p:cNvPicPr>
          <p:nvPr/>
        </p:nvPicPr>
        <p:blipFill rotWithShape="1">
          <a:blip r:embed="rId3"/>
          <a:srcRect l="12028" r="-12028"/>
          <a:stretch/>
        </p:blipFill>
        <p:spPr>
          <a:xfrm rot="5400000">
            <a:off x="-917258" y="3057525"/>
            <a:ext cx="3991928" cy="2157413"/>
          </a:xfrm>
          <a:prstGeom prst="rect">
            <a:avLst/>
          </a:prstGeom>
          <a:noFill/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5" t="3" r="2622" b="52000"/>
          <a:stretch/>
        </p:blipFill>
        <p:spPr>
          <a:xfrm>
            <a:off x="4721397" y="2419359"/>
            <a:ext cx="4311306" cy="24248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72250" y="2324100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HFSS simulation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1397" y="1801713"/>
            <a:ext cx="236475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ceramic Ø 10 cm</a:t>
            </a:r>
            <a:endParaRPr lang="en-CA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008820" y="2140267"/>
            <a:ext cx="1401380" cy="1143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9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2" descr="C:\Documents and Settings\ames\Desktop\DSCN82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3974" y="3528399"/>
            <a:ext cx="2984602" cy="2238451"/>
          </a:xfrm>
          <a:prstGeom prst="rect">
            <a:avLst/>
          </a:prstGeom>
          <a:noFill/>
        </p:spPr>
      </p:pic>
      <p:pic>
        <p:nvPicPr>
          <p:cNvPr id="7" name="Picture 3" descr="C:\Documents and Settings\ames\Desktop\DSCN82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830" y="1663023"/>
            <a:ext cx="3979469" cy="2984602"/>
          </a:xfrm>
          <a:prstGeom prst="rect">
            <a:avLst/>
          </a:prstGeom>
          <a:noFill/>
        </p:spPr>
      </p:pic>
      <p:pic>
        <p:nvPicPr>
          <p:cNvPr id="8" name="Picture 6" descr="C:\Documents and Settings\ames\Desktop\DSCN82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673" y="1164106"/>
            <a:ext cx="2984602" cy="223845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26275" y="1324469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titanium</a:t>
            </a:r>
          </a:p>
          <a:p>
            <a:r>
              <a:rPr lang="en-CA" sz="1600" dirty="0" smtClean="0"/>
              <a:t>Pierce electrode</a:t>
            </a:r>
            <a:endParaRPr lang="en-CA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123765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c</a:t>
            </a:r>
            <a:r>
              <a:rPr lang="en-CA" sz="1600" dirty="0" smtClean="0"/>
              <a:t>opper beryllium</a:t>
            </a:r>
          </a:p>
          <a:p>
            <a:r>
              <a:rPr lang="en-CA" sz="1600" dirty="0" smtClean="0"/>
              <a:t>anode in ceramic</a:t>
            </a:r>
            <a:endParaRPr lang="en-CA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7269" y="4769224"/>
            <a:ext cx="2374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preparing for leak check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8385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300 kV source installation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3765"/>
            <a:ext cx="27432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926412"/>
            <a:ext cx="36576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1414426"/>
            <a:ext cx="1938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ceramic waveguide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00400" y="1752980"/>
            <a:ext cx="768285" cy="4057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5814" y="2351344"/>
            <a:ext cx="1558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350 kV, 16 mA </a:t>
            </a:r>
          </a:p>
          <a:p>
            <a:r>
              <a:rPr lang="en-US" sz="1600" dirty="0" smtClean="0"/>
              <a:t>power supply</a:t>
            </a:r>
            <a:endParaRPr lang="en-US" sz="1600" dirty="0"/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4055162" y="2936119"/>
            <a:ext cx="1202638" cy="159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6499" y="5298012"/>
            <a:ext cx="178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SF</a:t>
            </a:r>
            <a:r>
              <a:rPr lang="en-US" sz="1600" baseline="-25000" dirty="0" smtClean="0"/>
              <a:t>6</a:t>
            </a:r>
            <a:r>
              <a:rPr lang="en-US" sz="1600" dirty="0" smtClean="0"/>
              <a:t> vessel inside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78" y="1183212"/>
            <a:ext cx="3048000" cy="22860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281135" y="5636566"/>
            <a:ext cx="776265" cy="2392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14557" r="20668" b="8423"/>
          <a:stretch/>
        </p:blipFill>
        <p:spPr>
          <a:xfrm>
            <a:off x="5350298" y="3631205"/>
            <a:ext cx="3566160" cy="25603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37175" y="6197208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SF</a:t>
            </a:r>
            <a:r>
              <a:rPr lang="en-US" sz="1600" baseline="-25000" dirty="0" smtClean="0"/>
              <a:t>6</a:t>
            </a:r>
            <a:r>
              <a:rPr lang="en-US" sz="1600" dirty="0" smtClean="0"/>
              <a:t> vessel outside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45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300 kV source results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497872"/>
            <a:ext cx="5200650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47775" y="1381125"/>
            <a:ext cx="43011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Frist test with ceramic waveguide and 300 kV</a:t>
            </a:r>
          </a:p>
          <a:p>
            <a:endParaRPr lang="en-US" sz="1600" dirty="0"/>
          </a:p>
          <a:p>
            <a:r>
              <a:rPr lang="en-US" sz="1600" dirty="0" smtClean="0"/>
              <a:t>Duty factor 0.1% (1 µs, 1 kHz)</a:t>
            </a:r>
          </a:p>
          <a:p>
            <a:r>
              <a:rPr lang="en-US" sz="1600" dirty="0" smtClean="0"/>
              <a:t>Peak current 2-10 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59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TRIUMF ARIEL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2224654" y="1166925"/>
            <a:ext cx="6272212" cy="5635625"/>
            <a:chOff x="2004647" y="1136763"/>
            <a:chExt cx="6272212" cy="5635625"/>
          </a:xfrm>
        </p:grpSpPr>
        <p:pic>
          <p:nvPicPr>
            <p:cNvPr id="8" name="Picture 1042" descr="TRIUMFoverview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4647" y="1136763"/>
              <a:ext cx="6272212" cy="563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821135" y="5216638"/>
              <a:ext cx="1266825" cy="65087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A50021">
                  <a:alpha val="50195"/>
                </a:srgb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  <a:cs typeface="Times New Roman" pitchFamily="18" charset="0"/>
                </a:rPr>
                <a:t>500MeV Cyclotron</a:t>
              </a: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3617685" y="5446825"/>
              <a:ext cx="850900" cy="317500"/>
            </a:xfrm>
            <a:prstGeom prst="line">
              <a:avLst/>
            </a:prstGeom>
            <a:noFill/>
            <a:ln w="38100">
              <a:solidFill>
                <a:srgbClr val="A02A17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5116285" y="3719625"/>
              <a:ext cx="139700" cy="1631950"/>
            </a:xfrm>
            <a:custGeom>
              <a:avLst/>
              <a:gdLst>
                <a:gd name="T0" fmla="*/ 0 w 88"/>
                <a:gd name="T1" fmla="*/ 2147483647 h 1028"/>
                <a:gd name="T2" fmla="*/ 2147483647 w 88"/>
                <a:gd name="T3" fmla="*/ 2147483647 h 1028"/>
                <a:gd name="T4" fmla="*/ 2147483647 w 88"/>
                <a:gd name="T5" fmla="*/ 2147483647 h 1028"/>
                <a:gd name="T6" fmla="*/ 2147483647 w 88"/>
                <a:gd name="T7" fmla="*/ 0 h 10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"/>
                <a:gd name="T13" fmla="*/ 0 h 1028"/>
                <a:gd name="T14" fmla="*/ 88 w 88"/>
                <a:gd name="T15" fmla="*/ 1028 h 10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" h="1028">
                  <a:moveTo>
                    <a:pt x="0" y="1028"/>
                  </a:moveTo>
                  <a:lnTo>
                    <a:pt x="80" y="968"/>
                  </a:lnTo>
                  <a:lnTo>
                    <a:pt x="84" y="924"/>
                  </a:lnTo>
                  <a:lnTo>
                    <a:pt x="88" y="0"/>
                  </a:lnTo>
                </a:path>
              </a:pathLst>
            </a:custGeom>
            <a:noFill/>
            <a:ln w="57150">
              <a:solidFill>
                <a:srgbClr val="A50021">
                  <a:alpha val="50195"/>
                </a:srgbClr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570185" y="2475025"/>
              <a:ext cx="1790700" cy="952500"/>
            </a:xfrm>
            <a:prstGeom prst="rect">
              <a:avLst/>
            </a:prstGeom>
            <a:noFill/>
            <a:ln w="38100">
              <a:solidFill>
                <a:srgbClr val="A50021">
                  <a:alpha val="50195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9193EB"/>
                </a:solidFill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481285" y="1166925"/>
              <a:ext cx="2933700" cy="1308100"/>
            </a:xfrm>
            <a:prstGeom prst="rect">
              <a:avLst/>
            </a:prstGeom>
            <a:noFill/>
            <a:ln w="38100">
              <a:solidFill>
                <a:srgbClr val="A50021">
                  <a:alpha val="50195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9193EB"/>
                </a:solidFill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990873" y="2760775"/>
              <a:ext cx="911225" cy="37623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A50021">
                  <a:alpha val="50195"/>
                </a:srgb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  <a:cs typeface="Times New Roman" pitchFamily="18" charset="0"/>
                </a:rPr>
                <a:t>ISAC-I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5360760" y="1238363"/>
              <a:ext cx="1012825" cy="3762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>
                  <a:alpha val="47842"/>
                </a:srgb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  <a:cs typeface="Times New Roman" pitchFamily="18" charset="0"/>
                </a:rPr>
                <a:t>ISAC-II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2169885" y="4378438"/>
              <a:ext cx="1114425" cy="3762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sz="1800" b="1" dirty="0">
                  <a:solidFill>
                    <a:schemeClr val="hlink"/>
                  </a:solidFill>
                  <a:cs typeface="Times New Roman" pitchFamily="18" charset="0"/>
                </a:rPr>
                <a:t>e-</a:t>
              </a:r>
              <a:r>
                <a:rPr lang="en-US" sz="1800" b="1" dirty="0" err="1">
                  <a:solidFill>
                    <a:schemeClr val="hlink"/>
                  </a:solidFill>
                  <a:cs typeface="Times New Roman" pitchFamily="18" charset="0"/>
                </a:rPr>
                <a:t>Linac</a:t>
              </a:r>
              <a:endParaRPr lang="en-US" sz="1800" b="1" dirty="0">
                <a:solidFill>
                  <a:schemeClr val="hlink"/>
                </a:solidFill>
                <a:cs typeface="Times New Roman" pitchFamily="18" charset="0"/>
              </a:endParaRPr>
            </a:p>
          </p:txBody>
        </p:sp>
        <p:graphicFrame>
          <p:nvGraphicFramePr>
            <p:cNvPr id="17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4269287"/>
                </p:ext>
              </p:extLst>
            </p:nvPr>
          </p:nvGraphicFramePr>
          <p:xfrm>
            <a:off x="3408135" y="2816338"/>
            <a:ext cx="1125538" cy="297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4" name="Bitmap Image" r:id="rId4" imgW="2572109" imgH="6800000" progId="PBrush">
                    <p:embed/>
                  </p:oleObj>
                </mc:Choice>
                <mc:Fallback>
                  <p:oleObj name="Bitmap Image" r:id="rId4" imgW="2572109" imgH="6800000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135" y="2816338"/>
                          <a:ext cx="1125538" cy="297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 flipV="1">
              <a:off x="5052785" y="5478575"/>
              <a:ext cx="774700" cy="114300"/>
            </a:xfrm>
            <a:prstGeom prst="line">
              <a:avLst/>
            </a:prstGeom>
            <a:noFill/>
            <a:ln w="38100">
              <a:solidFill>
                <a:srgbClr val="A50021">
                  <a:alpha val="50195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503385" y="2910000"/>
              <a:ext cx="922338" cy="37623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sz="1800" b="1" dirty="0">
                  <a:solidFill>
                    <a:schemeClr val="hlink"/>
                  </a:solidFill>
                  <a:cs typeface="Times New Roman" pitchFamily="18" charset="0"/>
                </a:rPr>
                <a:t>ARIEL</a:t>
              </a: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3389085" y="2817925"/>
              <a:ext cx="1143000" cy="30099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2676298" y="4727688"/>
              <a:ext cx="977900" cy="5842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3922485" y="1757475"/>
              <a:ext cx="1485900" cy="241300"/>
            </a:xfrm>
            <a:prstGeom prst="line">
              <a:avLst/>
            </a:prstGeom>
            <a:noFill/>
            <a:ln w="38100">
              <a:solidFill>
                <a:srgbClr val="000000">
                  <a:alpha val="47842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03835" y="6485641"/>
              <a:ext cx="2261600" cy="286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2143120" y="1259669"/>
            <a:ext cx="1878011" cy="1501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 Box 1036"/>
          <p:cNvSpPr txBox="1">
            <a:spLocks noChangeArrowheads="1"/>
          </p:cNvSpPr>
          <p:nvPr/>
        </p:nvSpPr>
        <p:spPr bwMode="auto">
          <a:xfrm>
            <a:off x="0" y="1114344"/>
            <a:ext cx="2224654" cy="50690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FontTx/>
              <a:buChar char="•"/>
            </a:pP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500 MeV H</a:t>
            </a:r>
            <a:r>
              <a:rPr lang="en-GB" sz="1400" b="1" baseline="30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-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cyclotron</a:t>
            </a:r>
          </a:p>
          <a:p>
            <a:pPr defTabSz="914400">
              <a:lnSpc>
                <a:spcPct val="110000"/>
              </a:lnSpc>
            </a:pP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up to 400  µA into 4 beam lines, </a:t>
            </a:r>
          </a:p>
          <a:p>
            <a:pPr defTabSz="914400">
              <a:lnSpc>
                <a:spcPct val="110000"/>
              </a:lnSpc>
            </a:pP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meson and isotope production</a:t>
            </a:r>
          </a:p>
          <a:p>
            <a:pPr defTabSz="914400">
              <a:lnSpc>
                <a:spcPct val="110000"/>
              </a:lnSpc>
              <a:buFontTx/>
              <a:buChar char="•"/>
            </a:pP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ISAC: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SOL 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facility for the production and acceleration of rare isotope beams (RIB) </a:t>
            </a:r>
          </a:p>
          <a:p>
            <a:pPr defTabSz="914400">
              <a:lnSpc>
                <a:spcPct val="110000"/>
              </a:lnSpc>
            </a:pP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Highest power driver beam (50 kW protons)</a:t>
            </a:r>
          </a:p>
          <a:p>
            <a:pPr defTabSz="914400">
              <a:lnSpc>
                <a:spcPct val="110000"/>
              </a:lnSpc>
            </a:pP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plus post-accelerator </a:t>
            </a:r>
          </a:p>
          <a:p>
            <a:pPr defTabSz="914400">
              <a:lnSpc>
                <a:spcPct val="110000"/>
              </a:lnSpc>
              <a:buFontTx/>
              <a:buChar char="•"/>
            </a:pPr>
            <a:r>
              <a:rPr lang="en-GB" sz="1400" b="1" dirty="0" smtClean="0">
                <a:solidFill>
                  <a:schemeClr val="accent2"/>
                </a:solidFill>
                <a:cs typeface="Times New Roman" pitchFamily="18" charset="0"/>
              </a:rPr>
              <a:t>Now </a:t>
            </a:r>
            <a:r>
              <a:rPr lang="en-GB" sz="1400" b="1" dirty="0">
                <a:solidFill>
                  <a:schemeClr val="accent2"/>
                </a:solidFill>
                <a:cs typeface="Times New Roman" pitchFamily="18" charset="0"/>
              </a:rPr>
              <a:t>adding ARIEL to increase from one to three simultaneous beams</a:t>
            </a:r>
          </a:p>
          <a:p>
            <a:pPr defTabSz="914400">
              <a:lnSpc>
                <a:spcPct val="110000"/>
              </a:lnSpc>
              <a:buFontTx/>
              <a:buChar char="•"/>
            </a:pPr>
            <a:r>
              <a:rPr lang="en-GB" sz="1400" b="1" dirty="0">
                <a:solidFill>
                  <a:schemeClr val="accent1"/>
                </a:solidFill>
                <a:cs typeface="Times New Roman" pitchFamily="18" charset="0"/>
              </a:rPr>
              <a:t>Add e-</a:t>
            </a:r>
            <a:r>
              <a:rPr lang="en-GB" sz="1400" b="1" dirty="0" err="1">
                <a:solidFill>
                  <a:schemeClr val="accent1"/>
                </a:solidFill>
                <a:cs typeface="Times New Roman" pitchFamily="18" charset="0"/>
              </a:rPr>
              <a:t>Linac</a:t>
            </a:r>
            <a:r>
              <a:rPr lang="en-GB" sz="1400" b="1" dirty="0">
                <a:solidFill>
                  <a:schemeClr val="accent1"/>
                </a:solidFill>
                <a:cs typeface="Times New Roman" pitchFamily="18" charset="0"/>
              </a:rPr>
              <a:t> (50MeV 10mA </a:t>
            </a:r>
            <a:r>
              <a:rPr lang="en-GB" sz="1400" b="1" dirty="0" err="1">
                <a:solidFill>
                  <a:schemeClr val="accent1"/>
                </a:solidFill>
                <a:cs typeface="Times New Roman" pitchFamily="18" charset="0"/>
              </a:rPr>
              <a:t>cw</a:t>
            </a:r>
            <a:r>
              <a:rPr lang="en-GB" sz="1400" b="1" dirty="0">
                <a:solidFill>
                  <a:schemeClr val="accent1"/>
                </a:solidFill>
                <a:cs typeface="Times New Roman" pitchFamily="18" charset="0"/>
              </a:rPr>
              <a:t> - 1.3GHz SC </a:t>
            </a:r>
            <a:r>
              <a:rPr lang="en-GB" sz="1400" b="1" dirty="0" err="1">
                <a:solidFill>
                  <a:schemeClr val="accent1"/>
                </a:solidFill>
                <a:cs typeface="Times New Roman" pitchFamily="18" charset="0"/>
              </a:rPr>
              <a:t>linac</a:t>
            </a:r>
            <a:r>
              <a:rPr lang="en-GB" sz="1400" b="1" dirty="0" smtClean="0">
                <a:solidFill>
                  <a:schemeClr val="accent1"/>
                </a:solidFill>
                <a:cs typeface="Times New Roman" pitchFamily="18" charset="0"/>
              </a:rPr>
              <a:t>) to produce rare isotopes via </a:t>
            </a:r>
            <a:r>
              <a:rPr lang="en-GB" sz="1400" b="1" dirty="0" err="1" smtClean="0">
                <a:solidFill>
                  <a:schemeClr val="accent1"/>
                </a:solidFill>
                <a:cs typeface="Times New Roman" pitchFamily="18" charset="0"/>
              </a:rPr>
              <a:t>photofission</a:t>
            </a:r>
            <a:endParaRPr lang="en-GB" sz="1400" b="1" dirty="0" smtClean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2913767" y="1552687"/>
            <a:ext cx="1228725" cy="650875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>
                <a:alpha val="47842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40MV SC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Linac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514" y="1115159"/>
            <a:ext cx="5034286" cy="5085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743" y="1606865"/>
            <a:ext cx="285020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Duty factor =1%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average current = 100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μA</a:t>
            </a: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pulse current 10 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Power = 30 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 smtClean="0">
                <a:solidFill>
                  <a:srgbClr val="C00000"/>
                </a:solidFill>
                <a:latin typeface="Calibri"/>
              </a:rPr>
              <a:t>ε</a:t>
            </a:r>
            <a:r>
              <a:rPr lang="en-US" sz="2000" baseline="-25000" dirty="0" err="1" smtClean="0">
                <a:solidFill>
                  <a:srgbClr val="C00000"/>
                </a:solidFill>
                <a:latin typeface="Calibri"/>
              </a:rPr>
              <a:t>rms,norm</a:t>
            </a: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=7.5 </a:t>
            </a:r>
            <a:r>
              <a:rPr lang="en-US" sz="2000" dirty="0" err="1" smtClean="0">
                <a:solidFill>
                  <a:srgbClr val="C00000"/>
                </a:solidFill>
                <a:latin typeface="Calibri"/>
              </a:rPr>
              <a:t>μm</a:t>
            </a:r>
            <a:endParaRPr lang="en-US" sz="2000" baseline="-25000" dirty="0" smtClean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0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ongitudinal </a:t>
            </a:r>
            <a:r>
              <a:rPr lang="en-US" dirty="0" err="1" smtClean="0"/>
              <a:t>emittance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0" y="1878274"/>
            <a:ext cx="4673600" cy="2847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2"/>
              <p:cNvSpPr txBox="1"/>
              <p:nvPr/>
            </p:nvSpPr>
            <p:spPr>
              <a:xfrm>
                <a:off x="5160326" y="2303395"/>
                <a:ext cx="3852545" cy="2179955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dirty="0">
                    <a:effectLst/>
                    <a:latin typeface="Times New Roman"/>
                    <a:ea typeface="Times New Roman"/>
                    <a:cs typeface="Times New Roman"/>
                  </a:rPr>
                  <a:t>Preliminary longitudinal parameters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dirty="0">
                    <a:effectLst/>
                    <a:latin typeface="Times New Roman"/>
                    <a:ea typeface="Times New Roman"/>
                    <a:cs typeface="Times New Roman"/>
                  </a:rPr>
                  <a:t>100% momentum spread: 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∆</m:t>
                          </m:r>
                          <m: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𝑃</m:t>
                          </m:r>
                        </m:num>
                        <m:den>
                          <m: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𝑃</m:t>
                          </m:r>
                        </m:den>
                      </m:f>
                      <m:r>
                        <a:rPr lang="en-US" sz="14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=±1.15×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∆</m:t>
                      </m:r>
                      <m:r>
                        <a:rPr lang="en-US" sz="14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𝑃</m:t>
                      </m:r>
                      <m:r>
                        <a:rPr lang="en-US" sz="14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=±730</m:t>
                      </m:r>
                      <m:r>
                        <a:rPr lang="en-US" sz="14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𝑒𝑉</m:t>
                      </m:r>
                    </m:oMath>
                  </m:oMathPara>
                </a14:m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dirty="0">
                    <a:effectLst/>
                    <a:latin typeface="Times New Roman"/>
                    <a:ea typeface="Times New Roman"/>
                    <a:cs typeface="Times New Roman"/>
                  </a:rPr>
                  <a:t>100% bunch length at gun: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∆∅</m:t>
                          </m:r>
                        </m:e>
                        <m:sub>
                          <m:r>
                            <a:rPr lang="en-US" sz="14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𝐺𝑢𝑛</m:t>
                          </m:r>
                        </m:sub>
                      </m:sSub>
                      <m:r>
                        <a:rPr lang="en-US" sz="14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=±12.25°</m:t>
                      </m:r>
                    </m:oMath>
                  </m:oMathPara>
                </a14:m>
                <a:endParaRPr lang="en-US" sz="1100" dirty="0">
                  <a:effectLst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7" name="Text 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326" y="2303395"/>
                <a:ext cx="3852545" cy="2179955"/>
              </a:xfrm>
              <a:prstGeom prst="rect">
                <a:avLst/>
              </a:prstGeom>
              <a:blipFill rotWithShape="1">
                <a:blip r:embed="rId3"/>
                <a:stretch>
                  <a:fillRect l="-475"/>
                </a:stretch>
              </a:blipFill>
              <a:ln w="6350">
                <a:solidFill>
                  <a:prstClr val="black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1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6888" y="1650670"/>
            <a:ext cx="833452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 300 kV electron source has been installed for the ARIEL project at TRIUMF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/>
              <a:t>Rf</a:t>
            </a:r>
            <a:r>
              <a:rPr lang="en-US" sz="1800" dirty="0" smtClean="0"/>
              <a:t> modulation of the gridded thermionic source has been demonstrated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 ceramic waveguide for the transportation of </a:t>
            </a:r>
            <a:r>
              <a:rPr lang="en-US" sz="1800" dirty="0" err="1" smtClean="0"/>
              <a:t>rf</a:t>
            </a:r>
            <a:r>
              <a:rPr lang="en-US" sz="1800" dirty="0" smtClean="0"/>
              <a:t> power has been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Average current of the source is up to 10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Macro pulsing (100Hz-10kHz) allows a duty factor of 0.1-100%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dirty="0" smtClean="0"/>
              <a:t>Outlook: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Injection into first accelerator cavity (10MeV) May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r>
              <a:rPr lang="en-US" sz="1800" dirty="0" smtClean="0"/>
              <a:t>Acknowledgement:</a:t>
            </a:r>
          </a:p>
          <a:p>
            <a:r>
              <a:rPr lang="en-US" sz="1800" dirty="0" smtClean="0"/>
              <a:t>Many thanks to the electron source group of Jefferson laboratory </a:t>
            </a:r>
          </a:p>
          <a:p>
            <a:r>
              <a:rPr lang="en-US" sz="1800" dirty="0" smtClean="0"/>
              <a:t>for providing us with the 100 kV prototype source body.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297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</a:t>
            </a:r>
            <a:r>
              <a:rPr lang="en-US" dirty="0" err="1" smtClean="0"/>
              <a:t>linac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11459" r="4464" b="15625"/>
          <a:stretch/>
        </p:blipFill>
        <p:spPr>
          <a:xfrm>
            <a:off x="2404754" y="1340545"/>
            <a:ext cx="6400800" cy="4124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3194" y="4899804"/>
            <a:ext cx="154080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e-gun(300keV)</a:t>
            </a:r>
            <a:endParaRPr lang="en-CA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989827" y="4687022"/>
            <a:ext cx="154080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ACM2(50MeV)</a:t>
            </a:r>
            <a:endParaRPr lang="en-CA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079593" y="2895976"/>
            <a:ext cx="1471878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300 kV supply</a:t>
            </a:r>
            <a:endParaRPr lang="en-CA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052244" y="5126913"/>
            <a:ext cx="134844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ICM(10MeV)</a:t>
            </a:r>
            <a:endParaRPr lang="en-CA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772619" y="5045703"/>
            <a:ext cx="154080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ACM1(30MeV)</a:t>
            </a:r>
            <a:endParaRPr lang="en-CA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949621" y="1426610"/>
            <a:ext cx="994183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klystrons</a:t>
            </a:r>
            <a:endParaRPr lang="en-CA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95002" y="1474640"/>
            <a:ext cx="24047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 9-cell superconducting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cavities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2K, 1.3 GHz</a:t>
            </a:r>
          </a:p>
          <a:p>
            <a:r>
              <a:rPr lang="en-US" sz="1400" dirty="0" smtClean="0"/>
              <a:t>final energy 50 MeV</a:t>
            </a:r>
          </a:p>
          <a:p>
            <a:r>
              <a:rPr lang="en-US" sz="1400" dirty="0" smtClean="0"/>
              <a:t>continuous beam 10 mA</a:t>
            </a:r>
          </a:p>
          <a:p>
            <a:endParaRPr lang="en-US" sz="1400" dirty="0" smtClean="0"/>
          </a:p>
          <a:p>
            <a:r>
              <a:rPr lang="en-US" sz="1400" dirty="0" smtClean="0"/>
              <a:t>injection at 300 </a:t>
            </a:r>
            <a:r>
              <a:rPr lang="en-US" sz="1400" dirty="0" err="1" smtClean="0"/>
              <a:t>keV</a:t>
            </a:r>
            <a:endParaRPr lang="en-US" sz="1400" dirty="0" smtClean="0"/>
          </a:p>
          <a:p>
            <a:r>
              <a:rPr lang="en-US" sz="1400" dirty="0" smtClean="0"/>
              <a:t>modulated at 650 MHz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Phase 1 (Sept. 2014)</a:t>
            </a:r>
          </a:p>
          <a:p>
            <a:r>
              <a:rPr lang="en-US" sz="1400" dirty="0" smtClean="0"/>
              <a:t>ICM +ACM1 with 1 cavity</a:t>
            </a:r>
          </a:p>
          <a:p>
            <a:endParaRPr lang="en-US" sz="1400" dirty="0"/>
          </a:p>
          <a:p>
            <a:r>
              <a:rPr lang="en-US" sz="1400" dirty="0" smtClean="0"/>
              <a:t>25 MeV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5034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source specifications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Ames, TRIUMF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57350" y="1915027"/>
            <a:ext cx="578724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 err="1" smtClean="0"/>
              <a:t>rf</a:t>
            </a:r>
            <a:r>
              <a:rPr lang="en-US" sz="1800" dirty="0" smtClean="0"/>
              <a:t> modulation frequency </a:t>
            </a:r>
            <a:r>
              <a:rPr lang="en-US" sz="1800" b="1" dirty="0" smtClean="0">
                <a:solidFill>
                  <a:srgbClr val="C00000"/>
                </a:solidFill>
              </a:rPr>
              <a:t>650</a:t>
            </a:r>
            <a:r>
              <a:rPr lang="en-US" sz="1800" dirty="0" smtClean="0"/>
              <a:t> </a:t>
            </a:r>
            <a:r>
              <a:rPr lang="en-US" sz="1800" dirty="0" err="1" smtClean="0"/>
              <a:t>Mhz</a:t>
            </a:r>
            <a:r>
              <a:rPr lang="en-US" sz="1800" dirty="0" smtClean="0"/>
              <a:t>, </a:t>
            </a:r>
          </a:p>
          <a:p>
            <a:pPr marL="285750" indent="-28575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pulse length +/- </a:t>
            </a:r>
            <a:r>
              <a:rPr lang="en-US" sz="1800" b="1" dirty="0" smtClean="0">
                <a:solidFill>
                  <a:srgbClr val="C00000"/>
                </a:solidFill>
              </a:rPr>
              <a:t>16º</a:t>
            </a:r>
            <a:r>
              <a:rPr lang="en-US" sz="1800" dirty="0" smtClean="0"/>
              <a:t> (137 </a:t>
            </a:r>
            <a:r>
              <a:rPr lang="en-US" sz="1800" dirty="0" err="1" smtClean="0"/>
              <a:t>ps</a:t>
            </a:r>
            <a:r>
              <a:rPr lang="en-US" sz="1800" dirty="0" smtClean="0"/>
              <a:t>).</a:t>
            </a:r>
            <a:endParaRPr lang="en-US" sz="1800" dirty="0"/>
          </a:p>
          <a:p>
            <a:pPr marL="285750" indent="-28575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average current </a:t>
            </a:r>
            <a:r>
              <a:rPr lang="en-US" sz="1800" b="1" dirty="0" smtClean="0">
                <a:solidFill>
                  <a:srgbClr val="C00000"/>
                </a:solidFill>
              </a:rPr>
              <a:t>10</a:t>
            </a:r>
            <a:r>
              <a:rPr lang="en-US" sz="1800" dirty="0" smtClean="0"/>
              <a:t> mA</a:t>
            </a:r>
          </a:p>
          <a:p>
            <a:pPr marL="285750" indent="-28575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charge / </a:t>
            </a:r>
            <a:r>
              <a:rPr lang="en-US" sz="1800" dirty="0"/>
              <a:t>bunch </a:t>
            </a:r>
            <a:r>
              <a:rPr lang="en-US" sz="1800" b="1" dirty="0" smtClean="0">
                <a:solidFill>
                  <a:srgbClr val="C00000"/>
                </a:solidFill>
              </a:rPr>
              <a:t>15.4</a:t>
            </a:r>
            <a:r>
              <a:rPr lang="en-US" sz="1800" dirty="0" smtClean="0"/>
              <a:t> </a:t>
            </a:r>
            <a:r>
              <a:rPr lang="en-US" sz="1800" dirty="0" err="1" smtClean="0"/>
              <a:t>pC</a:t>
            </a:r>
            <a:endParaRPr lang="en-US" sz="1800" dirty="0" smtClean="0"/>
          </a:p>
          <a:p>
            <a:pPr marL="285750" indent="-28575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kinetic energy </a:t>
            </a:r>
            <a:r>
              <a:rPr lang="en-US" sz="1800" b="1" dirty="0" smtClean="0">
                <a:solidFill>
                  <a:srgbClr val="C00000"/>
                </a:solidFill>
              </a:rPr>
              <a:t>300</a:t>
            </a:r>
            <a:r>
              <a:rPr lang="en-US" sz="1800" dirty="0" smtClean="0"/>
              <a:t> </a:t>
            </a:r>
            <a:r>
              <a:rPr lang="en-US" sz="1800" dirty="0" err="1" smtClean="0"/>
              <a:t>keV</a:t>
            </a:r>
            <a:endParaRPr lang="en-US" sz="1800" dirty="0" smtClean="0"/>
          </a:p>
          <a:p>
            <a:pPr marL="285750" indent="-28575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normalized transverse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 ~</a:t>
            </a:r>
            <a:r>
              <a:rPr lang="en-US" sz="1800" b="1" dirty="0" smtClean="0">
                <a:solidFill>
                  <a:srgbClr val="C00000"/>
                </a:solidFill>
              </a:rPr>
              <a:t>5</a:t>
            </a:r>
            <a:r>
              <a:rPr lang="en-US" sz="1800" dirty="0" smtClean="0"/>
              <a:t> µm</a:t>
            </a:r>
            <a:endParaRPr lang="en-US" sz="1800" dirty="0"/>
          </a:p>
          <a:p>
            <a:pPr marL="285750" indent="-28575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Arial" pitchFamily="34" charset="0"/>
              </a:rPr>
              <a:t>duty factor </a:t>
            </a:r>
            <a:r>
              <a:rPr lang="en-US" sz="1800" dirty="0" smtClean="0">
                <a:cs typeface="Arial" pitchFamily="34" charset="0"/>
              </a:rPr>
              <a:t>for macro pulsing </a:t>
            </a:r>
            <a:r>
              <a:rPr lang="en-US" sz="1800" b="1" dirty="0" smtClean="0">
                <a:solidFill>
                  <a:srgbClr val="C00000"/>
                </a:solidFill>
                <a:cs typeface="Arial" pitchFamily="34" charset="0"/>
              </a:rPr>
              <a:t>0.1-100</a:t>
            </a:r>
            <a:r>
              <a:rPr lang="en-US" sz="1800" dirty="0">
                <a:cs typeface="Arial" pitchFamily="34" charset="0"/>
              </a:rPr>
              <a:t>% </a:t>
            </a:r>
            <a:r>
              <a:rPr lang="en-US" sz="1800" dirty="0" smtClean="0"/>
              <a:t>(3 W-3 </a:t>
            </a:r>
            <a:r>
              <a:rPr lang="en-US" sz="1800" dirty="0"/>
              <a:t>kW</a:t>
            </a:r>
            <a:r>
              <a:rPr lang="en-US" sz="1800" dirty="0" smtClean="0"/>
              <a:t>)</a:t>
            </a:r>
          </a:p>
          <a:p>
            <a:pPr defTabSz="914400">
              <a:spcBef>
                <a:spcPct val="50000"/>
              </a:spcBef>
            </a:pPr>
            <a:endParaRPr lang="en-US" sz="1800" dirty="0">
              <a:cs typeface="Arial" pitchFamily="34" charset="0"/>
            </a:endParaRPr>
          </a:p>
          <a:p>
            <a:pPr defTabSz="914400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→ Gridded </a:t>
            </a:r>
            <a:r>
              <a:rPr lang="en-US" sz="1800" b="1" dirty="0">
                <a:solidFill>
                  <a:srgbClr val="FF0000"/>
                </a:solidFill>
              </a:rPr>
              <a:t>thermionic source</a:t>
            </a:r>
            <a:endParaRPr lang="el-GR" sz="18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rf</a:t>
            </a:r>
            <a:r>
              <a:rPr lang="en-US" dirty="0" smtClean="0"/>
              <a:t> modulation concept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1853407" y="2609850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2213769" y="26098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 flipH="1">
            <a:off x="1853407" y="2825750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2429669" y="2393950"/>
            <a:ext cx="0" cy="7191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V="1">
            <a:off x="2934494" y="2393950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2934494" y="2752725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>
            <a:off x="1997869" y="282575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>
            <a:off x="1997869" y="3473450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>
            <a:off x="2429669" y="31130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 flipH="1">
            <a:off x="2285207" y="34734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auto">
          <a:xfrm>
            <a:off x="2069307" y="3328988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2015332" y="3257550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800">
                <a:cs typeface="Arial" pitchFamily="34" charset="0"/>
              </a:rPr>
              <a:t>≈</a:t>
            </a:r>
          </a:p>
        </p:txBody>
      </p:sp>
      <p:sp>
        <p:nvSpPr>
          <p:cNvPr id="18" name="Line 26"/>
          <p:cNvSpPr>
            <a:spLocks noChangeShapeType="1"/>
          </p:cNvSpPr>
          <p:nvPr/>
        </p:nvSpPr>
        <p:spPr bwMode="auto">
          <a:xfrm>
            <a:off x="1996282" y="347345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>
            <a:off x="1996282" y="42418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>
            <a:off x="2788444" y="42418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 flipV="1">
            <a:off x="3004344" y="2825750"/>
            <a:ext cx="0" cy="140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30"/>
          <p:cNvSpPr>
            <a:spLocks noChangeArrowheads="1"/>
          </p:cNvSpPr>
          <p:nvPr/>
        </p:nvSpPr>
        <p:spPr bwMode="auto">
          <a:xfrm>
            <a:off x="2501107" y="4170363"/>
            <a:ext cx="287337" cy="14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2482057" y="405130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/>
              <a:t>=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132682" y="2222500"/>
            <a:ext cx="962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/>
              <a:t>cathode</a:t>
            </a: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3004344" y="2078038"/>
            <a:ext cx="781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/>
              <a:t>anode</a:t>
            </a: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2212182" y="2078038"/>
            <a:ext cx="568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/>
              <a:t>grid</a:t>
            </a:r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2336007" y="4357688"/>
            <a:ext cx="40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/>
              <a:t>U</a:t>
            </a:r>
            <a:r>
              <a:rPr lang="en-US" sz="1600" b="1" baseline="-25000"/>
              <a:t>a</a:t>
            </a:r>
          </a:p>
        </p:txBody>
      </p:sp>
      <p:sp>
        <p:nvSpPr>
          <p:cNvPr id="28" name="Text Box 36"/>
          <p:cNvSpPr txBox="1">
            <a:spLocks noChangeArrowheads="1"/>
          </p:cNvSpPr>
          <p:nvPr/>
        </p:nvSpPr>
        <p:spPr bwMode="auto">
          <a:xfrm>
            <a:off x="1996282" y="3497263"/>
            <a:ext cx="781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/>
              <a:t>U</a:t>
            </a:r>
            <a:r>
              <a:rPr lang="en-US" sz="1600" b="1" baseline="-25000"/>
              <a:t>b</a:t>
            </a:r>
            <a:r>
              <a:rPr lang="en-US" sz="1600" b="1"/>
              <a:t>+U</a:t>
            </a:r>
            <a:r>
              <a:rPr lang="en-US" sz="1600" b="1" baseline="-25000"/>
              <a:t>rf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39788" y="4369007"/>
            <a:ext cx="30353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 dirty="0"/>
          </a:p>
          <a:p>
            <a:r>
              <a:rPr lang="en-US" sz="1800" dirty="0"/>
              <a:t>I(t) = g</a:t>
            </a:r>
            <a:r>
              <a:rPr lang="en-US" sz="1800" baseline="-25000" dirty="0"/>
              <a:t>21</a:t>
            </a:r>
            <a:r>
              <a:rPr lang="en-US" sz="1800" dirty="0">
                <a:cs typeface="Arial" pitchFamily="34" charset="0"/>
              </a:rPr>
              <a:t> (</a:t>
            </a:r>
            <a:r>
              <a:rPr lang="en-US" sz="1800" dirty="0" err="1">
                <a:cs typeface="Arial" pitchFamily="34" charset="0"/>
              </a:rPr>
              <a:t>U</a:t>
            </a:r>
            <a:r>
              <a:rPr lang="en-US" sz="1800" baseline="-25000" dirty="0" err="1">
                <a:cs typeface="Arial" pitchFamily="34" charset="0"/>
              </a:rPr>
              <a:t>b</a:t>
            </a:r>
            <a:r>
              <a:rPr lang="en-US" sz="1800" dirty="0" err="1">
                <a:cs typeface="Arial" pitchFamily="34" charset="0"/>
              </a:rPr>
              <a:t>+U</a:t>
            </a:r>
            <a:r>
              <a:rPr lang="en-US" sz="1800" baseline="-25000" dirty="0" err="1">
                <a:cs typeface="Arial" pitchFamily="34" charset="0"/>
              </a:rPr>
              <a:t>rf</a:t>
            </a:r>
            <a:r>
              <a:rPr lang="en-US" sz="1800" dirty="0" err="1">
                <a:cs typeface="Arial" pitchFamily="34" charset="0"/>
              </a:rPr>
              <a:t>cos</a:t>
            </a:r>
            <a:r>
              <a:rPr lang="en-US" sz="1800" dirty="0">
                <a:cs typeface="Arial" pitchFamily="34" charset="0"/>
              </a:rPr>
              <a:t>(</a:t>
            </a:r>
            <a:r>
              <a:rPr lang="el-GR" sz="1800" dirty="0">
                <a:cs typeface="Arial" pitchFamily="34" charset="0"/>
              </a:rPr>
              <a:t>ω</a:t>
            </a:r>
            <a:r>
              <a:rPr lang="en-US" sz="1800" dirty="0">
                <a:cs typeface="Arial" pitchFamily="34" charset="0"/>
              </a:rPr>
              <a:t>t) -</a:t>
            </a:r>
            <a:r>
              <a:rPr lang="en-US" sz="1800" dirty="0" err="1">
                <a:cs typeface="Arial" pitchFamily="34" charset="0"/>
              </a:rPr>
              <a:t>U</a:t>
            </a:r>
            <a:r>
              <a:rPr lang="en-US" sz="1800" baseline="-25000" dirty="0" err="1">
                <a:cs typeface="Arial" pitchFamily="34" charset="0"/>
              </a:rPr>
              <a:t>c</a:t>
            </a:r>
            <a:r>
              <a:rPr lang="en-US" sz="1800" dirty="0">
                <a:cs typeface="Arial" pitchFamily="34" charset="0"/>
              </a:rPr>
              <a:t>)</a:t>
            </a:r>
          </a:p>
          <a:p>
            <a:endParaRPr lang="en-US" sz="1800" dirty="0">
              <a:cs typeface="Arial" pitchFamily="34" charset="0"/>
            </a:endParaRPr>
          </a:p>
          <a:p>
            <a:r>
              <a:rPr lang="en-US" sz="1800" dirty="0"/>
              <a:t>g</a:t>
            </a:r>
            <a:r>
              <a:rPr lang="en-US" sz="1800" baseline="-25000" dirty="0"/>
              <a:t>21</a:t>
            </a:r>
            <a:r>
              <a:rPr lang="en-US" sz="1800" dirty="0"/>
              <a:t>: </a:t>
            </a:r>
            <a:r>
              <a:rPr lang="en-US" sz="1800" dirty="0" err="1"/>
              <a:t>transconductance</a:t>
            </a:r>
            <a:endParaRPr lang="en-US" sz="1800" dirty="0"/>
          </a:p>
          <a:p>
            <a:r>
              <a:rPr lang="en-US" sz="1800" dirty="0" err="1">
                <a:cs typeface="Arial" pitchFamily="34" charset="0"/>
              </a:rPr>
              <a:t>U</a:t>
            </a:r>
            <a:r>
              <a:rPr lang="en-US" sz="1800" baseline="-25000" dirty="0" err="1">
                <a:cs typeface="Arial" pitchFamily="34" charset="0"/>
              </a:rPr>
              <a:t>c</a:t>
            </a:r>
            <a:r>
              <a:rPr lang="en-US" sz="1800" dirty="0">
                <a:cs typeface="Arial" pitchFamily="34" charset="0"/>
              </a:rPr>
              <a:t>: cut off voltage</a:t>
            </a:r>
            <a:endParaRPr lang="el-GR" sz="1800" dirty="0">
              <a:cs typeface="Arial" pitchFamily="34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4391025" y="2683899"/>
            <a:ext cx="47529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800" dirty="0"/>
              <a:t>Triode was used for FELIX @ NIKHEF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en-US" altLang="en-US" sz="1800" dirty="0" smtClean="0">
                <a:cs typeface="Arial" pitchFamily="34" charset="0"/>
              </a:rPr>
              <a:t>R.J</a:t>
            </a:r>
            <a:r>
              <a:rPr lang="en-US" altLang="en-US" sz="1800" dirty="0">
                <a:cs typeface="Arial" pitchFamily="34" charset="0"/>
              </a:rPr>
              <a:t>. Bakker et al., NIM A307 (1991) 543</a:t>
            </a:r>
            <a:endParaRPr lang="el-GR" altLang="en-US" sz="1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5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4" y="1429691"/>
            <a:ext cx="5486400" cy="423926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480901"/>
              </p:ext>
            </p:extLst>
          </p:nvPr>
        </p:nvGraphicFramePr>
        <p:xfrm>
          <a:off x="6788989" y="2842403"/>
          <a:ext cx="13049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Equation" r:id="rId4" imgW="1308100" imgH="457200" progId="Equation.3">
                  <p:embed/>
                </p:oleObj>
              </mc:Choice>
              <mc:Fallback>
                <p:oleObj name="Equation" r:id="rId4" imgW="1308100" imgH="457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8989" y="2842403"/>
                        <a:ext cx="13049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210277"/>
              </p:ext>
            </p:extLst>
          </p:nvPr>
        </p:nvGraphicFramePr>
        <p:xfrm>
          <a:off x="6443932" y="4433978"/>
          <a:ext cx="20288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6" imgW="2032000" imgH="406400" progId="Equation.3">
                  <p:embed/>
                </p:oleObj>
              </mc:Choice>
              <mc:Fallback>
                <p:oleObj name="Equation" r:id="rId6" imgW="2032000" imgH="406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932" y="4433978"/>
                        <a:ext cx="202882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77941" y="5376563"/>
            <a:ext cx="1518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example</a:t>
            </a:r>
          </a:p>
          <a:p>
            <a:r>
              <a:rPr lang="en-US" sz="1600" dirty="0" smtClean="0"/>
              <a:t>g</a:t>
            </a:r>
            <a:r>
              <a:rPr lang="en-US" sz="1600" baseline="-25000" dirty="0" smtClean="0"/>
              <a:t>21</a:t>
            </a:r>
            <a:r>
              <a:rPr lang="en-US" sz="1600" dirty="0" smtClean="0"/>
              <a:t> = 0.022 </a:t>
            </a:r>
            <a:r>
              <a:rPr lang="el-GR" sz="1600" dirty="0" smtClean="0"/>
              <a:t>Ω</a:t>
            </a:r>
            <a:r>
              <a:rPr lang="en-US" sz="1600" baseline="30000" dirty="0" smtClean="0"/>
              <a:t>-1</a:t>
            </a:r>
            <a:endParaRPr lang="en-US" sz="1600" dirty="0" smtClean="0"/>
          </a:p>
          <a:p>
            <a:r>
              <a:rPr lang="en-US" sz="1600" dirty="0" err="1" smtClean="0"/>
              <a:t>U</a:t>
            </a:r>
            <a:r>
              <a:rPr lang="en-US" sz="1600" baseline="-25000" dirty="0" err="1" smtClean="0"/>
              <a:t>c</a:t>
            </a:r>
            <a:r>
              <a:rPr lang="en-US" sz="1600" dirty="0" smtClean="0"/>
              <a:t> = -10 V</a:t>
            </a:r>
            <a:endParaRPr lang="en-CA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205458" y="5499673"/>
            <a:ext cx="1518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ψ</a:t>
            </a:r>
            <a:r>
              <a:rPr lang="en-US" sz="1600" dirty="0" smtClean="0"/>
              <a:t> = ± 16 º</a:t>
            </a:r>
          </a:p>
          <a:p>
            <a:r>
              <a:rPr lang="en-US" sz="1600" dirty="0" smtClean="0"/>
              <a:t>Q = 15.4 </a:t>
            </a:r>
            <a:r>
              <a:rPr lang="en-US" sz="1600" dirty="0" err="1" smtClean="0"/>
              <a:t>pC</a:t>
            </a:r>
            <a:endParaRPr lang="en-US" sz="1600" dirty="0" smtClean="0"/>
          </a:p>
        </p:txBody>
      </p:sp>
      <p:sp>
        <p:nvSpPr>
          <p:cNvPr id="15" name="Right Arrow 14"/>
          <p:cNvSpPr/>
          <p:nvPr/>
        </p:nvSpPr>
        <p:spPr>
          <a:xfrm>
            <a:off x="4724400" y="5675009"/>
            <a:ext cx="370936" cy="2341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5270045" y="5376563"/>
            <a:ext cx="193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Ub</a:t>
            </a:r>
            <a:r>
              <a:rPr lang="en-US" sz="1600" dirty="0" smtClean="0"/>
              <a:t> = -201 V</a:t>
            </a:r>
          </a:p>
          <a:p>
            <a:r>
              <a:rPr lang="en-US" sz="1600" dirty="0" err="1" smtClean="0"/>
              <a:t>U</a:t>
            </a:r>
            <a:r>
              <a:rPr lang="en-US" sz="1600" baseline="-25000" dirty="0" err="1" smtClean="0"/>
              <a:t>rf</a:t>
            </a:r>
            <a:r>
              <a:rPr lang="en-US" sz="1600" dirty="0" smtClean="0"/>
              <a:t> = 198.5 V</a:t>
            </a:r>
          </a:p>
          <a:p>
            <a:r>
              <a:rPr lang="en-US" sz="1600" dirty="0" err="1" smtClean="0"/>
              <a:t>I</a:t>
            </a:r>
            <a:r>
              <a:rPr lang="en-US" sz="1600" baseline="-25000" dirty="0" err="1" smtClean="0"/>
              <a:t>peak</a:t>
            </a:r>
            <a:r>
              <a:rPr lang="en-US" sz="1600" dirty="0" smtClean="0"/>
              <a:t> =165 mA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2664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kV prototype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2" descr="T:\public_html\e-gun\drawings\gun 6 way cross s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7523" y="1328477"/>
            <a:ext cx="6005512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255110" y="4935277"/>
            <a:ext cx="1701800" cy="5905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place for</a:t>
            </a:r>
          </a:p>
          <a:p>
            <a:r>
              <a:rPr lang="en-US" sz="1600">
                <a:cs typeface="Times New Roman" pitchFamily="18" charset="0"/>
              </a:rPr>
              <a:t>emittance meter</a:t>
            </a: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rot="14613528" flipV="1">
            <a:off x="6392304" y="3945471"/>
            <a:ext cx="1770063" cy="955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28098" y="2380990"/>
            <a:ext cx="1423987" cy="5905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Faraday cup</a:t>
            </a:r>
          </a:p>
          <a:p>
            <a:r>
              <a:rPr lang="en-US" sz="1600">
                <a:cs typeface="Times New Roman" pitchFamily="18" charset="0"/>
              </a:rPr>
              <a:t>beam stop</a:t>
            </a: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rot="14613528" flipH="1" flipV="1">
            <a:off x="7214629" y="2838983"/>
            <a:ext cx="330200" cy="947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805348" y="4981315"/>
            <a:ext cx="946150" cy="346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cathode</a:t>
            </a: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rot="14613528">
            <a:off x="3278423" y="3984365"/>
            <a:ext cx="862012" cy="881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296010" y="5160702"/>
            <a:ext cx="784225" cy="346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anode</a:t>
            </a: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14613528">
            <a:off x="4358717" y="4021671"/>
            <a:ext cx="1009650" cy="9858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3130785" y="2795327"/>
            <a:ext cx="1752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4083285" y="2795327"/>
            <a:ext cx="1752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07085" y="2185727"/>
            <a:ext cx="9525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4113448" y="1749165"/>
            <a:ext cx="784225" cy="346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10 cm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979010" y="4119302"/>
            <a:ext cx="1114425" cy="5905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collimator</a:t>
            </a:r>
          </a:p>
          <a:p>
            <a:r>
              <a:rPr lang="en-US" sz="1600">
                <a:cs typeface="Times New Roman" pitchFamily="18" charset="0"/>
              </a:rPr>
              <a:t>Ø 15 mm</a:t>
            </a: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rot="14613528" flipV="1">
            <a:off x="6839185" y="3685915"/>
            <a:ext cx="1089025" cy="78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6896" y="1599056"/>
            <a:ext cx="232307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 body </a:t>
            </a:r>
          </a:p>
          <a:p>
            <a:r>
              <a:rPr lang="en-US" sz="1600" dirty="0" smtClean="0"/>
              <a:t>and electrodes on loan </a:t>
            </a:r>
          </a:p>
          <a:p>
            <a:r>
              <a:rPr lang="en-US" sz="1600" dirty="0" smtClean="0"/>
              <a:t>from Jefferson Lab</a:t>
            </a:r>
          </a:p>
          <a:p>
            <a:endParaRPr lang="en-US" sz="1600" dirty="0"/>
          </a:p>
          <a:p>
            <a:r>
              <a:rPr lang="en-US" sz="1600" dirty="0" smtClean="0"/>
              <a:t>gridded cathode: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CPI Y-845 </a:t>
            </a:r>
          </a:p>
          <a:p>
            <a:endParaRPr lang="en-US" sz="1600" dirty="0"/>
          </a:p>
          <a:p>
            <a:r>
              <a:rPr lang="en-US" sz="1600" dirty="0" smtClean="0"/>
              <a:t>First test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Faraday cup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Allison type </a:t>
            </a:r>
          </a:p>
          <a:p>
            <a:r>
              <a:rPr lang="en-US" sz="1600" dirty="0"/>
              <a:t>	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scanner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0873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rf</a:t>
            </a:r>
            <a:r>
              <a:rPr lang="en-US" dirty="0" smtClean="0"/>
              <a:t> matching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Ames, TRIUMF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2" descr="match_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2011363"/>
            <a:ext cx="45720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MATCHING S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29175" y="1706563"/>
            <a:ext cx="4038600" cy="3705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888" y="5244860"/>
            <a:ext cx="5820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impedance at cathode grid ≈ 2 k</a:t>
            </a:r>
            <a:r>
              <a:rPr lang="el-GR" sz="1600" dirty="0" smtClean="0"/>
              <a:t>Ω</a:t>
            </a:r>
            <a:endParaRPr lang="en-US" sz="1600" dirty="0" smtClean="0"/>
          </a:p>
          <a:p>
            <a:r>
              <a:rPr lang="en-US" sz="1600" dirty="0" err="1" smtClean="0"/>
              <a:t>rf</a:t>
            </a:r>
            <a:r>
              <a:rPr lang="en-US" sz="1600" dirty="0" smtClean="0"/>
              <a:t> transformer as dc break between ground and high voltage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20309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100 kV prototype measurements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EIC14, March 17-21,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Ames, TRIUMF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2664" y="1446927"/>
            <a:ext cx="6266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1800" dirty="0" smtClean="0"/>
              <a:t> low energy beam line for source testing</a:t>
            </a:r>
          </a:p>
          <a:p>
            <a:pPr>
              <a:buFont typeface="Arial" pitchFamily="34" charset="0"/>
              <a:buChar char="•"/>
            </a:pPr>
            <a:endParaRPr lang="en-CA" sz="1800" dirty="0"/>
          </a:p>
          <a:p>
            <a:pPr>
              <a:buFont typeface="Arial" pitchFamily="34" charset="0"/>
              <a:buChar char="•"/>
            </a:pPr>
            <a:r>
              <a:rPr lang="en-CA" sz="1800" dirty="0"/>
              <a:t>m</a:t>
            </a:r>
            <a:r>
              <a:rPr lang="en-CA" sz="1800" dirty="0" smtClean="0"/>
              <a:t>acro pulsing to reduce total beam power by modulating </a:t>
            </a:r>
            <a:r>
              <a:rPr lang="en-CA" sz="1800" dirty="0" err="1" smtClean="0"/>
              <a:t>rf</a:t>
            </a:r>
            <a:endParaRPr lang="en-CA" sz="1800" dirty="0"/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1075765" y="3577483"/>
            <a:ext cx="3665520" cy="2174875"/>
            <a:chOff x="3420" y="2455"/>
            <a:chExt cx="5773" cy="3426"/>
          </a:xfrm>
        </p:grpSpPr>
        <p:cxnSp>
          <p:nvCxnSpPr>
            <p:cNvPr id="11" name="AutoShape 30"/>
            <p:cNvCxnSpPr>
              <a:cxnSpLocks noChangeShapeType="1"/>
              <a:endCxn id="40" idx="1"/>
            </p:cNvCxnSpPr>
            <p:nvPr/>
          </p:nvCxnSpPr>
          <p:spPr bwMode="auto">
            <a:xfrm>
              <a:off x="3420" y="3274"/>
              <a:ext cx="577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2" name="Oval 31"/>
            <p:cNvSpPr>
              <a:spLocks noChangeArrowheads="1"/>
            </p:cNvSpPr>
            <p:nvPr/>
          </p:nvSpPr>
          <p:spPr bwMode="auto">
            <a:xfrm>
              <a:off x="3702" y="2768"/>
              <a:ext cx="146" cy="10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" name="Oval 32"/>
            <p:cNvSpPr>
              <a:spLocks noChangeArrowheads="1"/>
            </p:cNvSpPr>
            <p:nvPr/>
          </p:nvSpPr>
          <p:spPr bwMode="auto">
            <a:xfrm>
              <a:off x="5626" y="2768"/>
              <a:ext cx="146" cy="10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" name="Oval 33"/>
            <p:cNvSpPr>
              <a:spLocks noChangeArrowheads="1"/>
            </p:cNvSpPr>
            <p:nvPr/>
          </p:nvSpPr>
          <p:spPr bwMode="auto">
            <a:xfrm>
              <a:off x="7472" y="2768"/>
              <a:ext cx="146" cy="10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5969" y="2870"/>
              <a:ext cx="1031" cy="80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" name="Rectangle 35"/>
            <p:cNvSpPr>
              <a:spLocks noChangeArrowheads="1"/>
            </p:cNvSpPr>
            <p:nvPr/>
          </p:nvSpPr>
          <p:spPr bwMode="auto">
            <a:xfrm>
              <a:off x="5102" y="2768"/>
              <a:ext cx="78" cy="10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7" name="Rectangle 36"/>
            <p:cNvSpPr>
              <a:spLocks noChangeArrowheads="1"/>
            </p:cNvSpPr>
            <p:nvPr/>
          </p:nvSpPr>
          <p:spPr bwMode="auto">
            <a:xfrm>
              <a:off x="8352" y="2768"/>
              <a:ext cx="79" cy="10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cxnSp>
          <p:nvCxnSpPr>
            <p:cNvPr id="18" name="AutoShape 37"/>
            <p:cNvCxnSpPr>
              <a:cxnSpLocks noChangeShapeType="1"/>
            </p:cNvCxnSpPr>
            <p:nvPr/>
          </p:nvCxnSpPr>
          <p:spPr bwMode="auto">
            <a:xfrm>
              <a:off x="6476" y="3679"/>
              <a:ext cx="1" cy="220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9" name="Oval 38"/>
            <p:cNvSpPr>
              <a:spLocks noChangeArrowheads="1"/>
            </p:cNvSpPr>
            <p:nvPr/>
          </p:nvSpPr>
          <p:spPr bwMode="auto">
            <a:xfrm rot="5400000">
              <a:off x="6404" y="4140"/>
              <a:ext cx="146" cy="10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" name="Rectangle 39"/>
            <p:cNvSpPr>
              <a:spLocks noChangeArrowheads="1"/>
            </p:cNvSpPr>
            <p:nvPr/>
          </p:nvSpPr>
          <p:spPr bwMode="auto">
            <a:xfrm rot="5400000">
              <a:off x="6438" y="4967"/>
              <a:ext cx="78" cy="10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1" name="Text Box 40"/>
            <p:cNvSpPr txBox="1">
              <a:spLocks noChangeArrowheads="1"/>
            </p:cNvSpPr>
            <p:nvPr/>
          </p:nvSpPr>
          <p:spPr bwMode="auto">
            <a:xfrm>
              <a:off x="3448" y="2457"/>
              <a:ext cx="671" cy="2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SOL1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Text Box 41"/>
            <p:cNvSpPr txBox="1">
              <a:spLocks noChangeArrowheads="1"/>
            </p:cNvSpPr>
            <p:nvPr/>
          </p:nvSpPr>
          <p:spPr bwMode="auto">
            <a:xfrm>
              <a:off x="4712" y="2457"/>
              <a:ext cx="672" cy="2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VS1B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 Box 42"/>
            <p:cNvSpPr txBox="1">
              <a:spLocks noChangeArrowheads="1"/>
            </p:cNvSpPr>
            <p:nvPr/>
          </p:nvSpPr>
          <p:spPr bwMode="auto">
            <a:xfrm>
              <a:off x="5395" y="2457"/>
              <a:ext cx="672" cy="2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SOL2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Text Box 43"/>
            <p:cNvSpPr txBox="1">
              <a:spLocks noChangeArrowheads="1"/>
            </p:cNvSpPr>
            <p:nvPr/>
          </p:nvSpPr>
          <p:spPr bwMode="auto">
            <a:xfrm>
              <a:off x="7191" y="2457"/>
              <a:ext cx="672" cy="2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SOL3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Text Box 44"/>
            <p:cNvSpPr txBox="1">
              <a:spLocks noChangeArrowheads="1"/>
            </p:cNvSpPr>
            <p:nvPr/>
          </p:nvSpPr>
          <p:spPr bwMode="auto">
            <a:xfrm>
              <a:off x="8045" y="2457"/>
              <a:ext cx="671" cy="2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VS3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Text Box 45"/>
            <p:cNvSpPr txBox="1">
              <a:spLocks noChangeArrowheads="1"/>
            </p:cNvSpPr>
            <p:nvPr/>
          </p:nvSpPr>
          <p:spPr bwMode="auto">
            <a:xfrm>
              <a:off x="7124" y="4573"/>
              <a:ext cx="672" cy="24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SOL1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Text Box 46"/>
            <p:cNvSpPr txBox="1">
              <a:spLocks noChangeArrowheads="1"/>
            </p:cNvSpPr>
            <p:nvPr/>
          </p:nvSpPr>
          <p:spPr bwMode="auto">
            <a:xfrm>
              <a:off x="7124" y="5434"/>
              <a:ext cx="672" cy="24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VS1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Text Box 47"/>
            <p:cNvSpPr txBox="1">
              <a:spLocks noChangeArrowheads="1"/>
            </p:cNvSpPr>
            <p:nvPr/>
          </p:nvSpPr>
          <p:spPr bwMode="auto">
            <a:xfrm>
              <a:off x="6163" y="2941"/>
              <a:ext cx="672" cy="2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MB0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4401" y="2766"/>
              <a:ext cx="78" cy="10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0" name="Text Box 49"/>
            <p:cNvSpPr txBox="1">
              <a:spLocks noChangeArrowheads="1"/>
            </p:cNvSpPr>
            <p:nvPr/>
          </p:nvSpPr>
          <p:spPr bwMode="auto">
            <a:xfrm>
              <a:off x="4094" y="2455"/>
              <a:ext cx="672" cy="2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VS1A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9" name="Rectangle 39"/>
          <p:cNvSpPr>
            <a:spLocks noChangeArrowheads="1"/>
          </p:cNvSpPr>
          <p:nvPr/>
        </p:nvSpPr>
        <p:spPr bwMode="auto">
          <a:xfrm rot="5400000">
            <a:off x="2945811" y="4281300"/>
            <a:ext cx="139402" cy="64256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427590" y="4557637"/>
            <a:ext cx="426681" cy="1542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err="1" smtClean="0">
                <a:latin typeface="Calibri" pitchFamily="34" charset="0"/>
              </a:rPr>
              <a:t>rf</a:t>
            </a:r>
            <a:r>
              <a:rPr lang="en-US" sz="1100" dirty="0" smtClean="0">
                <a:latin typeface="Calibri" pitchFamily="34" charset="0"/>
              </a:rPr>
              <a:t> </a:t>
            </a:r>
            <a:r>
              <a:rPr lang="en-US" sz="1100" dirty="0" err="1" smtClean="0">
                <a:latin typeface="Calibri" pitchFamily="34" charset="0"/>
              </a:rPr>
              <a:t>defl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9066" y="3240971"/>
            <a:ext cx="2539587" cy="258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5319066" y="5859642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Image of cathode grid</a:t>
            </a:r>
            <a:endParaRPr lang="en-CA" sz="1400" dirty="0"/>
          </a:p>
        </p:txBody>
      </p:sp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1860696" y="3776180"/>
            <a:ext cx="139402" cy="64256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7" name="Text Box 45"/>
          <p:cNvSpPr txBox="1">
            <a:spLocks noChangeArrowheads="1"/>
          </p:cNvSpPr>
          <p:nvPr/>
        </p:nvSpPr>
        <p:spPr bwMode="auto">
          <a:xfrm>
            <a:off x="1630719" y="4483908"/>
            <a:ext cx="601988" cy="1542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err="1" smtClean="0">
                <a:latin typeface="Calibri" pitchFamily="34" charset="0"/>
              </a:rPr>
              <a:t>rf</a:t>
            </a:r>
            <a:r>
              <a:rPr lang="en-US" sz="1100" dirty="0" smtClean="0">
                <a:latin typeface="Calibri" pitchFamily="34" charset="0"/>
              </a:rPr>
              <a:t> </a:t>
            </a:r>
            <a:r>
              <a:rPr lang="en-US" sz="1100" dirty="0" err="1" smtClean="0">
                <a:latin typeface="Calibri" pitchFamily="34" charset="0"/>
              </a:rPr>
              <a:t>buncher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4438418" y="3824510"/>
            <a:ext cx="139402" cy="5432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9" name="Text Box 45"/>
          <p:cNvSpPr txBox="1">
            <a:spLocks noChangeArrowheads="1"/>
          </p:cNvSpPr>
          <p:nvPr/>
        </p:nvSpPr>
        <p:spPr bwMode="auto">
          <a:xfrm>
            <a:off x="4257459" y="4479904"/>
            <a:ext cx="426681" cy="1542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emit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741383" y="3918630"/>
            <a:ext cx="139402" cy="3576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auto">
          <a:xfrm>
            <a:off x="3427589" y="5782512"/>
            <a:ext cx="426681" cy="1542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FC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 rot="5400000">
            <a:off x="2943696" y="5645957"/>
            <a:ext cx="139402" cy="3576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597743" y="3579388"/>
            <a:ext cx="426681" cy="1542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FC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684398" y="3918630"/>
            <a:ext cx="391367" cy="3576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579087" y="4483908"/>
            <a:ext cx="601988" cy="1542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</a:rPr>
              <a:t>source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UMF_Presentation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1059</Words>
  <Application>Microsoft Office PowerPoint</Application>
  <PresentationFormat>On-screen Show (4:3)</PresentationFormat>
  <Paragraphs>283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Times New Roman</vt:lpstr>
      <vt:lpstr>Myriad Pro</vt:lpstr>
      <vt:lpstr>ヒラギノ角ゴ Pro W3</vt:lpstr>
      <vt:lpstr>Calibri</vt:lpstr>
      <vt:lpstr>Garamond</vt:lpstr>
      <vt:lpstr>Cambria Math</vt:lpstr>
      <vt:lpstr>ＭＳ Ｐゴシック</vt:lpstr>
      <vt:lpstr>Arial Black</vt:lpstr>
      <vt:lpstr>TRIUMF_Presentation</vt:lpstr>
      <vt:lpstr>Bitmap Image</vt:lpstr>
      <vt:lpstr>Equation</vt:lpstr>
      <vt:lpstr>Document</vt:lpstr>
      <vt:lpstr>PowerPoint Presentation</vt:lpstr>
      <vt:lpstr>TRIUMF ARIEL</vt:lpstr>
      <vt:lpstr>e-linac</vt:lpstr>
      <vt:lpstr>electron source specifications</vt:lpstr>
      <vt:lpstr>rf modulation concept</vt:lpstr>
      <vt:lpstr>PowerPoint Presentation</vt:lpstr>
      <vt:lpstr>100 kV prototype</vt:lpstr>
      <vt:lpstr>rf matching</vt:lpstr>
      <vt:lpstr>100 kV prototype measurements</vt:lpstr>
      <vt:lpstr>transversal emittance</vt:lpstr>
      <vt:lpstr>transversal emittance</vt:lpstr>
      <vt:lpstr>longitudinal emittance</vt:lpstr>
      <vt:lpstr>300 kV source design</vt:lpstr>
      <vt:lpstr>300 kV source design</vt:lpstr>
      <vt:lpstr>ceramic rf waveguide</vt:lpstr>
      <vt:lpstr>ceramic rf waveguide</vt:lpstr>
      <vt:lpstr>PowerPoint Presentation</vt:lpstr>
      <vt:lpstr>300 kV source installation</vt:lpstr>
      <vt:lpstr>300 kV source results</vt:lpstr>
      <vt:lpstr>results</vt:lpstr>
      <vt:lpstr>longitudinal emittance</vt:lpstr>
      <vt:lpstr>summary</vt:lpstr>
      <vt:lpstr>PowerPoint Presentation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Friedhelm Ames</dc:creator>
  <cp:lastModifiedBy>Mathew Poelker</cp:lastModifiedBy>
  <cp:revision>60</cp:revision>
  <dcterms:created xsi:type="dcterms:W3CDTF">2014-03-04T18:04:48Z</dcterms:created>
  <dcterms:modified xsi:type="dcterms:W3CDTF">2015-09-28T13:42:00Z</dcterms:modified>
</cp:coreProperties>
</file>