
<file path=[Content_Types].xml><?xml version="1.0" encoding="utf-8"?>
<Types xmlns="http://schemas.openxmlformats.org/package/2006/content-types">
  <Default Extension="xml" ContentType="application/xml"/>
  <Default Extension="m4v" ContentType="video/unknown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8" r:id="rId3"/>
    <p:sldId id="278" r:id="rId4"/>
    <p:sldId id="263" r:id="rId5"/>
    <p:sldId id="275" r:id="rId6"/>
    <p:sldId id="257" r:id="rId7"/>
    <p:sldId id="276" r:id="rId8"/>
    <p:sldId id="258" r:id="rId9"/>
    <p:sldId id="259" r:id="rId10"/>
    <p:sldId id="260" r:id="rId11"/>
    <p:sldId id="277" r:id="rId12"/>
    <p:sldId id="273" r:id="rId13"/>
    <p:sldId id="270" r:id="rId14"/>
    <p:sldId id="271" r:id="rId15"/>
    <p:sldId id="272" r:id="rId16"/>
    <p:sldId id="261" r:id="rId17"/>
    <p:sldId id="274" r:id="rId18"/>
    <p:sldId id="262" r:id="rId19"/>
    <p:sldId id="264" r:id="rId20"/>
    <p:sldId id="265" r:id="rId21"/>
    <p:sldId id="266" r:id="rId22"/>
    <p:sldId id="267" r:id="rId23"/>
    <p:sldId id="269" r:id="rId24"/>
    <p:sldId id="279" r:id="rId25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80"/>
    <p:restoredTop sz="50082"/>
  </p:normalViewPr>
  <p:slideViewPr>
    <p:cSldViewPr snapToGrid="0" snapToObjects="1">
      <p:cViewPr varScale="1">
        <p:scale>
          <a:sx n="101" d="100"/>
          <a:sy n="101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9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9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9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3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1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1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B801-C2B5-1B4F-8974-59BD7C52435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52B15-DD47-0746-8AA0-5DB88E266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Pictures from TRIUMF’s 300kV thermionic cathode RF grid gated electron gun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Carlos’ visit, Nov 20-21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7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8199"/>
          </a:xfrm>
        </p:spPr>
        <p:txBody>
          <a:bodyPr/>
          <a:lstStyle/>
          <a:p>
            <a:r>
              <a:rPr lang="en-US" dirty="0" smtClean="0"/>
              <a:t>This is the RF input feed to the SF6 tank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7" y="1038224"/>
            <a:ext cx="7539567" cy="5654675"/>
          </a:xfrm>
        </p:spPr>
      </p:pic>
    </p:spTree>
    <p:extLst>
      <p:ext uri="{BB962C8B-B14F-4D97-AF65-F5344CB8AC3E}">
        <p14:creationId xmlns:p14="http://schemas.microsoft.com/office/powerpoint/2010/main" val="210578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04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Gun ceramic insulator and ceramic rod RF waveguide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121199"/>
            <a:ext cx="6286500" cy="55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3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23826"/>
            <a:ext cx="8902700" cy="14128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 is transmitted through a solid ceramic rod, this is a 1/3 scale test using nylon!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48" y="1393824"/>
            <a:ext cx="3816152" cy="5088203"/>
          </a:xfrm>
        </p:spPr>
      </p:pic>
    </p:spTree>
    <p:extLst>
      <p:ext uri="{BB962C8B-B14F-4D97-AF65-F5344CB8AC3E}">
        <p14:creationId xmlns:p14="http://schemas.microsoft.com/office/powerpoint/2010/main" val="564702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5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Gun RF tuner feed, it’s complicated</a:t>
            </a:r>
            <a:r>
              <a:rPr lang="is-IS" dirty="0" smtClean="0"/>
              <a:t>…has three internal ‘transformers’ to manage reflections back to the power supplies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7540" y="642638"/>
            <a:ext cx="5327453" cy="7103272"/>
          </a:xfrm>
        </p:spPr>
      </p:pic>
      <p:sp>
        <p:nvSpPr>
          <p:cNvPr id="5" name="TextBox 4"/>
          <p:cNvSpPr txBox="1"/>
          <p:nvPr/>
        </p:nvSpPr>
        <p:spPr>
          <a:xfrm>
            <a:off x="3289300" y="204470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9100" y="3314700"/>
            <a:ext cx="125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 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13500" y="4749800"/>
            <a:ext cx="148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RF to cathode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6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1291" y="-484618"/>
            <a:ext cx="5771157" cy="7694878"/>
          </a:xfrm>
        </p:spPr>
      </p:pic>
    </p:spTree>
    <p:extLst>
      <p:ext uri="{BB962C8B-B14F-4D97-AF65-F5344CB8AC3E}">
        <p14:creationId xmlns:p14="http://schemas.microsoft.com/office/powerpoint/2010/main" val="141184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450" y="0"/>
            <a:ext cx="8324850" cy="1325563"/>
          </a:xfrm>
        </p:spPr>
        <p:txBody>
          <a:bodyPr/>
          <a:lstStyle/>
          <a:p>
            <a:r>
              <a:rPr lang="en-US" dirty="0" smtClean="0"/>
              <a:t>Coupling RF to the gridded cathode (grid, cathode power, and ground)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t="1024" r="8714" b="12763"/>
          <a:stretch/>
        </p:blipFill>
        <p:spPr>
          <a:xfrm>
            <a:off x="3162300" y="1460499"/>
            <a:ext cx="5003800" cy="4546601"/>
          </a:xfrm>
        </p:spPr>
      </p:pic>
      <p:sp>
        <p:nvSpPr>
          <p:cNvPr id="5" name="TextBox 4"/>
          <p:cNvSpPr txBox="1"/>
          <p:nvPr/>
        </p:nvSpPr>
        <p:spPr>
          <a:xfrm>
            <a:off x="406400" y="2768600"/>
            <a:ext cx="248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connector plugs directly behind the </a:t>
            </a:r>
            <a:r>
              <a:rPr lang="en-US" smtClean="0"/>
              <a:t>thermionic cathode flange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4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0"/>
            <a:ext cx="8604250" cy="11303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They use Helmholtz coils all around the </a:t>
            </a:r>
            <a:r>
              <a:rPr lang="en-US" sz="3200" dirty="0" err="1" smtClean="0"/>
              <a:t>beamline</a:t>
            </a:r>
            <a:r>
              <a:rPr lang="en-US" sz="3200" dirty="0" smtClean="0"/>
              <a:t> to compensate for the cyclotron’s B-field!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8" y="1114425"/>
            <a:ext cx="7307792" cy="5480844"/>
          </a:xfrm>
        </p:spPr>
      </p:pic>
    </p:spTree>
    <p:extLst>
      <p:ext uri="{BB962C8B-B14F-4D97-AF65-F5344CB8AC3E}">
        <p14:creationId xmlns:p14="http://schemas.microsoft.com/office/powerpoint/2010/main" val="891662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527"/>
            <a:ext cx="7886700" cy="752474"/>
          </a:xfrm>
        </p:spPr>
        <p:txBody>
          <a:bodyPr/>
          <a:lstStyle/>
          <a:p>
            <a:r>
              <a:rPr lang="en-US" dirty="0" smtClean="0"/>
              <a:t>Magnetic field?...anyone?</a:t>
            </a:r>
            <a:endParaRPr lang="en-US" dirty="0"/>
          </a:p>
        </p:txBody>
      </p:sp>
      <p:pic>
        <p:nvPicPr>
          <p:cNvPr id="4" name="IMG_0830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50" y="876300"/>
            <a:ext cx="8670063" cy="4876800"/>
          </a:xfrm>
        </p:spPr>
      </p:pic>
    </p:spTree>
    <p:extLst>
      <p:ext uri="{BB962C8B-B14F-4D97-AF65-F5344CB8AC3E}">
        <p14:creationId xmlns:p14="http://schemas.microsoft.com/office/powerpoint/2010/main" val="8229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0" y="0"/>
            <a:ext cx="7886700" cy="854074"/>
          </a:xfrm>
        </p:spPr>
        <p:txBody>
          <a:bodyPr/>
          <a:lstStyle/>
          <a:p>
            <a:r>
              <a:rPr lang="en-US" dirty="0" smtClean="0"/>
              <a:t>Shielding for viewer cameras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8" y="974725"/>
            <a:ext cx="7333192" cy="5499894"/>
          </a:xfrm>
        </p:spPr>
      </p:pic>
    </p:spTree>
    <p:extLst>
      <p:ext uri="{BB962C8B-B14F-4D97-AF65-F5344CB8AC3E}">
        <p14:creationId xmlns:p14="http://schemas.microsoft.com/office/powerpoint/2010/main" val="48619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SF6 storage bag on top of the cage. SF6 set to 30 psi in the gun tank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8" y="1304925"/>
            <a:ext cx="7129992" cy="5347494"/>
          </a:xfrm>
        </p:spPr>
      </p:pic>
    </p:spTree>
    <p:extLst>
      <p:ext uri="{BB962C8B-B14F-4D97-AF65-F5344CB8AC3E}">
        <p14:creationId xmlns:p14="http://schemas.microsoft.com/office/powerpoint/2010/main" val="62586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50" y="200027"/>
            <a:ext cx="5530850" cy="6508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Behold, the Cyclotron!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8" y="847725"/>
            <a:ext cx="8013700" cy="6010275"/>
          </a:xfrm>
        </p:spPr>
      </p:pic>
    </p:spTree>
    <p:extLst>
      <p:ext uri="{BB962C8B-B14F-4D97-AF65-F5344CB8AC3E}">
        <p14:creationId xmlns:p14="http://schemas.microsoft.com/office/powerpoint/2010/main" val="2054299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36526"/>
            <a:ext cx="857885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This is a miniature model of one of the user </a:t>
            </a:r>
            <a:r>
              <a:rPr lang="en-US" dirty="0" err="1" smtClean="0"/>
              <a:t>beamlines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8" y="1316831"/>
            <a:ext cx="7218892" cy="5414169"/>
          </a:xfrm>
        </p:spPr>
      </p:pic>
    </p:spTree>
    <p:extLst>
      <p:ext uri="{BB962C8B-B14F-4D97-AF65-F5344CB8AC3E}">
        <p14:creationId xmlns:p14="http://schemas.microsoft.com/office/powerpoint/2010/main" val="520212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0"/>
            <a:ext cx="866775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They deliver isotope beams at various elevations (miniature model)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8" y="1330324"/>
            <a:ext cx="7142692" cy="5357019"/>
          </a:xfrm>
        </p:spPr>
      </p:pic>
    </p:spTree>
    <p:extLst>
      <p:ext uri="{BB962C8B-B14F-4D97-AF65-F5344CB8AC3E}">
        <p14:creationId xmlns:p14="http://schemas.microsoft.com/office/powerpoint/2010/main" val="1292746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650" y="0"/>
            <a:ext cx="7886700" cy="1325563"/>
          </a:xfrm>
        </p:spPr>
        <p:txBody>
          <a:bodyPr/>
          <a:lstStyle/>
          <a:p>
            <a:r>
              <a:rPr lang="en-US" dirty="0" smtClean="0"/>
              <a:t>Don’t destroy the </a:t>
            </a:r>
            <a:r>
              <a:rPr lang="en-US" dirty="0" err="1" smtClean="0"/>
              <a:t>turbos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7391" y="129081"/>
            <a:ext cx="5517950" cy="7357268"/>
          </a:xfrm>
        </p:spPr>
      </p:pic>
    </p:spTree>
    <p:extLst>
      <p:ext uri="{BB962C8B-B14F-4D97-AF65-F5344CB8AC3E}">
        <p14:creationId xmlns:p14="http://schemas.microsoft.com/office/powerpoint/2010/main" val="211896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65100"/>
            <a:ext cx="8864600" cy="7397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 spectrometer (RGA) up to 500 </a:t>
            </a:r>
            <a:r>
              <a:rPr lang="en-US" dirty="0" err="1" smtClean="0"/>
              <a:t>amu</a:t>
            </a:r>
            <a:r>
              <a:rPr lang="en-US" dirty="0" smtClean="0"/>
              <a:t>!?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48" y="593724"/>
            <a:ext cx="4555331" cy="6073775"/>
          </a:xfrm>
        </p:spPr>
      </p:pic>
    </p:spTree>
    <p:extLst>
      <p:ext uri="{BB962C8B-B14F-4D97-AF65-F5344CB8AC3E}">
        <p14:creationId xmlns:p14="http://schemas.microsoft.com/office/powerpoint/2010/main" val="1818762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4996" y="-1014997"/>
            <a:ext cx="6901972" cy="8931965"/>
          </a:xfrm>
        </p:spPr>
      </p:pic>
    </p:spTree>
    <p:extLst>
      <p:ext uri="{BB962C8B-B14F-4D97-AF65-F5344CB8AC3E}">
        <p14:creationId xmlns:p14="http://schemas.microsoft.com/office/powerpoint/2010/main" val="90026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152400"/>
            <a:ext cx="8917938" cy="6024563"/>
          </a:xfrm>
        </p:spPr>
      </p:pic>
    </p:spTree>
    <p:extLst>
      <p:ext uri="{BB962C8B-B14F-4D97-AF65-F5344CB8AC3E}">
        <p14:creationId xmlns:p14="http://schemas.microsoft.com/office/powerpoint/2010/main" val="20009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is why they want a high brightness gun: Make THz or IR light!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29876" r="40007"/>
          <a:stretch/>
        </p:blipFill>
        <p:spPr>
          <a:xfrm rot="5400000">
            <a:off x="2652856" y="124472"/>
            <a:ext cx="3975101" cy="7917155"/>
          </a:xfrm>
        </p:spPr>
      </p:pic>
      <p:sp>
        <p:nvSpPr>
          <p:cNvPr id="6" name="Left Arrow 5"/>
          <p:cNvSpPr/>
          <p:nvPr/>
        </p:nvSpPr>
        <p:spPr>
          <a:xfrm rot="20893088">
            <a:off x="2971801" y="1765300"/>
            <a:ext cx="34925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86200" y="2514600"/>
            <a:ext cx="470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e-LINAC </a:t>
            </a:r>
            <a:r>
              <a:rPr lang="en-US" smtClean="0"/>
              <a:t>with present 300kV </a:t>
            </a:r>
            <a:r>
              <a:rPr lang="en-US" dirty="0" smtClean="0"/>
              <a:t>pulsed </a:t>
            </a:r>
            <a:r>
              <a:rPr lang="en-US" smtClean="0"/>
              <a:t>RF gun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4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78" t="4335" r="10695" b="15269"/>
          <a:stretch/>
        </p:blipFill>
        <p:spPr>
          <a:xfrm>
            <a:off x="253999" y="850900"/>
            <a:ext cx="8478859" cy="558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0"/>
            <a:ext cx="8737600" cy="752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Gun cross section (F. Ames, et al, LINAC 2016)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716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98426"/>
            <a:ext cx="5175250" cy="2238374"/>
          </a:xfrm>
        </p:spPr>
        <p:txBody>
          <a:bodyPr/>
          <a:lstStyle/>
          <a:p>
            <a:r>
              <a:rPr lang="en-US" dirty="0" smtClean="0"/>
              <a:t>This is the concept of the thermionic grid RF gated gun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8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11" t="17066" r="18338" b="2096"/>
          <a:stretch/>
        </p:blipFill>
        <p:spPr>
          <a:xfrm>
            <a:off x="5461000" y="190500"/>
            <a:ext cx="3530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extraction scheme using RF gated grid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93" t="5556" r="7763" b="7222"/>
          <a:stretch/>
        </p:blipFill>
        <p:spPr>
          <a:xfrm>
            <a:off x="1016000" y="1641178"/>
            <a:ext cx="6248400" cy="50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2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0"/>
            <a:ext cx="8337550" cy="8667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Glassman HVPS inside a Faraday cage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8" y="885824"/>
            <a:ext cx="7607300" cy="5705475"/>
          </a:xfrm>
        </p:spPr>
      </p:pic>
    </p:spTree>
    <p:extLst>
      <p:ext uri="{BB962C8B-B14F-4D97-AF65-F5344CB8AC3E}">
        <p14:creationId xmlns:p14="http://schemas.microsoft.com/office/powerpoint/2010/main" val="71160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0"/>
            <a:ext cx="8864600" cy="15763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cable connecting the HVPS to the </a:t>
            </a:r>
            <a:r>
              <a:rPr lang="en-US" sz="3600" smtClean="0"/>
              <a:t>gun is stripped of the ground shield to minimize stored energy</a:t>
            </a:r>
            <a:endParaRPr lang="en-US" sz="360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7" y="1546224"/>
            <a:ext cx="6929967" cy="5197475"/>
          </a:xfrm>
        </p:spPr>
      </p:pic>
    </p:spTree>
    <p:extLst>
      <p:ext uri="{BB962C8B-B14F-4D97-AF65-F5344CB8AC3E}">
        <p14:creationId xmlns:p14="http://schemas.microsoft.com/office/powerpoint/2010/main" val="222395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271</Words>
  <Application>Microsoft Macintosh PowerPoint</Application>
  <PresentationFormat>Letter Paper (8.5x11 in)</PresentationFormat>
  <Paragraphs>27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Arial</vt:lpstr>
      <vt:lpstr>Office Theme</vt:lpstr>
      <vt:lpstr>Pictures from TRIUMF’s 300kV thermionic cathode RF grid gated electron gun</vt:lpstr>
      <vt:lpstr>Behold, the Cyclotron!</vt:lpstr>
      <vt:lpstr>PowerPoint Presentation</vt:lpstr>
      <vt:lpstr>This is why they want a high brightness gun: Make THz or IR light!</vt:lpstr>
      <vt:lpstr>Gun cross section (F. Ames, et al, LINAC 2016) </vt:lpstr>
      <vt:lpstr>This is the concept of the thermionic grid RF gated gun</vt:lpstr>
      <vt:lpstr>Bunch extraction scheme using RF gated grid</vt:lpstr>
      <vt:lpstr>Glassman HVPS inside a Faraday cage</vt:lpstr>
      <vt:lpstr>The cable connecting the HVPS to the gun is stripped of the ground shield to minimize stored energy</vt:lpstr>
      <vt:lpstr>This is the RF input feed to the SF6 tank</vt:lpstr>
      <vt:lpstr>Gun ceramic insulator and ceramic rod RF waveguide</vt:lpstr>
      <vt:lpstr>RF is transmitted through a solid ceramic rod, this is a 1/3 scale test using nylon!</vt:lpstr>
      <vt:lpstr>Gun RF tuner feed, it’s complicated…has three internal ‘transformers’ to manage reflections back to the power supplies</vt:lpstr>
      <vt:lpstr>PowerPoint Presentation</vt:lpstr>
      <vt:lpstr>Coupling RF to the gridded cathode (grid, cathode power, and ground)</vt:lpstr>
      <vt:lpstr>They use Helmholtz coils all around the beamline to compensate for the cyclotron’s B-field!</vt:lpstr>
      <vt:lpstr>Magnetic field?...anyone?</vt:lpstr>
      <vt:lpstr>Shielding for viewer cameras</vt:lpstr>
      <vt:lpstr>SF6 storage bag on top of the cage. SF6 set to 30 psi in the gun tank</vt:lpstr>
      <vt:lpstr>This is a miniature model of one of the user beamlines</vt:lpstr>
      <vt:lpstr>They deliver isotope beams at various elevations (miniature model) </vt:lpstr>
      <vt:lpstr>Don’t destroy the turbos!</vt:lpstr>
      <vt:lpstr>Mass spectrometer (RGA) up to 500 amu!?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Pictures from TRIUMF’s 300kV thermionic cathode RF grid gated electron gun</dc:title>
  <dc:creator>Carlos H.G.</dc:creator>
  <cp:lastModifiedBy>Carlos H.G.</cp:lastModifiedBy>
  <cp:revision>18</cp:revision>
  <dcterms:created xsi:type="dcterms:W3CDTF">2017-11-29T15:53:55Z</dcterms:created>
  <dcterms:modified xsi:type="dcterms:W3CDTF">2017-11-29T19:07:44Z</dcterms:modified>
</cp:coreProperties>
</file>